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  <p:sldMasterId id="2147483768" r:id="rId8"/>
    <p:sldMasterId id="2147483786" r:id="rId9"/>
    <p:sldMasterId id="2147483804" r:id="rId10"/>
    <p:sldMasterId id="2147483822" r:id="rId11"/>
    <p:sldMasterId id="2147483840" r:id="rId12"/>
    <p:sldMasterId id="2147483858" r:id="rId13"/>
    <p:sldMasterId id="2147483876" r:id="rId14"/>
  </p:sldMasterIdLst>
  <p:notesMasterIdLst>
    <p:notesMasterId r:id="rId29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C459-53D4-4E6B-BCB4-714B5C462D35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D9208-0449-4881-87F0-5724ED8C7B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0773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0CC3F6-82CB-4684-AC6C-8867BA0BA728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83D850-5B06-4C9D-960C-8E4A612DAC7D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42D573-1EEC-43CC-812E-88D0EE78115F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98FCBB-E05D-40A9-92CD-04BE6FD04D0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AD081-6362-45E1-BFEE-DAB7ED9D3E50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8E5BF8-7243-4E2A-8248-5C7EEF118B68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FCAFAE-A380-4388-9B58-085DAFC93623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83554F-EE9D-44C8-BF65-620E146AEF26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1D84F8-76E7-4D43-8504-F8E1B90B04A4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7032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91660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944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2553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16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78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69549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758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2992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058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4425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66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024789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224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4350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816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3929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68207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783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68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47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385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1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26302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253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11030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0296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7627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669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556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198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8662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3777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79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49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4445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26389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485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768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6911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835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7281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1942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669413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926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530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0263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7255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974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922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204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8397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5648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389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31615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48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5608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6326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2228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343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438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1387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54019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857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4462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6271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71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8465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293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2403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638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751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8461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06044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2733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3991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6184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87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7420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6099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62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327164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69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42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309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8693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0976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4648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97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0989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267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027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167670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673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6557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5029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12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383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650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6559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11977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788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9542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782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9058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6086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553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6843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5370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8562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057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2560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1321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3664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34605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554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0044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9731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42975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03643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466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509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4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774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983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4554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7422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3816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128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8388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46042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4359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07399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56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348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644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3030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76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60430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7355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1664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80098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86011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902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10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6509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373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206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95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51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214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04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87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169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2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22383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07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856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936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189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96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384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0088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721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20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15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855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562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19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152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51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19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713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65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383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401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46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81958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904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99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459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9294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856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4920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38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41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405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8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6566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451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601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01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4635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198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750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37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529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810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4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09034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3284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795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059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146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959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860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69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931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471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2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857880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783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70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764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50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657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136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304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0845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323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67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1591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99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85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636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343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2851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447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492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29.04.2017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5293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416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99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252C-1BA6-4C7A-ABFB-FEE98C404949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594C-B590-425E-B271-176CEA779F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1813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9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9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1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6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6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01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9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6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7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6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29.04.2017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3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b="1" spc="-120" dirty="0">
                <a:solidFill>
                  <a:srgbClr val="C00000"/>
                </a:solidFill>
                <a:latin typeface="Comic Sans MS" panose="030F0702030302020204" pitchFamily="66" charset="0"/>
              </a:rPr>
              <a:t>Vücudu Oluşturan Sistemler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Yaşam bulguları</a:t>
            </a:r>
            <a:endParaRPr lang="tr-T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0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2627313" y="198438"/>
            <a:ext cx="2927350" cy="768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Yaşam Bulguları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2565400"/>
            <a:ext cx="4535488" cy="3743325"/>
          </a:xfrm>
        </p:spPr>
        <p:txBody>
          <a:bodyPr rtlCol="0">
            <a:normAutofit fontScale="25000" lnSpcReduction="20000"/>
          </a:bodyPr>
          <a:lstStyle/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7200" b="1" u="sng" dirty="0" smtClean="0">
                <a:solidFill>
                  <a:srgbClr val="C00000"/>
                </a:solidFill>
                <a:latin typeface="Comic Sans MS" pitchFamily="66" charset="0"/>
              </a:rPr>
              <a:t>-BİLİNÇ</a:t>
            </a: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7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7200" b="1" u="sng" dirty="0" smtClean="0">
                <a:solidFill>
                  <a:srgbClr val="C00000"/>
                </a:solidFill>
                <a:latin typeface="Comic Sans MS" pitchFamily="66" charset="0"/>
              </a:rPr>
              <a:t>-SOLUNUM</a:t>
            </a: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7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7200" b="1" u="sng" dirty="0" smtClean="0">
                <a:solidFill>
                  <a:srgbClr val="C00000"/>
                </a:solidFill>
                <a:latin typeface="Comic Sans MS" pitchFamily="66" charset="0"/>
              </a:rPr>
              <a:t>-DOLAŞIM</a:t>
            </a: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7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7200" b="1" u="sng" dirty="0" smtClean="0">
                <a:solidFill>
                  <a:srgbClr val="C00000"/>
                </a:solidFill>
                <a:latin typeface="Comic Sans MS" pitchFamily="66" charset="0"/>
              </a:rPr>
              <a:t>-VUCUT ISISI</a:t>
            </a: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7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91440" indent="-9144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7200" b="1" u="sng" dirty="0" smtClean="0">
                <a:solidFill>
                  <a:srgbClr val="C00000"/>
                </a:solidFill>
                <a:latin typeface="Comic Sans MS" pitchFamily="66" charset="0"/>
              </a:rPr>
              <a:t>-KAN BASINCI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sz="86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8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		</a:t>
            </a:r>
          </a:p>
        </p:txBody>
      </p:sp>
      <p:sp>
        <p:nvSpPr>
          <p:cNvPr id="46084" name="Dikdörtgen 1"/>
          <p:cNvSpPr>
            <a:spLocks noChangeArrowheads="1"/>
          </p:cNvSpPr>
          <p:nvPr/>
        </p:nvSpPr>
        <p:spPr bwMode="auto">
          <a:xfrm>
            <a:off x="323850" y="1196975"/>
            <a:ext cx="8712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 dirty="0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 yaralıyı değerlendirmeden önce yaşam bulgularının anlamlarının bilinmesi gerekir. Bulguların varlığı yada yokluğu yapacağımız müdahalede önem taşımaktadır.</a:t>
            </a:r>
            <a:endParaRPr lang="tr-TR" altLang="tr-TR" sz="1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2843213" y="476250"/>
            <a:ext cx="3143250" cy="554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Yaşam Bulguları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3500438"/>
            <a:ext cx="8137525" cy="2160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Kalp atımlarının damar duvarına yaptığı basıncın vücudun belli bölgelerinde hissedilmesidir.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 Yetişkin bir kişide normal nabız sayısı dakikada 60-100’dür.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Çocuklarda 100-120,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bebeklerde 100-140  </a:t>
            </a:r>
            <a:r>
              <a:rPr lang="tr-TR" altLang="tr-TR" sz="2000" dirty="0" smtClean="0">
                <a:latin typeface="Comic Sans MS" pitchFamily="66" charset="0"/>
              </a:rPr>
              <a:t>		</a:t>
            </a:r>
          </a:p>
        </p:txBody>
      </p:sp>
      <p:sp>
        <p:nvSpPr>
          <p:cNvPr id="47108" name="Dikdörtgen 1"/>
          <p:cNvSpPr>
            <a:spLocks noChangeArrowheads="1"/>
          </p:cNvSpPr>
          <p:nvPr/>
        </p:nvSpPr>
        <p:spPr bwMode="auto">
          <a:xfrm>
            <a:off x="827088" y="1304925"/>
            <a:ext cx="162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1800" b="1" u="sng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Kan Basıncı:</a:t>
            </a:r>
            <a:endParaRPr lang="tr-TR" altLang="tr-TR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109" name="Dikdörtgen 2"/>
          <p:cNvSpPr>
            <a:spLocks noChangeArrowheads="1"/>
          </p:cNvSpPr>
          <p:nvPr/>
        </p:nvSpPr>
        <p:spPr bwMode="auto">
          <a:xfrm>
            <a:off x="827088" y="1674813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altLang="tr-TR" sz="16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Kalbin kasılma ve gevşeme anında damar duvarına yaptığı basınçtır. Kalbin kanı pompalama gücünü gösterir. Normal değeri 100/50- 140/100 mm </a:t>
            </a:r>
            <a:r>
              <a:rPr lang="tr-TR" altLang="tr-TR" sz="16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Hg’dir</a:t>
            </a:r>
            <a:r>
              <a:rPr lang="tr-TR" altLang="tr-TR" sz="16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.</a:t>
            </a:r>
            <a:endParaRPr lang="tr-TR" altLang="tr-TR" sz="1600" u="sng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7110" name="Dikdörtgen 3"/>
          <p:cNvSpPr>
            <a:spLocks noChangeArrowheads="1"/>
          </p:cNvSpPr>
          <p:nvPr/>
        </p:nvSpPr>
        <p:spPr bwMode="auto">
          <a:xfrm>
            <a:off x="971550" y="2874963"/>
            <a:ext cx="923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 u="sng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Nabız:</a:t>
            </a:r>
          </a:p>
        </p:txBody>
      </p:sp>
    </p:spTree>
    <p:extLst>
      <p:ext uri="{BB962C8B-B14F-4D97-AF65-F5344CB8AC3E}">
        <p14:creationId xmlns:p14="http://schemas.microsoft.com/office/powerpoint/2010/main" xmlns="" val="17307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31225" cy="12969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Vücutta nabız alınabilen bölgeler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0938"/>
            <a:ext cx="7693025" cy="3665537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Şah damarı (adem elmasının her iki yanında)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Ön-kol damarı (Bileğin iç yüzü, baş parmağın üst hizası)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Bacak damarı (Ayak sırtının ortasında)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Kol damarı (Kolun iç yüzü, dirseğin üstü)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tr-T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30523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23963" y="404813"/>
            <a:ext cx="7920037" cy="620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VÜCUTTAKİ NABIZ NOKTALARI</a:t>
            </a:r>
          </a:p>
        </p:txBody>
      </p:sp>
      <p:graphicFrame>
        <p:nvGraphicFramePr>
          <p:cNvPr id="49155" name="Object 18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641725" y="1435100"/>
          <a:ext cx="2613025" cy="5140325"/>
        </p:xfrm>
        <a:graphic>
          <a:graphicData uri="http://schemas.openxmlformats.org/presentationml/2006/ole">
            <p:oleObj spid="_x0000_s1026" name="CorelDRAW" r:id="rId3" imgW="2255520" imgH="4437888" progId="">
              <p:embed/>
            </p:oleObj>
          </a:graphicData>
        </a:graphic>
      </p:graphicFrame>
      <p:pic>
        <p:nvPicPr>
          <p:cNvPr id="49156" name="Picture 4" descr="2s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700000">
            <a:off x="4794250" y="2538413"/>
            <a:ext cx="344488" cy="374650"/>
          </a:xfrm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370763" y="15573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200">
              <a:solidFill>
                <a:prstClr val="black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781675" y="1879600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Boyun</a:t>
            </a:r>
            <a:r>
              <a:rPr lang="tr-TR" altLang="tr-TR" sz="200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22438" y="2571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Üst Kol 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79563" y="5286375"/>
            <a:ext cx="1487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Ayak  Bileği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476375" y="3667125"/>
            <a:ext cx="1049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El Bileği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2513013" y="3717925"/>
            <a:ext cx="1436687" cy="139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 flipV="1">
            <a:off x="2709863" y="2740025"/>
            <a:ext cx="1500187" cy="46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010150" y="2060575"/>
            <a:ext cx="78581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3067050" y="5572125"/>
            <a:ext cx="1582738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327775" y="4545013"/>
            <a:ext cx="2132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Bacağın İç Kısmı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157788" y="4286250"/>
            <a:ext cx="114300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 flipV="1">
            <a:off x="3132138" y="2205038"/>
            <a:ext cx="1439862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755650" y="1997075"/>
            <a:ext cx="2470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Köprücük Kemiği Üzeri</a:t>
            </a:r>
          </a:p>
        </p:txBody>
      </p:sp>
      <p:sp>
        <p:nvSpPr>
          <p:cNvPr id="1042" name="Text Box 14"/>
          <p:cNvSpPr txBox="1">
            <a:spLocks noChangeArrowheads="1"/>
          </p:cNvSpPr>
          <p:nvPr/>
        </p:nvSpPr>
        <p:spPr bwMode="auto">
          <a:xfrm>
            <a:off x="5651500" y="57245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Diz Kapağı Arkası</a:t>
            </a:r>
          </a:p>
        </p:txBody>
      </p:sp>
      <p:sp>
        <p:nvSpPr>
          <p:cNvPr id="49171" name="Line 15"/>
          <p:cNvSpPr>
            <a:spLocks noChangeShapeType="1"/>
          </p:cNvSpPr>
          <p:nvPr/>
        </p:nvSpPr>
        <p:spPr bwMode="auto">
          <a:xfrm>
            <a:off x="5080000" y="5019675"/>
            <a:ext cx="571500" cy="785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4" name="Text Box 14"/>
          <p:cNvSpPr txBox="1">
            <a:spLocks noChangeArrowheads="1"/>
          </p:cNvSpPr>
          <p:nvPr/>
        </p:nvSpPr>
        <p:spPr bwMode="auto">
          <a:xfrm>
            <a:off x="6003925" y="2551113"/>
            <a:ext cx="2312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Dirsek İç Kısmı</a:t>
            </a:r>
          </a:p>
        </p:txBody>
      </p:sp>
      <p:sp>
        <p:nvSpPr>
          <p:cNvPr id="1045" name="Text Box 14"/>
          <p:cNvSpPr txBox="1">
            <a:spLocks noChangeArrowheads="1"/>
          </p:cNvSpPr>
          <p:nvPr/>
        </p:nvSpPr>
        <p:spPr bwMode="auto">
          <a:xfrm>
            <a:off x="1924050" y="153193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Şakak Bölgesi</a:t>
            </a:r>
          </a:p>
        </p:txBody>
      </p:sp>
      <p:sp>
        <p:nvSpPr>
          <p:cNvPr id="1046" name="Text Box 14"/>
          <p:cNvSpPr txBox="1">
            <a:spLocks noChangeArrowheads="1"/>
          </p:cNvSpPr>
          <p:nvPr/>
        </p:nvSpPr>
        <p:spPr bwMode="auto">
          <a:xfrm>
            <a:off x="927100" y="4211638"/>
            <a:ext cx="157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Kasık Bölgesi</a:t>
            </a:r>
          </a:p>
        </p:txBody>
      </p:sp>
      <p:sp>
        <p:nvSpPr>
          <p:cNvPr id="49175" name="Line 13"/>
          <p:cNvSpPr>
            <a:spLocks noChangeShapeType="1"/>
          </p:cNvSpPr>
          <p:nvPr/>
        </p:nvSpPr>
        <p:spPr bwMode="auto">
          <a:xfrm flipH="1">
            <a:off x="2500313" y="4005263"/>
            <a:ext cx="2071687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76" name="Line 13"/>
          <p:cNvSpPr>
            <a:spLocks noChangeShapeType="1"/>
          </p:cNvSpPr>
          <p:nvPr/>
        </p:nvSpPr>
        <p:spPr bwMode="auto">
          <a:xfrm flipH="1" flipV="1">
            <a:off x="3709988" y="1744663"/>
            <a:ext cx="868362" cy="46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177" name="Line 13"/>
          <p:cNvSpPr>
            <a:spLocks noChangeShapeType="1"/>
          </p:cNvSpPr>
          <p:nvPr/>
        </p:nvSpPr>
        <p:spPr bwMode="auto">
          <a:xfrm flipV="1">
            <a:off x="5435600" y="2852738"/>
            <a:ext cx="649288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8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031" grpId="0"/>
      <p:bldP spid="1032" grpId="0"/>
      <p:bldP spid="1033" grpId="0"/>
      <p:bldP spid="1038" grpId="0"/>
      <p:bldP spid="1041" grpId="0"/>
      <p:bldP spid="1042" grpId="0"/>
      <p:bldP spid="1044" grpId="0"/>
      <p:bldP spid="1045" grpId="0"/>
      <p:bldP spid="1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>
          <a:xfrm>
            <a:off x="755650" y="333375"/>
            <a:ext cx="4464050" cy="863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Vücut ısısının değerlendirilmesi</a:t>
            </a:r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>
          <a:xfrm>
            <a:off x="611188" y="1916113"/>
            <a:ext cx="7772400" cy="2305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1600" dirty="0" smtClean="0">
                <a:latin typeface="Comic Sans MS" pitchFamily="66" charset="0"/>
              </a:rPr>
              <a:t>İlkyardımda vücut ısısı koltuk altından ölçülmelidir.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Normal vücut ısısı 36,5 </a:t>
            </a:r>
            <a:r>
              <a:rPr lang="tr-TR" altLang="tr-TR" sz="1600" dirty="0" err="1" smtClean="0">
                <a:latin typeface="Comic Sans MS" pitchFamily="66" charset="0"/>
              </a:rPr>
              <a:t>C’dir</a:t>
            </a:r>
            <a:r>
              <a:rPr lang="tr-TR" altLang="tr-TR" sz="1600" dirty="0" smtClean="0">
                <a:latin typeface="Comic Sans MS" pitchFamily="66" charset="0"/>
              </a:rPr>
              <a:t>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Normal değerin üstünde olması yüksek ateş, altında olması düşük ateş olarak belirtilir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41-42 C üstü ve 34,5 C tehlike olduğunu ifade eder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600" dirty="0" smtClean="0">
                <a:latin typeface="Comic Sans MS" pitchFamily="66" charset="0"/>
              </a:rPr>
              <a:t>31.0 C ve altı ölümcüldür.</a:t>
            </a:r>
          </a:p>
        </p:txBody>
      </p:sp>
      <p:pic>
        <p:nvPicPr>
          <p:cNvPr id="50180" name="Picture 2" descr="C:\Users\sak\Desktop\5termometreerhan_jp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581525"/>
            <a:ext cx="1244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98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116013" y="414338"/>
            <a:ext cx="6551612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Vücudu Oluşturan Sistemler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3770313"/>
            <a:ext cx="2936875" cy="1500187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Kemikler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Eklemler 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Kaslar</a:t>
            </a:r>
          </a:p>
        </p:txBody>
      </p:sp>
      <p:pic>
        <p:nvPicPr>
          <p:cNvPr id="1027" name="Picture 3" descr="C:\Users\sak\Desktop\kas_siste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557338"/>
            <a:ext cx="24638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Dikdörtgen 2"/>
          <p:cNvSpPr>
            <a:spLocks noChangeArrowheads="1"/>
          </p:cNvSpPr>
          <p:nvPr/>
        </p:nvSpPr>
        <p:spPr bwMode="auto">
          <a:xfrm>
            <a:off x="419100" y="1533525"/>
            <a:ext cx="3502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tr-TR" altLang="tr-TR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Hareket sistemi:</a:t>
            </a:r>
            <a:r>
              <a:rPr lang="tr-TR" altLang="tr-TR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Vücudun  hareketini, desteklenmesini sağlar ve koruyucu görev yapar.</a:t>
            </a:r>
          </a:p>
        </p:txBody>
      </p:sp>
    </p:spTree>
    <p:extLst>
      <p:ext uri="{BB962C8B-B14F-4D97-AF65-F5344CB8AC3E}">
        <p14:creationId xmlns:p14="http://schemas.microsoft.com/office/powerpoint/2010/main" xmlns="" val="13814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163" y="836613"/>
            <a:ext cx="45116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4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615950" y="115888"/>
            <a:ext cx="7772400" cy="1287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tr-TR" sz="4400" b="1" dirty="0" smtClean="0">
                <a:solidFill>
                  <a:srgbClr val="C00000"/>
                </a:solidFill>
                <a:latin typeface="Comic Sans MS" pitchFamily="66" charset="0"/>
              </a:rPr>
              <a:t>Vücudu Oluşturan Sistemler</a:t>
            </a:r>
            <a:endParaRPr lang="tr-TR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2932113"/>
            <a:ext cx="2578100" cy="1787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Kalp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Kan damarları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Kan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30845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Dikdörtgen 2"/>
          <p:cNvSpPr>
            <a:spLocks noChangeArrowheads="1"/>
          </p:cNvSpPr>
          <p:nvPr/>
        </p:nvSpPr>
        <p:spPr bwMode="auto">
          <a:xfrm>
            <a:off x="563563" y="1465263"/>
            <a:ext cx="78247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tr-TR" altLang="tr-TR" sz="26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Dolaşım sistemi:</a:t>
            </a:r>
            <a:r>
              <a:rPr lang="tr-TR" altLang="tr-TR" sz="26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Dokulara oksijen, besin, hormon, bağışıklık elemanı ve benzeri elemanları taşır ve toplar.</a:t>
            </a:r>
          </a:p>
        </p:txBody>
      </p:sp>
    </p:spTree>
    <p:extLst>
      <p:ext uri="{BB962C8B-B14F-4D97-AF65-F5344CB8AC3E}">
        <p14:creationId xmlns:p14="http://schemas.microsoft.com/office/powerpoint/2010/main" xmlns="" val="41417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367188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9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Vücudu Oluşturan Sistemler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65288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sz="2600" b="1" dirty="0" smtClean="0">
                <a:latin typeface="Comic Sans MS" pitchFamily="66" charset="0"/>
              </a:rPr>
              <a:t>Sinir sistemi</a:t>
            </a:r>
            <a:r>
              <a:rPr lang="tr-TR" altLang="tr-TR" sz="2600" dirty="0" smtClean="0">
                <a:latin typeface="Comic Sans MS" pitchFamily="66" charset="0"/>
              </a:rPr>
              <a:t>: Bilinç, anlama, düşünme, algılama, hareketlerinin uyumu, dengesi ve solunum ile dolaşımı sağlar. Sinir sistemi şu yapılardan oluşur: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600" dirty="0" smtClean="0">
                <a:latin typeface="Comic Sans MS" pitchFamily="66" charset="0"/>
              </a:rPr>
              <a:t>Beyin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600" dirty="0" smtClean="0">
                <a:latin typeface="Comic Sans MS" pitchFamily="66" charset="0"/>
              </a:rPr>
              <a:t>Beyincik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600" dirty="0" smtClean="0">
                <a:latin typeface="Comic Sans MS" pitchFamily="66" charset="0"/>
              </a:rPr>
              <a:t>Omurilik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600" dirty="0" smtClean="0">
                <a:latin typeface="Comic Sans MS" pitchFamily="66" charset="0"/>
              </a:rPr>
              <a:t>Omurilik soğanı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34004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44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Vücudu Oluşturan Sistemler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6757988" cy="3724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Solunum sistemi: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Vücuda gerekli olan gaz alışverişi görevini yaparak hücre ve dokuların oksijenlenmesini sağlar. Solunum </a:t>
            </a: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sistemi </a:t>
            </a: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şu organlardan oluşur: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Solunum yolları    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Akciğerler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892" name="Picture 6" descr="solunum_sistemi RESİ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76625"/>
            <a:ext cx="28098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2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571500"/>
            <a:ext cx="5368925" cy="4810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Vücudu Oluşturan Sistemler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4752975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Boşaltım sistemi</a:t>
            </a: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: </a:t>
            </a: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Kanı süzerek gerekli maddelerin vücutta tutulması, zararlı olanların atılması görevlerini yaparak vücutta iç dengeyi korur. 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İdrar borusu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İdrar kesesi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İdrar kanalları       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Böbrekler</a:t>
            </a:r>
          </a:p>
        </p:txBody>
      </p:sp>
      <p:pic>
        <p:nvPicPr>
          <p:cNvPr id="38916" name="Picture 4" descr="BOB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0375"/>
            <a:ext cx="295433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95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577850" y="836613"/>
            <a:ext cx="4943475" cy="625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Vücudu Oluşturan Sistemler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1916113"/>
            <a:ext cx="5113338" cy="4213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b="1" dirty="0" smtClean="0">
                <a:latin typeface="Comic Sans MS" pitchFamily="66" charset="0"/>
              </a:rPr>
              <a:t>Sindirim sistemi</a:t>
            </a:r>
            <a:r>
              <a:rPr lang="tr-TR" altLang="tr-TR" sz="1800" dirty="0" smtClean="0">
                <a:latin typeface="Comic Sans MS" pitchFamily="66" charset="0"/>
              </a:rPr>
              <a:t>: Ağızdan alınan besinlerin öğütülerek sindirilmesi ve kan dolaşımı vasıtasıyla vücuda dağıtılmasını sağlar.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dirty="0" smtClean="0">
                <a:latin typeface="Comic Sans MS" pitchFamily="66" charset="0"/>
              </a:rPr>
              <a:t>Dil ve dişler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dirty="0" smtClean="0">
                <a:latin typeface="Comic Sans MS" pitchFamily="66" charset="0"/>
              </a:rPr>
              <a:t>Yemek borusu, mide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dirty="0" smtClean="0">
                <a:latin typeface="Comic Sans MS" pitchFamily="66" charset="0"/>
              </a:rPr>
              <a:t>Safra kesesi,pankreas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dirty="0" smtClean="0">
                <a:latin typeface="Comic Sans MS" pitchFamily="66" charset="0"/>
              </a:rPr>
              <a:t>Bağırsaklar</a:t>
            </a:r>
          </a:p>
        </p:txBody>
      </p:sp>
      <p:pic>
        <p:nvPicPr>
          <p:cNvPr id="2050" name="Picture 2" descr="C:\Users\sak\Desktop\sindirim-siste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33713"/>
            <a:ext cx="29114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20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1.xml><?xml version="1.0" encoding="utf-8"?>
<a:theme xmlns:a="http://schemas.openxmlformats.org/drawingml/2006/main" name="9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2.xml><?xml version="1.0" encoding="utf-8"?>
<a:theme xmlns:a="http://schemas.openxmlformats.org/drawingml/2006/main" name="10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3.xml><?xml version="1.0" encoding="utf-8"?>
<a:theme xmlns:a="http://schemas.openxmlformats.org/drawingml/2006/main" name="1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4.xml><?xml version="1.0" encoding="utf-8"?>
<a:theme xmlns:a="http://schemas.openxmlformats.org/drawingml/2006/main" name="1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4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7.xml><?xml version="1.0" encoding="utf-8"?>
<a:theme xmlns:a="http://schemas.openxmlformats.org/drawingml/2006/main" name="5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8.xml><?xml version="1.0" encoding="utf-8"?>
<a:theme xmlns:a="http://schemas.openxmlformats.org/drawingml/2006/main" name="6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7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0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4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5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6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7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8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9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Ekran Gösterisi (4:3)</PresentationFormat>
  <Paragraphs>94</Paragraphs>
  <Slides>14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14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9" baseType="lpstr">
      <vt:lpstr>Ofis Teması</vt:lpstr>
      <vt:lpstr>Metropolitan</vt:lpstr>
      <vt:lpstr>1_Metropolitan</vt:lpstr>
      <vt:lpstr>2_Metropolitan</vt:lpstr>
      <vt:lpstr>3_Metropolitan</vt:lpstr>
      <vt:lpstr>4_Metropolitan</vt:lpstr>
      <vt:lpstr>5_Metropolitan</vt:lpstr>
      <vt:lpstr>6_Metropolitan</vt:lpstr>
      <vt:lpstr>7_Metropolitan</vt:lpstr>
      <vt:lpstr>8_Metropolitan</vt:lpstr>
      <vt:lpstr>9_Metropolitan</vt:lpstr>
      <vt:lpstr>10_Metropolitan</vt:lpstr>
      <vt:lpstr>11_Metropolitan</vt:lpstr>
      <vt:lpstr>12_Metropolitan</vt:lpstr>
      <vt:lpstr>CorelDRAW</vt:lpstr>
      <vt:lpstr>Vücudu Oluşturan Sistemler </vt:lpstr>
      <vt:lpstr>Vücudu Oluşturan Sistemler </vt:lpstr>
      <vt:lpstr>Slayt 3</vt:lpstr>
      <vt:lpstr>   Vücudu Oluşturan Sistemler</vt:lpstr>
      <vt:lpstr>Slayt 5</vt:lpstr>
      <vt:lpstr>Vücudu Oluşturan Sistemler</vt:lpstr>
      <vt:lpstr>Vücudu Oluşturan Sistemler</vt:lpstr>
      <vt:lpstr>Vücudu Oluşturan Sistemler</vt:lpstr>
      <vt:lpstr>Vücudu Oluşturan Sistemler</vt:lpstr>
      <vt:lpstr>Yaşam Bulguları</vt:lpstr>
      <vt:lpstr>Yaşam Bulguları</vt:lpstr>
      <vt:lpstr>Vücutta nabız alınabilen bölgeler</vt:lpstr>
      <vt:lpstr>VÜCUTTAKİ NABIZ NOKTALARI</vt:lpstr>
      <vt:lpstr>Vücut ısısının değerlendirilmesi</vt:lpstr>
    </vt:vector>
  </TitlesOfParts>
  <Company>NouS 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Vücudu Oluşturan Sistemler</dc:title>
  <dc:creator>Erdem OVAT</dc:creator>
  <cp:lastModifiedBy>Microsoft</cp:lastModifiedBy>
  <cp:revision>8</cp:revision>
  <dcterms:created xsi:type="dcterms:W3CDTF">2017-02-08T17:04:30Z</dcterms:created>
  <dcterms:modified xsi:type="dcterms:W3CDTF">2017-04-29T10:44:46Z</dcterms:modified>
</cp:coreProperties>
</file>