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8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de-AT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D264-261F-4093-B817-4E983287B141}" type="datetimeFigureOut">
              <a:rPr lang="de-AT" smtClean="0"/>
              <a:pPr/>
              <a:t>22.09.2017</a:t>
            </a:fld>
            <a:endParaRPr lang="de-AT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DBA-ADD3-43BD-A745-C4393BE8672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AT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D264-261F-4093-B817-4E983287B141}" type="datetimeFigureOut">
              <a:rPr lang="de-AT" smtClean="0"/>
              <a:pPr/>
              <a:t>22.09.2017</a:t>
            </a:fld>
            <a:endParaRPr lang="de-AT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DBA-ADD3-43BD-A745-C4393BE8672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AT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D264-261F-4093-B817-4E983287B141}" type="datetimeFigureOut">
              <a:rPr lang="de-AT" smtClean="0"/>
              <a:pPr/>
              <a:t>22.09.2017</a:t>
            </a:fld>
            <a:endParaRPr lang="de-AT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DBA-ADD3-43BD-A745-C4393BE8672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AT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D264-261F-4093-B817-4E983287B141}" type="datetimeFigureOut">
              <a:rPr lang="de-AT" smtClean="0"/>
              <a:pPr/>
              <a:t>22.09.2017</a:t>
            </a:fld>
            <a:endParaRPr lang="de-AT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DBA-ADD3-43BD-A745-C4393BE8672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D264-261F-4093-B817-4E983287B141}" type="datetimeFigureOut">
              <a:rPr lang="de-AT" smtClean="0"/>
              <a:pPr/>
              <a:t>22.09.2017</a:t>
            </a:fld>
            <a:endParaRPr lang="de-AT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DBA-ADD3-43BD-A745-C4393BE8672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AT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AT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D264-261F-4093-B817-4E983287B141}" type="datetimeFigureOut">
              <a:rPr lang="de-AT" smtClean="0"/>
              <a:pPr/>
              <a:t>22.09.2017</a:t>
            </a:fld>
            <a:endParaRPr lang="de-AT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DBA-ADD3-43BD-A745-C4393BE8672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AT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AT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D264-261F-4093-B817-4E983287B141}" type="datetimeFigureOut">
              <a:rPr lang="de-AT" smtClean="0"/>
              <a:pPr/>
              <a:t>22.09.2017</a:t>
            </a:fld>
            <a:endParaRPr lang="de-AT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DBA-ADD3-43BD-A745-C4393BE8672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D264-261F-4093-B817-4E983287B141}" type="datetimeFigureOut">
              <a:rPr lang="de-AT" smtClean="0"/>
              <a:pPr/>
              <a:t>22.09.2017</a:t>
            </a:fld>
            <a:endParaRPr lang="de-AT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DBA-ADD3-43BD-A745-C4393BE8672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D264-261F-4093-B817-4E983287B141}" type="datetimeFigureOut">
              <a:rPr lang="de-AT" smtClean="0"/>
              <a:pPr/>
              <a:t>22.09.2017</a:t>
            </a:fld>
            <a:endParaRPr lang="de-AT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DBA-ADD3-43BD-A745-C4393BE8672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AT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D264-261F-4093-B817-4E983287B141}" type="datetimeFigureOut">
              <a:rPr lang="de-AT" smtClean="0"/>
              <a:pPr/>
              <a:t>22.09.2017</a:t>
            </a:fld>
            <a:endParaRPr lang="de-AT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DBA-ADD3-43BD-A745-C4393BE8672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D264-261F-4093-B817-4E983287B141}" type="datetimeFigureOut">
              <a:rPr lang="de-AT" smtClean="0"/>
              <a:pPr/>
              <a:t>22.09.2017</a:t>
            </a:fld>
            <a:endParaRPr lang="de-AT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DBA-ADD3-43BD-A745-C4393BE8672B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de-AT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e-AT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2D264-261F-4093-B817-4E983287B141}" type="datetimeFigureOut">
              <a:rPr lang="de-AT" smtClean="0"/>
              <a:pPr/>
              <a:t>22.09.2017</a:t>
            </a:fld>
            <a:endParaRPr lang="de-AT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8CDBA-ADD3-43BD-A745-C4393BE8672B}" type="slidenum">
              <a:rPr lang="de-AT" smtClean="0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3429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sz="80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tr-TR" sz="80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tr-TR" sz="8000" b="1" dirty="0" smtClean="0">
                <a:solidFill>
                  <a:srgbClr val="FF0000"/>
                </a:solidFill>
                <a:latin typeface="Georgia" pitchFamily="18" charset="0"/>
              </a:rPr>
              <a:t>9 </a:t>
            </a:r>
            <a:r>
              <a:rPr lang="tr-TR" sz="8000" b="1" dirty="0" err="1" smtClean="0">
                <a:solidFill>
                  <a:srgbClr val="FF0000"/>
                </a:solidFill>
                <a:latin typeface="Georgia" pitchFamily="18" charset="0"/>
              </a:rPr>
              <a:t>Klassen</a:t>
            </a:r>
            <a:r>
              <a:rPr lang="tr-TR" sz="80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tr-TR" sz="80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tr-TR" sz="5300" b="1" dirty="0" err="1" smtClean="0">
                <a:solidFill>
                  <a:srgbClr val="0070C0"/>
                </a:solidFill>
                <a:latin typeface="Georgia" pitchFamily="18" charset="0"/>
              </a:rPr>
              <a:t>Wie</a:t>
            </a:r>
            <a:r>
              <a:rPr lang="tr-TR" sz="5300" b="1" dirty="0" smtClean="0">
                <a:solidFill>
                  <a:srgbClr val="0070C0"/>
                </a:solidFill>
                <a:latin typeface="Georgia" pitchFamily="18" charset="0"/>
              </a:rPr>
              <a:t> bitte?</a:t>
            </a:r>
            <a:br>
              <a:rPr lang="tr-TR" sz="53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tr-TR" sz="5300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tr-TR" sz="53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tr-TR" sz="3600" b="1" dirty="0" smtClean="0">
                <a:solidFill>
                  <a:srgbClr val="FF0000"/>
                </a:solidFill>
                <a:latin typeface="Georgia" pitchFamily="18" charset="0"/>
              </a:rPr>
              <a:t>1B </a:t>
            </a:r>
            <a:r>
              <a:rPr lang="tr-TR" sz="3600" b="1" dirty="0" err="1" smtClean="0">
                <a:solidFill>
                  <a:srgbClr val="FF0000"/>
                </a:solidFill>
                <a:latin typeface="Georgia" pitchFamily="18" charset="0"/>
              </a:rPr>
              <a:t>Erste</a:t>
            </a:r>
            <a:r>
              <a:rPr lang="tr-TR" sz="36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Georgia" pitchFamily="18" charset="0"/>
              </a:rPr>
              <a:t>Kontakte</a:t>
            </a:r>
            <a:r>
              <a:rPr lang="tr-TR" sz="36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tr-TR" sz="36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tr-TR" sz="36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tr-TR" sz="36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tr-TR" sz="36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de-AT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292" name="AutoShape 4" descr="Bildergebnis für unterrichtsfach deuts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2294" name="Picture 6" descr="Bildergebnis für unterrichtsfach deutsch"/>
          <p:cNvPicPr>
            <a:picLocks noChangeAspect="1" noChangeArrowheads="1"/>
          </p:cNvPicPr>
          <p:nvPr/>
        </p:nvPicPr>
        <p:blipFill>
          <a:blip r:embed="rId2" cstate="print"/>
          <a:srcRect t="22861" b="11822"/>
          <a:stretch>
            <a:fillRect/>
          </a:stretch>
        </p:blipFill>
        <p:spPr bwMode="auto">
          <a:xfrm>
            <a:off x="179512" y="188640"/>
            <a:ext cx="859415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tr-TR" sz="6000" dirty="0" err="1" smtClean="0">
                <a:solidFill>
                  <a:srgbClr val="FF0000"/>
                </a:solidFill>
                <a:latin typeface="Georgia" pitchFamily="18" charset="0"/>
              </a:rPr>
              <a:t>Alter</a:t>
            </a:r>
            <a:endParaRPr lang="de-AT" sz="60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4281339"/>
          </a:xfrm>
        </p:spPr>
        <p:txBody>
          <a:bodyPr>
            <a:normAutofit/>
          </a:bodyPr>
          <a:lstStyle/>
          <a:p>
            <a:r>
              <a:rPr lang="tr-TR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Wie</a:t>
            </a:r>
            <a:r>
              <a:rPr lang="tr-T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alt </a:t>
            </a:r>
            <a:r>
              <a:rPr lang="tr-TR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bist</a:t>
            </a:r>
            <a:r>
              <a:rPr lang="tr-T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tr-TR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du</a:t>
            </a:r>
            <a:r>
              <a:rPr lang="tr-T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?</a:t>
            </a:r>
            <a:r>
              <a:rPr lang="tr-T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	</a:t>
            </a:r>
            <a:r>
              <a:rPr lang="tr-T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	</a:t>
            </a:r>
            <a:r>
              <a:rPr lang="tr-TR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Wie</a:t>
            </a:r>
            <a:r>
              <a:rPr lang="tr-T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tr-T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alt </a:t>
            </a:r>
            <a:r>
              <a:rPr lang="tr-TR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sind</a:t>
            </a:r>
            <a:r>
              <a:rPr lang="tr-T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tr-TR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Sie</a:t>
            </a:r>
            <a:r>
              <a:rPr lang="tr-T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?</a:t>
            </a:r>
          </a:p>
          <a:p>
            <a:pPr>
              <a:buNone/>
            </a:pPr>
            <a:endParaRPr lang="tr-TR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tr-TR" sz="4000" dirty="0" err="1" smtClean="0">
                <a:solidFill>
                  <a:srgbClr val="000000"/>
                </a:solidFill>
                <a:latin typeface="Georgia" pitchFamily="18" charset="0"/>
              </a:rPr>
              <a:t>Ich</a:t>
            </a:r>
            <a:r>
              <a:rPr lang="tr-TR" sz="40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tr-TR" sz="4000" i="1" dirty="0" smtClean="0">
                <a:solidFill>
                  <a:srgbClr val="000000"/>
                </a:solidFill>
                <a:latin typeface="Georgia" pitchFamily="18" charset="0"/>
              </a:rPr>
              <a:t>bin</a:t>
            </a:r>
            <a:r>
              <a:rPr lang="tr-TR" sz="4000" dirty="0" smtClean="0">
                <a:solidFill>
                  <a:srgbClr val="000000"/>
                </a:solidFill>
                <a:latin typeface="Georgia" pitchFamily="18" charset="0"/>
              </a:rPr>
              <a:t> ……………. </a:t>
            </a:r>
            <a:r>
              <a:rPr lang="tr-TR" sz="4000" dirty="0" err="1" smtClean="0">
                <a:solidFill>
                  <a:srgbClr val="000000"/>
                </a:solidFill>
                <a:latin typeface="Georgia" pitchFamily="18" charset="0"/>
              </a:rPr>
              <a:t>Jahre</a:t>
            </a:r>
            <a:r>
              <a:rPr lang="tr-TR" sz="4000" dirty="0" smtClean="0">
                <a:solidFill>
                  <a:srgbClr val="000000"/>
                </a:solidFill>
                <a:latin typeface="Georgia" pitchFamily="18" charset="0"/>
              </a:rPr>
              <a:t> alt.</a:t>
            </a:r>
            <a:endParaRPr lang="de-AT" sz="4000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Telefonnummer</a:t>
            </a:r>
            <a:endParaRPr kumimoji="0" lang="de-AT" sz="6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2 İçerik Yer Tutucusu"/>
          <p:cNvSpPr txBox="1">
            <a:spLocks/>
          </p:cNvSpPr>
          <p:nvPr/>
        </p:nvSpPr>
        <p:spPr>
          <a:xfrm>
            <a:off x="395536" y="2276872"/>
            <a:ext cx="8229600" cy="428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Wie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deine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Telefonnummer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		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Wie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40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Ihre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Telefonnummer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Meine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Telefonnummer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ist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567 49.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3200" baseline="0" dirty="0" smtClean="0">
                <a:solidFill>
                  <a:srgbClr val="000000"/>
                </a:solidFill>
                <a:latin typeface="Georgia" pitchFamily="18" charset="0"/>
              </a:rPr>
              <a:t>(</a:t>
            </a:r>
            <a:r>
              <a:rPr lang="tr-TR" sz="3200" baseline="0" dirty="0" err="1" smtClean="0">
                <a:solidFill>
                  <a:srgbClr val="000000"/>
                </a:solidFill>
                <a:latin typeface="Georgia" pitchFamily="18" charset="0"/>
              </a:rPr>
              <a:t>fünf</a:t>
            </a:r>
            <a:r>
              <a:rPr lang="tr-TR" sz="3200" dirty="0" smtClean="0">
                <a:solidFill>
                  <a:srgbClr val="000000"/>
                </a:solidFill>
                <a:latin typeface="Georgia" pitchFamily="18" charset="0"/>
              </a:rPr>
              <a:t> /</a:t>
            </a:r>
            <a:r>
              <a:rPr lang="tr-TR" sz="3200" dirty="0" err="1" smtClean="0">
                <a:solidFill>
                  <a:srgbClr val="000000"/>
                </a:solidFill>
                <a:latin typeface="Georgia" pitchFamily="18" charset="0"/>
              </a:rPr>
              <a:t>sechs</a:t>
            </a:r>
            <a:r>
              <a:rPr lang="tr-TR" sz="3200" dirty="0" smtClean="0">
                <a:solidFill>
                  <a:srgbClr val="000000"/>
                </a:solidFill>
                <a:latin typeface="Georgia" pitchFamily="18" charset="0"/>
              </a:rPr>
              <a:t> / </a:t>
            </a:r>
            <a:r>
              <a:rPr lang="tr-TR" sz="3200" dirty="0" err="1" smtClean="0">
                <a:solidFill>
                  <a:srgbClr val="000000"/>
                </a:solidFill>
                <a:latin typeface="Georgia" pitchFamily="18" charset="0"/>
              </a:rPr>
              <a:t>sieben</a:t>
            </a:r>
            <a:r>
              <a:rPr lang="tr-TR" sz="3200" dirty="0" smtClean="0">
                <a:solidFill>
                  <a:srgbClr val="000000"/>
                </a:solidFill>
                <a:latin typeface="Georgia" pitchFamily="18" charset="0"/>
              </a:rPr>
              <a:t> / </a:t>
            </a:r>
            <a:r>
              <a:rPr lang="tr-TR" sz="3200" dirty="0" err="1" smtClean="0">
                <a:solidFill>
                  <a:srgbClr val="000000"/>
                </a:solidFill>
                <a:latin typeface="Georgia" pitchFamily="18" charset="0"/>
              </a:rPr>
              <a:t>vier</a:t>
            </a:r>
            <a:r>
              <a:rPr lang="tr-TR" sz="3200" dirty="0" smtClean="0">
                <a:solidFill>
                  <a:srgbClr val="000000"/>
                </a:solidFill>
                <a:latin typeface="Georgia" pitchFamily="18" charset="0"/>
              </a:rPr>
              <a:t> / </a:t>
            </a:r>
            <a:r>
              <a:rPr lang="tr-TR" sz="3200" dirty="0" err="1" smtClean="0">
                <a:solidFill>
                  <a:srgbClr val="000000"/>
                </a:solidFill>
                <a:latin typeface="Georgia" pitchFamily="18" charset="0"/>
              </a:rPr>
              <a:t>neun</a:t>
            </a:r>
            <a:r>
              <a:rPr lang="tr-TR" sz="3200" dirty="0" smtClean="0">
                <a:solidFill>
                  <a:srgbClr val="000000"/>
                </a:solidFill>
                <a:latin typeface="Georgia" pitchFamily="18" charset="0"/>
              </a:rPr>
              <a:t>)</a:t>
            </a: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Adresse</a:t>
            </a:r>
            <a:endParaRPr kumimoji="0" lang="de-AT" sz="6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2 İçerik Yer Tutucusu"/>
          <p:cNvSpPr txBox="1">
            <a:spLocks/>
          </p:cNvSpPr>
          <p:nvPr/>
        </p:nvSpPr>
        <p:spPr>
          <a:xfrm>
            <a:off x="395536" y="2276872"/>
            <a:ext cx="8229600" cy="428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Wie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ist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tr-TR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deine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 Adresse?			</a:t>
            </a: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Wie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ist</a:t>
            </a:r>
            <a:r>
              <a:rPr kumimoji="0" lang="tr-TR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tr-TR" sz="36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Ihre</a:t>
            </a:r>
            <a:r>
              <a:rPr kumimoji="0" lang="tr-TR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 Adresse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Meine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Adresse </a:t>
            </a:r>
            <a:r>
              <a:rPr kumimoji="0" lang="tr-TR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ist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Atatürk</a:t>
            </a:r>
            <a:r>
              <a:rPr kumimoji="0" lang="tr-TR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straße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5, 61100 Trabzon</a:t>
            </a: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wer ist 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85291"/>
            <a:ext cx="8496944" cy="6372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28674" name="Picture 2" descr="Bildergebnis für er sie 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42887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latin typeface="Georgia" pitchFamily="18" charset="0"/>
              </a:rPr>
              <a:t>s</a:t>
            </a:r>
            <a:r>
              <a:rPr lang="tr-TR" dirty="0" err="1" smtClean="0">
                <a:solidFill>
                  <a:srgbClr val="FF0000"/>
                </a:solidFill>
                <a:latin typeface="Georgia" pitchFamily="18" charset="0"/>
              </a:rPr>
              <a:t>ich</a:t>
            </a:r>
            <a:r>
              <a:rPr lang="tr-TR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Georgia" pitchFamily="18" charset="0"/>
              </a:rPr>
              <a:t>vorstellen</a:t>
            </a:r>
            <a:endParaRPr lang="de-AT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2000" dirty="0" err="1" smtClean="0">
                <a:latin typeface="Georgia" pitchFamily="18" charset="0"/>
              </a:rPr>
              <a:t>Ich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smtClean="0">
                <a:solidFill>
                  <a:srgbClr val="0070C0"/>
                </a:solidFill>
                <a:latin typeface="Georgia" pitchFamily="18" charset="0"/>
              </a:rPr>
              <a:t>bin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Georgia" pitchFamily="18" charset="0"/>
              </a:rPr>
              <a:t>Ali</a:t>
            </a:r>
            <a:r>
              <a:rPr lang="tr-TR" sz="2000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tr-TR" sz="2000" dirty="0" smtClean="0">
                <a:latin typeface="Georgia" pitchFamily="18" charset="0"/>
              </a:rPr>
              <a:t>	</a:t>
            </a:r>
            <a:r>
              <a:rPr lang="tr-TR" sz="2000" dirty="0" err="1" smtClean="0">
                <a:latin typeface="Georgia" pitchFamily="18" charset="0"/>
              </a:rPr>
              <a:t>Ich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err="1" smtClean="0">
                <a:solidFill>
                  <a:srgbClr val="0070C0"/>
                </a:solidFill>
                <a:latin typeface="Georgia" pitchFamily="18" charset="0"/>
              </a:rPr>
              <a:t>komme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err="1" smtClean="0">
                <a:latin typeface="Georgia" pitchFamily="18" charset="0"/>
              </a:rPr>
              <a:t>aus</a:t>
            </a:r>
            <a:r>
              <a:rPr lang="tr-TR" sz="2000" dirty="0" smtClean="0">
                <a:latin typeface="Georgia" pitchFamily="18" charset="0"/>
              </a:rPr>
              <a:t> der </a:t>
            </a:r>
            <a:r>
              <a:rPr lang="tr-TR" sz="2000" dirty="0" err="1" smtClean="0">
                <a:latin typeface="Georgia" pitchFamily="18" charset="0"/>
              </a:rPr>
              <a:t>Türkei</a:t>
            </a:r>
            <a:r>
              <a:rPr lang="tr-TR" sz="2000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tr-TR" sz="2000" dirty="0" smtClean="0">
                <a:latin typeface="Georgia" pitchFamily="18" charset="0"/>
              </a:rPr>
              <a:t>	</a:t>
            </a:r>
            <a:r>
              <a:rPr lang="tr-TR" sz="2000" dirty="0" err="1" smtClean="0">
                <a:latin typeface="Georgia" pitchFamily="18" charset="0"/>
              </a:rPr>
              <a:t>Ich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err="1" smtClean="0">
                <a:solidFill>
                  <a:srgbClr val="0070C0"/>
                </a:solidFill>
                <a:latin typeface="Georgia" pitchFamily="18" charset="0"/>
              </a:rPr>
              <a:t>wohne</a:t>
            </a:r>
            <a:r>
              <a:rPr lang="tr-TR" sz="2000" dirty="0" smtClean="0">
                <a:latin typeface="Georgia" pitchFamily="18" charset="0"/>
              </a:rPr>
              <a:t> in Trabzon.</a:t>
            </a:r>
          </a:p>
          <a:p>
            <a:pPr>
              <a:buNone/>
            </a:pPr>
            <a:r>
              <a:rPr lang="tr-TR" sz="2000" dirty="0" smtClean="0">
                <a:latin typeface="Georgia" pitchFamily="18" charset="0"/>
              </a:rPr>
              <a:t>	</a:t>
            </a:r>
            <a:r>
              <a:rPr lang="tr-TR" sz="2000" dirty="0" err="1" smtClean="0">
                <a:latin typeface="Georgia" pitchFamily="18" charset="0"/>
              </a:rPr>
              <a:t>Ich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smtClean="0">
                <a:solidFill>
                  <a:srgbClr val="0070C0"/>
                </a:solidFill>
                <a:latin typeface="Georgia" pitchFamily="18" charset="0"/>
              </a:rPr>
              <a:t>bin</a:t>
            </a:r>
            <a:r>
              <a:rPr lang="tr-TR" sz="2000" dirty="0" smtClean="0">
                <a:latin typeface="Georgia" pitchFamily="18" charset="0"/>
              </a:rPr>
              <a:t> 15 </a:t>
            </a:r>
            <a:r>
              <a:rPr lang="tr-TR" sz="2000" dirty="0" err="1" smtClean="0">
                <a:latin typeface="Georgia" pitchFamily="18" charset="0"/>
              </a:rPr>
              <a:t>Jahre</a:t>
            </a:r>
            <a:r>
              <a:rPr lang="tr-TR" sz="2000" dirty="0" smtClean="0">
                <a:latin typeface="Georgia" pitchFamily="18" charset="0"/>
              </a:rPr>
              <a:t> alt.</a:t>
            </a:r>
          </a:p>
          <a:p>
            <a:endParaRPr lang="tr-TR" sz="2000" dirty="0" smtClean="0">
              <a:latin typeface="Georgia" pitchFamily="18" charset="0"/>
            </a:endParaRPr>
          </a:p>
          <a:p>
            <a:endParaRPr lang="tr-TR" sz="2000" dirty="0" smtClean="0">
              <a:latin typeface="Georgia" pitchFamily="18" charset="0"/>
            </a:endParaRPr>
          </a:p>
          <a:p>
            <a:endParaRPr lang="tr-TR" sz="2000" dirty="0" smtClean="0">
              <a:latin typeface="Georgia" pitchFamily="18" charset="0"/>
            </a:endParaRPr>
          </a:p>
          <a:p>
            <a:r>
              <a:rPr lang="tr-TR" sz="2000" dirty="0" err="1" smtClean="0">
                <a:latin typeface="Georgia" pitchFamily="18" charset="0"/>
              </a:rPr>
              <a:t>Ich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smtClean="0">
                <a:solidFill>
                  <a:srgbClr val="0070C0"/>
                </a:solidFill>
                <a:latin typeface="Georgia" pitchFamily="18" charset="0"/>
              </a:rPr>
              <a:t>bin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Georgia" pitchFamily="18" charset="0"/>
              </a:rPr>
              <a:t>Maria</a:t>
            </a:r>
            <a:r>
              <a:rPr lang="tr-TR" sz="2000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tr-TR" sz="2000" dirty="0" smtClean="0">
                <a:latin typeface="Georgia" pitchFamily="18" charset="0"/>
              </a:rPr>
              <a:t>	</a:t>
            </a:r>
            <a:r>
              <a:rPr lang="tr-TR" sz="2000" dirty="0" err="1" smtClean="0">
                <a:latin typeface="Georgia" pitchFamily="18" charset="0"/>
              </a:rPr>
              <a:t>Ich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err="1" smtClean="0">
                <a:solidFill>
                  <a:srgbClr val="0070C0"/>
                </a:solidFill>
                <a:latin typeface="Georgia" pitchFamily="18" charset="0"/>
              </a:rPr>
              <a:t>komme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err="1" smtClean="0">
                <a:latin typeface="Georgia" pitchFamily="18" charset="0"/>
              </a:rPr>
              <a:t>aus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err="1" smtClean="0">
                <a:latin typeface="Georgia" pitchFamily="18" charset="0"/>
              </a:rPr>
              <a:t>Österreich</a:t>
            </a:r>
            <a:r>
              <a:rPr lang="tr-TR" sz="2000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tr-TR" sz="2000" dirty="0" smtClean="0">
                <a:latin typeface="Georgia" pitchFamily="18" charset="0"/>
              </a:rPr>
              <a:t>	</a:t>
            </a:r>
            <a:r>
              <a:rPr lang="tr-TR" sz="2000" dirty="0" err="1" smtClean="0">
                <a:latin typeface="Georgia" pitchFamily="18" charset="0"/>
              </a:rPr>
              <a:t>Ich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err="1" smtClean="0">
                <a:solidFill>
                  <a:srgbClr val="0070C0"/>
                </a:solidFill>
                <a:latin typeface="Georgia" pitchFamily="18" charset="0"/>
              </a:rPr>
              <a:t>wohne</a:t>
            </a:r>
            <a:r>
              <a:rPr lang="tr-TR" sz="2000" dirty="0" smtClean="0">
                <a:latin typeface="Georgia" pitchFamily="18" charset="0"/>
              </a:rPr>
              <a:t> in Wien.</a:t>
            </a:r>
          </a:p>
          <a:p>
            <a:pPr>
              <a:buNone/>
            </a:pPr>
            <a:r>
              <a:rPr lang="tr-TR" sz="2000" dirty="0" smtClean="0">
                <a:latin typeface="Georgia" pitchFamily="18" charset="0"/>
              </a:rPr>
              <a:t>	</a:t>
            </a:r>
            <a:r>
              <a:rPr lang="tr-TR" sz="2000" dirty="0" err="1" smtClean="0">
                <a:latin typeface="Georgia" pitchFamily="18" charset="0"/>
              </a:rPr>
              <a:t>Ich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smtClean="0">
                <a:solidFill>
                  <a:srgbClr val="0070C0"/>
                </a:solidFill>
                <a:latin typeface="Georgia" pitchFamily="18" charset="0"/>
              </a:rPr>
              <a:t>bin</a:t>
            </a:r>
            <a:r>
              <a:rPr lang="tr-TR" sz="2000" dirty="0" smtClean="0">
                <a:latin typeface="Georgia" pitchFamily="18" charset="0"/>
              </a:rPr>
              <a:t> 16 </a:t>
            </a:r>
            <a:r>
              <a:rPr lang="tr-TR" sz="2000" dirty="0" err="1" smtClean="0">
                <a:latin typeface="Georgia" pitchFamily="18" charset="0"/>
              </a:rPr>
              <a:t>Jahre</a:t>
            </a:r>
            <a:r>
              <a:rPr lang="tr-TR" sz="2000" dirty="0" smtClean="0">
                <a:latin typeface="Georgia" pitchFamily="18" charset="0"/>
              </a:rPr>
              <a:t> alt.</a:t>
            </a:r>
          </a:p>
          <a:p>
            <a:endParaRPr lang="tr-TR" dirty="0" smtClean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Georgia" pitchFamily="18" charset="0"/>
              </a:rPr>
              <a:t>Er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err="1" smtClean="0">
                <a:solidFill>
                  <a:srgbClr val="0070C0"/>
                </a:solidFill>
                <a:latin typeface="Georgia" pitchFamily="18" charset="0"/>
              </a:rPr>
              <a:t>ist</a:t>
            </a:r>
            <a:r>
              <a:rPr lang="tr-TR" sz="2000" dirty="0" smtClean="0">
                <a:latin typeface="Georgia" pitchFamily="18" charset="0"/>
              </a:rPr>
              <a:t> Ali.</a:t>
            </a:r>
          </a:p>
          <a:p>
            <a:pPr>
              <a:buNone/>
            </a:pPr>
            <a:r>
              <a:rPr lang="tr-TR" sz="2000" dirty="0" smtClean="0">
                <a:latin typeface="Georgia" pitchFamily="18" charset="0"/>
              </a:rPr>
              <a:t>	Er </a:t>
            </a:r>
            <a:r>
              <a:rPr lang="tr-TR" sz="2000" dirty="0" err="1" smtClean="0">
                <a:solidFill>
                  <a:srgbClr val="0070C0"/>
                </a:solidFill>
                <a:latin typeface="Georgia" pitchFamily="18" charset="0"/>
              </a:rPr>
              <a:t>kommt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err="1" smtClean="0">
                <a:latin typeface="Georgia" pitchFamily="18" charset="0"/>
              </a:rPr>
              <a:t>aus</a:t>
            </a:r>
            <a:r>
              <a:rPr lang="tr-TR" sz="2000" dirty="0" smtClean="0">
                <a:latin typeface="Georgia" pitchFamily="18" charset="0"/>
              </a:rPr>
              <a:t> der </a:t>
            </a:r>
            <a:r>
              <a:rPr lang="tr-TR" sz="2000" dirty="0" err="1" smtClean="0">
                <a:latin typeface="Georgia" pitchFamily="18" charset="0"/>
              </a:rPr>
              <a:t>Türkei</a:t>
            </a:r>
            <a:r>
              <a:rPr lang="tr-TR" sz="2000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tr-TR" sz="2000" dirty="0" smtClean="0">
                <a:latin typeface="Georgia" pitchFamily="18" charset="0"/>
              </a:rPr>
              <a:t>	Er </a:t>
            </a:r>
            <a:r>
              <a:rPr lang="tr-TR" sz="2000" dirty="0" err="1" smtClean="0">
                <a:solidFill>
                  <a:srgbClr val="0070C0"/>
                </a:solidFill>
                <a:latin typeface="Georgia" pitchFamily="18" charset="0"/>
              </a:rPr>
              <a:t>wohnt</a:t>
            </a:r>
            <a:r>
              <a:rPr lang="tr-TR" sz="2000" dirty="0" smtClean="0">
                <a:latin typeface="Georgia" pitchFamily="18" charset="0"/>
              </a:rPr>
              <a:t> in Trabzon.</a:t>
            </a:r>
          </a:p>
          <a:p>
            <a:pPr>
              <a:buNone/>
            </a:pPr>
            <a:r>
              <a:rPr lang="tr-TR" sz="2000" dirty="0" smtClean="0">
                <a:latin typeface="Georgia" pitchFamily="18" charset="0"/>
              </a:rPr>
              <a:t>	Er </a:t>
            </a:r>
            <a:r>
              <a:rPr lang="tr-TR" sz="2000" dirty="0" err="1" smtClean="0">
                <a:solidFill>
                  <a:srgbClr val="0070C0"/>
                </a:solidFill>
                <a:latin typeface="Georgia" pitchFamily="18" charset="0"/>
              </a:rPr>
              <a:t>ist</a:t>
            </a:r>
            <a:r>
              <a:rPr lang="tr-TR" sz="2000" dirty="0" smtClean="0">
                <a:latin typeface="Georgia" pitchFamily="18" charset="0"/>
              </a:rPr>
              <a:t> 15 </a:t>
            </a:r>
            <a:r>
              <a:rPr lang="tr-TR" sz="2000" dirty="0" err="1" smtClean="0">
                <a:latin typeface="Georgia" pitchFamily="18" charset="0"/>
              </a:rPr>
              <a:t>Jahre</a:t>
            </a:r>
            <a:r>
              <a:rPr lang="tr-TR" sz="2000" dirty="0" smtClean="0">
                <a:latin typeface="Georgia" pitchFamily="18" charset="0"/>
              </a:rPr>
              <a:t> alt.</a:t>
            </a:r>
          </a:p>
          <a:p>
            <a:endParaRPr lang="tr-TR" sz="2000" dirty="0" smtClean="0">
              <a:latin typeface="Georgia" pitchFamily="18" charset="0"/>
            </a:endParaRPr>
          </a:p>
          <a:p>
            <a:endParaRPr lang="tr-TR" sz="2000" dirty="0" smtClean="0">
              <a:latin typeface="Georgia" pitchFamily="18" charset="0"/>
            </a:endParaRPr>
          </a:p>
          <a:p>
            <a:endParaRPr lang="tr-TR" sz="2000" dirty="0" smtClean="0">
              <a:latin typeface="Georgia" pitchFamily="18" charset="0"/>
            </a:endParaRPr>
          </a:p>
          <a:p>
            <a:r>
              <a:rPr lang="tr-TR" sz="2000" dirty="0" err="1" smtClean="0">
                <a:solidFill>
                  <a:srgbClr val="FF0000"/>
                </a:solidFill>
                <a:latin typeface="Georgia" pitchFamily="18" charset="0"/>
              </a:rPr>
              <a:t>Sie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err="1" smtClean="0">
                <a:solidFill>
                  <a:srgbClr val="0070C0"/>
                </a:solidFill>
                <a:latin typeface="Georgia" pitchFamily="18" charset="0"/>
              </a:rPr>
              <a:t>ist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err="1" smtClean="0">
                <a:latin typeface="Georgia" pitchFamily="18" charset="0"/>
              </a:rPr>
              <a:t>Maria</a:t>
            </a:r>
            <a:r>
              <a:rPr lang="tr-TR" sz="2000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tr-TR" sz="2000" dirty="0" smtClean="0">
                <a:latin typeface="Georgia" pitchFamily="18" charset="0"/>
              </a:rPr>
              <a:t>	</a:t>
            </a:r>
            <a:r>
              <a:rPr lang="tr-TR" sz="2000" dirty="0" err="1" smtClean="0">
                <a:latin typeface="Georgia" pitchFamily="18" charset="0"/>
              </a:rPr>
              <a:t>Sie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err="1" smtClean="0">
                <a:solidFill>
                  <a:srgbClr val="0070C0"/>
                </a:solidFill>
                <a:latin typeface="Georgia" pitchFamily="18" charset="0"/>
              </a:rPr>
              <a:t>kommt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err="1" smtClean="0">
                <a:latin typeface="Georgia" pitchFamily="18" charset="0"/>
              </a:rPr>
              <a:t>aus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err="1" smtClean="0">
                <a:latin typeface="Georgia" pitchFamily="18" charset="0"/>
              </a:rPr>
              <a:t>Österreich</a:t>
            </a:r>
            <a:r>
              <a:rPr lang="tr-TR" sz="2000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tr-TR" sz="2000" dirty="0" smtClean="0">
                <a:latin typeface="Georgia" pitchFamily="18" charset="0"/>
              </a:rPr>
              <a:t>	</a:t>
            </a:r>
            <a:r>
              <a:rPr lang="tr-TR" sz="2000" dirty="0" err="1" smtClean="0">
                <a:latin typeface="Georgia" pitchFamily="18" charset="0"/>
              </a:rPr>
              <a:t>Sie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err="1" smtClean="0">
                <a:solidFill>
                  <a:srgbClr val="0070C0"/>
                </a:solidFill>
                <a:latin typeface="Georgia" pitchFamily="18" charset="0"/>
              </a:rPr>
              <a:t>wohnt</a:t>
            </a:r>
            <a:r>
              <a:rPr lang="tr-TR" sz="2000" dirty="0" smtClean="0">
                <a:latin typeface="Georgia" pitchFamily="18" charset="0"/>
              </a:rPr>
              <a:t> in Wien.</a:t>
            </a:r>
          </a:p>
          <a:p>
            <a:pPr>
              <a:buNone/>
            </a:pPr>
            <a:r>
              <a:rPr lang="tr-TR" sz="2000" dirty="0" smtClean="0">
                <a:latin typeface="Georgia" pitchFamily="18" charset="0"/>
              </a:rPr>
              <a:t>	</a:t>
            </a:r>
            <a:r>
              <a:rPr lang="tr-TR" sz="2000" dirty="0" err="1" smtClean="0">
                <a:latin typeface="Georgia" pitchFamily="18" charset="0"/>
              </a:rPr>
              <a:t>Sie</a:t>
            </a:r>
            <a:r>
              <a:rPr lang="tr-TR" sz="2000" dirty="0" smtClean="0">
                <a:latin typeface="Georgia" pitchFamily="18" charset="0"/>
              </a:rPr>
              <a:t> </a:t>
            </a:r>
            <a:r>
              <a:rPr lang="tr-TR" sz="2000" dirty="0" err="1" smtClean="0">
                <a:solidFill>
                  <a:srgbClr val="0070C0"/>
                </a:solidFill>
                <a:latin typeface="Georgia" pitchFamily="18" charset="0"/>
              </a:rPr>
              <a:t>ist</a:t>
            </a:r>
            <a:r>
              <a:rPr lang="tr-TR" sz="2000" dirty="0" smtClean="0">
                <a:latin typeface="Georgia" pitchFamily="18" charset="0"/>
              </a:rPr>
              <a:t> 16 </a:t>
            </a:r>
            <a:r>
              <a:rPr lang="tr-TR" sz="2000" dirty="0" err="1" smtClean="0">
                <a:latin typeface="Georgia" pitchFamily="18" charset="0"/>
              </a:rPr>
              <a:t>Jahre</a:t>
            </a:r>
            <a:r>
              <a:rPr lang="tr-TR" sz="2000" dirty="0" smtClean="0">
                <a:latin typeface="Georgia" pitchFamily="18" charset="0"/>
              </a:rPr>
              <a:t> alt.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latin typeface="Georgia" pitchFamily="18" charset="0"/>
              </a:rPr>
              <a:t>Bilde</a:t>
            </a:r>
            <a:r>
              <a:rPr lang="tr-TR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Georgia" pitchFamily="18" charset="0"/>
              </a:rPr>
              <a:t>Sätze</a:t>
            </a:r>
            <a:r>
              <a:rPr lang="tr-TR" dirty="0" smtClean="0">
                <a:solidFill>
                  <a:srgbClr val="FF0000"/>
                </a:solidFill>
                <a:latin typeface="Georgia" pitchFamily="18" charset="0"/>
              </a:rPr>
              <a:t>!</a:t>
            </a:r>
            <a:endParaRPr lang="de-AT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3429000"/>
            <a:ext cx="3960440" cy="2592288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Georgia" pitchFamily="18" charset="0"/>
              </a:rPr>
              <a:t>Name</a:t>
            </a:r>
            <a:r>
              <a:rPr lang="tr-TR" dirty="0" smtClean="0">
                <a:latin typeface="Georgia" pitchFamily="18" charset="0"/>
              </a:rPr>
              <a:t>: </a:t>
            </a:r>
            <a:r>
              <a:rPr lang="tr-TR" dirty="0" err="1" smtClean="0">
                <a:latin typeface="Georgia" pitchFamily="18" charset="0"/>
              </a:rPr>
              <a:t>Leon</a:t>
            </a:r>
            <a:endParaRPr lang="tr-TR" dirty="0" smtClean="0">
              <a:latin typeface="Georgia" pitchFamily="18" charset="0"/>
            </a:endParaRPr>
          </a:p>
          <a:p>
            <a:r>
              <a:rPr lang="tr-TR" b="1" dirty="0" err="1" smtClean="0">
                <a:latin typeface="Georgia" pitchFamily="18" charset="0"/>
              </a:rPr>
              <a:t>Alter</a:t>
            </a:r>
            <a:r>
              <a:rPr lang="tr-TR" dirty="0" smtClean="0">
                <a:latin typeface="Georgia" pitchFamily="18" charset="0"/>
              </a:rPr>
              <a:t>: 14</a:t>
            </a:r>
          </a:p>
          <a:p>
            <a:r>
              <a:rPr lang="tr-TR" b="1" dirty="0" err="1" smtClean="0">
                <a:latin typeface="Georgia" pitchFamily="18" charset="0"/>
              </a:rPr>
              <a:t>Herkunft</a:t>
            </a:r>
            <a:r>
              <a:rPr lang="tr-TR" dirty="0" smtClean="0">
                <a:latin typeface="Georgia" pitchFamily="18" charset="0"/>
              </a:rPr>
              <a:t>: </a:t>
            </a:r>
            <a:r>
              <a:rPr lang="tr-TR" dirty="0" err="1" smtClean="0">
                <a:latin typeface="Georgia" pitchFamily="18" charset="0"/>
              </a:rPr>
              <a:t>Frankreich</a:t>
            </a:r>
            <a:endParaRPr lang="tr-TR" dirty="0" smtClean="0">
              <a:latin typeface="Georgia" pitchFamily="18" charset="0"/>
            </a:endParaRPr>
          </a:p>
          <a:p>
            <a:r>
              <a:rPr lang="tr-TR" b="1" dirty="0" err="1" smtClean="0">
                <a:latin typeface="Georgia" pitchFamily="18" charset="0"/>
              </a:rPr>
              <a:t>Wohnort</a:t>
            </a:r>
            <a:r>
              <a:rPr lang="tr-TR" dirty="0" smtClean="0">
                <a:latin typeface="Georgia" pitchFamily="18" charset="0"/>
              </a:rPr>
              <a:t>: Paris</a:t>
            </a:r>
          </a:p>
          <a:p>
            <a:pPr>
              <a:buNone/>
            </a:pPr>
            <a:endParaRPr lang="tr-TR" dirty="0" smtClean="0"/>
          </a:p>
          <a:p>
            <a:endParaRPr lang="de-AT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851920" y="2132856"/>
            <a:ext cx="4788024" cy="4205064"/>
          </a:xfrm>
        </p:spPr>
        <p:txBody>
          <a:bodyPr>
            <a:normAutofit/>
          </a:bodyPr>
          <a:lstStyle/>
          <a:p>
            <a:r>
              <a:rPr lang="tr-TR" dirty="0" err="1" smtClean="0">
                <a:latin typeface="Georgia" pitchFamily="18" charset="0"/>
              </a:rPr>
              <a:t>Das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latin typeface="Georgia" pitchFamily="18" charset="0"/>
              </a:rPr>
              <a:t>ist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latin typeface="Georgia" pitchFamily="18" charset="0"/>
              </a:rPr>
              <a:t>Leon</a:t>
            </a:r>
            <a:r>
              <a:rPr lang="tr-TR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tr-TR" dirty="0" smtClean="0">
                <a:latin typeface="Georgia" pitchFamily="18" charset="0"/>
              </a:rPr>
              <a:t>	Er </a:t>
            </a:r>
            <a:r>
              <a:rPr lang="tr-TR" dirty="0" err="1" smtClean="0">
                <a:latin typeface="Georgia" pitchFamily="18" charset="0"/>
              </a:rPr>
              <a:t>ist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latin typeface="Georgia" pitchFamily="18" charset="0"/>
              </a:rPr>
              <a:t>Leon</a:t>
            </a:r>
            <a:r>
              <a:rPr lang="tr-TR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tr-TR" dirty="0" smtClean="0">
                <a:latin typeface="Georgia" pitchFamily="18" charset="0"/>
              </a:rPr>
              <a:t>	</a:t>
            </a:r>
            <a:r>
              <a:rPr lang="tr-TR" dirty="0" smtClean="0">
                <a:latin typeface="Georgia" pitchFamily="18" charset="0"/>
              </a:rPr>
              <a:t>Er </a:t>
            </a:r>
            <a:r>
              <a:rPr lang="tr-TR" dirty="0" err="1" smtClean="0">
                <a:latin typeface="Georgia" pitchFamily="18" charset="0"/>
              </a:rPr>
              <a:t>heißt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latin typeface="Georgia" pitchFamily="18" charset="0"/>
              </a:rPr>
              <a:t>Leon</a:t>
            </a:r>
            <a:r>
              <a:rPr lang="tr-TR" dirty="0" smtClean="0">
                <a:latin typeface="Georgia" pitchFamily="18" charset="0"/>
              </a:rPr>
              <a:t>.</a:t>
            </a:r>
          </a:p>
          <a:p>
            <a:endParaRPr lang="tr-TR" dirty="0" smtClean="0">
              <a:latin typeface="Georgia" pitchFamily="18" charset="0"/>
            </a:endParaRPr>
          </a:p>
          <a:p>
            <a:r>
              <a:rPr lang="tr-TR" dirty="0" smtClean="0">
                <a:latin typeface="Georgia" pitchFamily="18" charset="0"/>
              </a:rPr>
              <a:t>Er </a:t>
            </a:r>
            <a:r>
              <a:rPr lang="tr-TR" dirty="0" err="1" smtClean="0">
                <a:latin typeface="Georgia" pitchFamily="18" charset="0"/>
              </a:rPr>
              <a:t>ist</a:t>
            </a:r>
            <a:r>
              <a:rPr lang="tr-TR" dirty="0" smtClean="0">
                <a:latin typeface="Georgia" pitchFamily="18" charset="0"/>
              </a:rPr>
              <a:t> 14 </a:t>
            </a:r>
            <a:r>
              <a:rPr lang="tr-TR" dirty="0" err="1" smtClean="0">
                <a:latin typeface="Georgia" pitchFamily="18" charset="0"/>
              </a:rPr>
              <a:t>Jahre</a:t>
            </a:r>
            <a:r>
              <a:rPr lang="tr-TR" dirty="0" smtClean="0">
                <a:latin typeface="Georgia" pitchFamily="18" charset="0"/>
              </a:rPr>
              <a:t> alt.</a:t>
            </a:r>
          </a:p>
          <a:p>
            <a:r>
              <a:rPr lang="tr-TR" dirty="0" smtClean="0">
                <a:latin typeface="Georgia" pitchFamily="18" charset="0"/>
              </a:rPr>
              <a:t>Er </a:t>
            </a:r>
            <a:r>
              <a:rPr lang="tr-TR" dirty="0" err="1" smtClean="0">
                <a:latin typeface="Georgia" pitchFamily="18" charset="0"/>
              </a:rPr>
              <a:t>kommt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latin typeface="Georgia" pitchFamily="18" charset="0"/>
              </a:rPr>
              <a:t>aus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latin typeface="Georgia" pitchFamily="18" charset="0"/>
              </a:rPr>
              <a:t>Frankreich</a:t>
            </a:r>
            <a:r>
              <a:rPr lang="tr-TR" dirty="0" smtClean="0">
                <a:latin typeface="Georgia" pitchFamily="18" charset="0"/>
              </a:rPr>
              <a:t>.</a:t>
            </a:r>
          </a:p>
          <a:p>
            <a:r>
              <a:rPr lang="tr-TR" dirty="0" smtClean="0">
                <a:latin typeface="Georgia" pitchFamily="18" charset="0"/>
              </a:rPr>
              <a:t>Er </a:t>
            </a:r>
            <a:r>
              <a:rPr lang="tr-TR" dirty="0" err="1" smtClean="0">
                <a:latin typeface="Georgia" pitchFamily="18" charset="0"/>
              </a:rPr>
              <a:t>wohnt</a:t>
            </a:r>
            <a:r>
              <a:rPr lang="tr-TR" dirty="0" smtClean="0">
                <a:latin typeface="Georgia" pitchFamily="18" charset="0"/>
              </a:rPr>
              <a:t> in Paris.</a:t>
            </a:r>
          </a:p>
        </p:txBody>
      </p:sp>
      <p:pic>
        <p:nvPicPr>
          <p:cNvPr id="29698" name="Picture 2" descr="Bildergebnis für clipart ju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1296144" cy="1728192"/>
          </a:xfrm>
          <a:prstGeom prst="rect">
            <a:avLst/>
          </a:prstGeom>
          <a:noFill/>
        </p:spPr>
      </p:pic>
      <p:cxnSp>
        <p:nvCxnSpPr>
          <p:cNvPr id="7" name="6 Düz Ok Bağlayıcısı"/>
          <p:cNvCxnSpPr/>
          <p:nvPr/>
        </p:nvCxnSpPr>
        <p:spPr>
          <a:xfrm flipV="1">
            <a:off x="3059832" y="2564904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 flipV="1">
            <a:off x="3059832" y="2996952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flipV="1">
            <a:off x="3131840" y="3501008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latin typeface="Georgia" pitchFamily="18" charset="0"/>
              </a:rPr>
              <a:t>Bilde</a:t>
            </a:r>
            <a:r>
              <a:rPr lang="tr-TR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Georgia" pitchFamily="18" charset="0"/>
              </a:rPr>
              <a:t>Sätze</a:t>
            </a:r>
            <a:r>
              <a:rPr lang="tr-TR" dirty="0" smtClean="0">
                <a:solidFill>
                  <a:srgbClr val="FF0000"/>
                </a:solidFill>
                <a:latin typeface="Georgia" pitchFamily="18" charset="0"/>
              </a:rPr>
              <a:t>!</a:t>
            </a:r>
            <a:endParaRPr lang="de-AT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3429000"/>
            <a:ext cx="3960440" cy="2592288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Georgia" pitchFamily="18" charset="0"/>
              </a:rPr>
              <a:t>Name</a:t>
            </a:r>
            <a:r>
              <a:rPr lang="tr-TR" dirty="0" smtClean="0">
                <a:latin typeface="Georgia" pitchFamily="18" charset="0"/>
              </a:rPr>
              <a:t>: </a:t>
            </a:r>
            <a:r>
              <a:rPr lang="tr-TR" dirty="0" err="1" smtClean="0">
                <a:latin typeface="Georgia" pitchFamily="18" charset="0"/>
              </a:rPr>
              <a:t>Anna</a:t>
            </a:r>
            <a:endParaRPr lang="tr-TR" dirty="0" smtClean="0">
              <a:latin typeface="Georgia" pitchFamily="18" charset="0"/>
            </a:endParaRPr>
          </a:p>
          <a:p>
            <a:r>
              <a:rPr lang="tr-TR" b="1" dirty="0" err="1" smtClean="0">
                <a:latin typeface="Georgia" pitchFamily="18" charset="0"/>
              </a:rPr>
              <a:t>Alter</a:t>
            </a:r>
            <a:r>
              <a:rPr lang="tr-TR" dirty="0" smtClean="0">
                <a:latin typeface="Georgia" pitchFamily="18" charset="0"/>
              </a:rPr>
              <a:t>: 15</a:t>
            </a:r>
          </a:p>
          <a:p>
            <a:r>
              <a:rPr lang="tr-TR" b="1" dirty="0" err="1" smtClean="0">
                <a:latin typeface="Georgia" pitchFamily="18" charset="0"/>
              </a:rPr>
              <a:t>Herkunft</a:t>
            </a:r>
            <a:r>
              <a:rPr lang="tr-TR" dirty="0" smtClean="0">
                <a:latin typeface="Georgia" pitchFamily="18" charset="0"/>
              </a:rPr>
              <a:t>: </a:t>
            </a:r>
            <a:r>
              <a:rPr lang="tr-TR" dirty="0" err="1" smtClean="0">
                <a:latin typeface="Georgia" pitchFamily="18" charset="0"/>
              </a:rPr>
              <a:t>Schweiz</a:t>
            </a:r>
            <a:endParaRPr lang="tr-TR" dirty="0" smtClean="0">
              <a:latin typeface="Georgia" pitchFamily="18" charset="0"/>
            </a:endParaRPr>
          </a:p>
          <a:p>
            <a:r>
              <a:rPr lang="tr-TR" b="1" dirty="0" err="1" smtClean="0">
                <a:latin typeface="Georgia" pitchFamily="18" charset="0"/>
              </a:rPr>
              <a:t>Wohnort</a:t>
            </a:r>
            <a:r>
              <a:rPr lang="tr-TR" dirty="0" smtClean="0">
                <a:latin typeface="Georgia" pitchFamily="18" charset="0"/>
              </a:rPr>
              <a:t>: Bern</a:t>
            </a:r>
          </a:p>
          <a:p>
            <a:pPr>
              <a:buNone/>
            </a:pPr>
            <a:endParaRPr lang="tr-TR" dirty="0" smtClean="0"/>
          </a:p>
          <a:p>
            <a:endParaRPr lang="de-AT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39952" y="2132856"/>
            <a:ext cx="5004048" cy="4205064"/>
          </a:xfrm>
        </p:spPr>
        <p:txBody>
          <a:bodyPr>
            <a:normAutofit/>
          </a:bodyPr>
          <a:lstStyle/>
          <a:p>
            <a:r>
              <a:rPr lang="tr-TR" dirty="0" err="1" smtClean="0">
                <a:latin typeface="Georgia" pitchFamily="18" charset="0"/>
              </a:rPr>
              <a:t>Das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latin typeface="Georgia" pitchFamily="18" charset="0"/>
              </a:rPr>
              <a:t>ist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latin typeface="Georgia" pitchFamily="18" charset="0"/>
              </a:rPr>
              <a:t>Anna</a:t>
            </a:r>
            <a:r>
              <a:rPr lang="tr-TR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tr-TR" dirty="0" smtClean="0">
                <a:latin typeface="Georgia" pitchFamily="18" charset="0"/>
              </a:rPr>
              <a:t>	</a:t>
            </a:r>
            <a:r>
              <a:rPr lang="tr-TR" dirty="0" err="1" smtClean="0">
                <a:latin typeface="Georgia" pitchFamily="18" charset="0"/>
              </a:rPr>
              <a:t>Sie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latin typeface="Georgia" pitchFamily="18" charset="0"/>
              </a:rPr>
              <a:t>ist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latin typeface="Georgia" pitchFamily="18" charset="0"/>
              </a:rPr>
              <a:t>Anna</a:t>
            </a:r>
            <a:r>
              <a:rPr lang="tr-TR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tr-TR" dirty="0" smtClean="0">
                <a:latin typeface="Georgia" pitchFamily="18" charset="0"/>
              </a:rPr>
              <a:t>	</a:t>
            </a:r>
            <a:r>
              <a:rPr lang="tr-TR" dirty="0" err="1" smtClean="0">
                <a:latin typeface="Georgia" pitchFamily="18" charset="0"/>
              </a:rPr>
              <a:t>Sie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latin typeface="Georgia" pitchFamily="18" charset="0"/>
              </a:rPr>
              <a:t>heißt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latin typeface="Georgia" pitchFamily="18" charset="0"/>
              </a:rPr>
              <a:t>Anna</a:t>
            </a:r>
            <a:r>
              <a:rPr lang="tr-TR" dirty="0" smtClean="0">
                <a:latin typeface="Georgia" pitchFamily="18" charset="0"/>
              </a:rPr>
              <a:t>.</a:t>
            </a:r>
          </a:p>
          <a:p>
            <a:endParaRPr lang="tr-TR" dirty="0" smtClean="0">
              <a:latin typeface="Georgia" pitchFamily="18" charset="0"/>
            </a:endParaRPr>
          </a:p>
          <a:p>
            <a:r>
              <a:rPr lang="tr-TR" dirty="0" err="1" smtClean="0">
                <a:latin typeface="Georgia" pitchFamily="18" charset="0"/>
              </a:rPr>
              <a:t>Sie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latin typeface="Georgia" pitchFamily="18" charset="0"/>
              </a:rPr>
              <a:t>ist</a:t>
            </a:r>
            <a:r>
              <a:rPr lang="tr-TR" dirty="0" smtClean="0">
                <a:latin typeface="Georgia" pitchFamily="18" charset="0"/>
              </a:rPr>
              <a:t> 15 </a:t>
            </a:r>
            <a:r>
              <a:rPr lang="tr-TR" dirty="0" err="1" smtClean="0">
                <a:latin typeface="Georgia" pitchFamily="18" charset="0"/>
              </a:rPr>
              <a:t>Jahre</a:t>
            </a:r>
            <a:r>
              <a:rPr lang="tr-TR" dirty="0" smtClean="0">
                <a:latin typeface="Georgia" pitchFamily="18" charset="0"/>
              </a:rPr>
              <a:t> alt.</a:t>
            </a:r>
          </a:p>
          <a:p>
            <a:r>
              <a:rPr lang="tr-TR" dirty="0" err="1" smtClean="0">
                <a:latin typeface="Georgia" pitchFamily="18" charset="0"/>
              </a:rPr>
              <a:t>Sie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latin typeface="Georgia" pitchFamily="18" charset="0"/>
              </a:rPr>
              <a:t>kommt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latin typeface="Georgia" pitchFamily="18" charset="0"/>
              </a:rPr>
              <a:t>aus</a:t>
            </a:r>
            <a:r>
              <a:rPr lang="tr-TR" dirty="0" smtClean="0">
                <a:latin typeface="Georgia" pitchFamily="18" charset="0"/>
              </a:rPr>
              <a:t> der </a:t>
            </a:r>
            <a:r>
              <a:rPr lang="tr-TR" dirty="0" err="1" smtClean="0">
                <a:latin typeface="Georgia" pitchFamily="18" charset="0"/>
              </a:rPr>
              <a:t>Schweiz</a:t>
            </a:r>
            <a:r>
              <a:rPr lang="tr-TR" dirty="0" smtClean="0">
                <a:latin typeface="Georgia" pitchFamily="18" charset="0"/>
              </a:rPr>
              <a:t>.</a:t>
            </a:r>
          </a:p>
          <a:p>
            <a:r>
              <a:rPr lang="tr-TR" dirty="0" err="1" smtClean="0">
                <a:latin typeface="Georgia" pitchFamily="18" charset="0"/>
              </a:rPr>
              <a:t>Sie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latin typeface="Georgia" pitchFamily="18" charset="0"/>
              </a:rPr>
              <a:t>wohnt</a:t>
            </a:r>
            <a:r>
              <a:rPr lang="tr-TR" dirty="0" smtClean="0">
                <a:latin typeface="Georgia" pitchFamily="18" charset="0"/>
              </a:rPr>
              <a:t> in Bern.</a:t>
            </a:r>
          </a:p>
        </p:txBody>
      </p:sp>
      <p:cxnSp>
        <p:nvCxnSpPr>
          <p:cNvPr id="7" name="6 Düz Ok Bağlayıcısı"/>
          <p:cNvCxnSpPr/>
          <p:nvPr/>
        </p:nvCxnSpPr>
        <p:spPr>
          <a:xfrm flipV="1">
            <a:off x="3059832" y="2564904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 flipV="1">
            <a:off x="3059832" y="2996952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flipV="1">
            <a:off x="3131840" y="3501008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 descr="Ähnliches 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936104" cy="1759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00"/>
                </a:solidFill>
                <a:latin typeface="Georgia" pitchFamily="18" charset="0"/>
              </a:rPr>
              <a:t>Länder</a:t>
            </a:r>
            <a:endParaRPr lang="de-AT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484784"/>
            <a:ext cx="4042792" cy="4781128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>
                <a:solidFill>
                  <a:srgbClr val="0070C0"/>
                </a:solidFill>
                <a:latin typeface="Georgia" pitchFamily="18" charset="0"/>
              </a:rPr>
              <a:t>d</a:t>
            </a:r>
            <a:r>
              <a:rPr lang="tr-TR" dirty="0" err="1" smtClean="0">
                <a:solidFill>
                  <a:srgbClr val="0070C0"/>
                </a:solidFill>
                <a:latin typeface="Georgia" pitchFamily="18" charset="0"/>
              </a:rPr>
              <a:t>ie</a:t>
            </a:r>
            <a:r>
              <a:rPr lang="tr-TR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tr-TR" dirty="0" err="1" smtClean="0">
                <a:solidFill>
                  <a:srgbClr val="0070C0"/>
                </a:solidFill>
                <a:latin typeface="Georgia" pitchFamily="18" charset="0"/>
              </a:rPr>
              <a:t>Türkei</a:t>
            </a:r>
            <a:r>
              <a:rPr lang="tr-TR" dirty="0" smtClean="0">
                <a:solidFill>
                  <a:srgbClr val="0070C0"/>
                </a:solidFill>
                <a:latin typeface="Georgia" pitchFamily="18" charset="0"/>
              </a:rPr>
              <a:t>	</a:t>
            </a:r>
          </a:p>
          <a:p>
            <a:r>
              <a:rPr lang="tr-TR" dirty="0" err="1" smtClean="0">
                <a:solidFill>
                  <a:srgbClr val="0070C0"/>
                </a:solidFill>
                <a:latin typeface="Georgia" pitchFamily="18" charset="0"/>
              </a:rPr>
              <a:t>die</a:t>
            </a:r>
            <a:r>
              <a:rPr lang="tr-TR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tr-TR" dirty="0" err="1" smtClean="0">
                <a:solidFill>
                  <a:srgbClr val="0070C0"/>
                </a:solidFill>
                <a:latin typeface="Georgia" pitchFamily="18" charset="0"/>
              </a:rPr>
              <a:t>Schweiz</a:t>
            </a:r>
            <a:endParaRPr lang="tr-TR" dirty="0" smtClean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tr-TR" dirty="0" err="1" smtClean="0">
                <a:solidFill>
                  <a:srgbClr val="0070C0"/>
                </a:solidFill>
                <a:latin typeface="Georgia" pitchFamily="18" charset="0"/>
              </a:rPr>
              <a:t>Deutschland</a:t>
            </a:r>
            <a:r>
              <a:rPr lang="tr-TR" dirty="0" smtClean="0">
                <a:solidFill>
                  <a:srgbClr val="0070C0"/>
                </a:solidFill>
                <a:latin typeface="Georgia" pitchFamily="18" charset="0"/>
              </a:rPr>
              <a:t>		</a:t>
            </a:r>
          </a:p>
          <a:p>
            <a:r>
              <a:rPr lang="tr-TR" dirty="0" err="1" smtClean="0">
                <a:solidFill>
                  <a:srgbClr val="0070C0"/>
                </a:solidFill>
                <a:latin typeface="Georgia" pitchFamily="18" charset="0"/>
              </a:rPr>
              <a:t>Österreich</a:t>
            </a:r>
            <a:endParaRPr lang="tr-TR" dirty="0" smtClean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tr-TR" dirty="0" err="1" smtClean="0">
                <a:solidFill>
                  <a:srgbClr val="0070C0"/>
                </a:solidFill>
                <a:latin typeface="Georgia" pitchFamily="18" charset="0"/>
              </a:rPr>
              <a:t>Spanien</a:t>
            </a:r>
            <a:r>
              <a:rPr lang="tr-TR" dirty="0" smtClean="0">
                <a:solidFill>
                  <a:srgbClr val="0070C0"/>
                </a:solidFill>
                <a:latin typeface="Georgia" pitchFamily="18" charset="0"/>
              </a:rPr>
              <a:t>			</a:t>
            </a:r>
          </a:p>
          <a:p>
            <a:r>
              <a:rPr lang="tr-TR" dirty="0" err="1" smtClean="0">
                <a:solidFill>
                  <a:srgbClr val="0070C0"/>
                </a:solidFill>
                <a:latin typeface="Georgia" pitchFamily="18" charset="0"/>
              </a:rPr>
              <a:t>Frankreich</a:t>
            </a:r>
            <a:endParaRPr lang="tr-TR" dirty="0" smtClean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tr-TR" dirty="0" err="1" smtClean="0">
                <a:solidFill>
                  <a:srgbClr val="0070C0"/>
                </a:solidFill>
                <a:latin typeface="Georgia" pitchFamily="18" charset="0"/>
              </a:rPr>
              <a:t>Italien</a:t>
            </a:r>
            <a:r>
              <a:rPr lang="tr-TR" dirty="0" smtClean="0">
                <a:solidFill>
                  <a:srgbClr val="0070C0"/>
                </a:solidFill>
                <a:latin typeface="Georgia" pitchFamily="18" charset="0"/>
              </a:rPr>
              <a:t>			</a:t>
            </a:r>
          </a:p>
          <a:p>
            <a:r>
              <a:rPr lang="tr-TR" dirty="0" err="1" smtClean="0">
                <a:solidFill>
                  <a:srgbClr val="0070C0"/>
                </a:solidFill>
                <a:latin typeface="Georgia" pitchFamily="18" charset="0"/>
              </a:rPr>
              <a:t>England</a:t>
            </a:r>
            <a:endParaRPr lang="tr-TR" dirty="0" smtClean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tr-TR" dirty="0" err="1" smtClean="0">
                <a:solidFill>
                  <a:srgbClr val="0070C0"/>
                </a:solidFill>
                <a:latin typeface="Georgia" pitchFamily="18" charset="0"/>
              </a:rPr>
              <a:t>Russland</a:t>
            </a:r>
            <a:r>
              <a:rPr lang="tr-TR" dirty="0" smtClean="0">
                <a:solidFill>
                  <a:srgbClr val="0070C0"/>
                </a:solidFill>
                <a:latin typeface="Georgia" pitchFamily="18" charset="0"/>
              </a:rPr>
              <a:t>			</a:t>
            </a:r>
          </a:p>
          <a:p>
            <a:r>
              <a:rPr lang="tr-TR" dirty="0" err="1" smtClean="0">
                <a:solidFill>
                  <a:srgbClr val="0070C0"/>
                </a:solidFill>
                <a:latin typeface="Georgia" pitchFamily="18" charset="0"/>
              </a:rPr>
              <a:t>Griechenland</a:t>
            </a:r>
            <a:endParaRPr lang="tr-TR" dirty="0" smtClean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tr-TR" dirty="0" err="1" smtClean="0">
                <a:solidFill>
                  <a:srgbClr val="0070C0"/>
                </a:solidFill>
                <a:latin typeface="Georgia" pitchFamily="18" charset="0"/>
              </a:rPr>
              <a:t>Japan</a:t>
            </a:r>
            <a:endParaRPr lang="tr-TR" dirty="0" smtClean="0">
              <a:solidFill>
                <a:srgbClr val="0070C0"/>
              </a:solidFill>
              <a:latin typeface="Georgia" pitchFamily="18" charset="0"/>
            </a:endParaRPr>
          </a:p>
          <a:p>
            <a:endParaRPr lang="tr-TR" dirty="0" smtClean="0">
              <a:solidFill>
                <a:srgbClr val="0070C0"/>
              </a:solidFill>
            </a:endParaRPr>
          </a:p>
        </p:txBody>
      </p:sp>
      <p:pic>
        <p:nvPicPr>
          <p:cNvPr id="31748" name="Picture 4" descr="Bildergebnis für laen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84784"/>
            <a:ext cx="4490864" cy="4670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latin typeface="Georgia" pitchFamily="18" charset="0"/>
              </a:rPr>
              <a:t>Herkunft</a:t>
            </a:r>
            <a:endParaRPr lang="de-AT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err="1">
                <a:solidFill>
                  <a:srgbClr val="0070C0"/>
                </a:solidFill>
                <a:latin typeface="Georgia" pitchFamily="18" charset="0"/>
              </a:rPr>
              <a:t>Woher</a:t>
            </a:r>
            <a:r>
              <a:rPr lang="tr-TR" sz="28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tr-TR" sz="2800" i="1" dirty="0" err="1">
                <a:solidFill>
                  <a:srgbClr val="0070C0"/>
                </a:solidFill>
                <a:latin typeface="Georgia" pitchFamily="18" charset="0"/>
              </a:rPr>
              <a:t>kommst</a:t>
            </a:r>
            <a:r>
              <a:rPr lang="tr-TR" sz="28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tr-TR" sz="2800" dirty="0" err="1">
                <a:solidFill>
                  <a:srgbClr val="0070C0"/>
                </a:solidFill>
                <a:latin typeface="Georgia" pitchFamily="18" charset="0"/>
              </a:rPr>
              <a:t>du</a:t>
            </a:r>
            <a:r>
              <a:rPr lang="tr-TR" sz="2800" dirty="0">
                <a:solidFill>
                  <a:srgbClr val="0070C0"/>
                </a:solidFill>
                <a:latin typeface="Georgia" pitchFamily="18" charset="0"/>
              </a:rPr>
              <a:t>?		</a:t>
            </a:r>
            <a:r>
              <a:rPr lang="tr-TR" sz="2800" dirty="0" err="1">
                <a:solidFill>
                  <a:srgbClr val="0070C0"/>
                </a:solidFill>
                <a:latin typeface="Georgia" pitchFamily="18" charset="0"/>
              </a:rPr>
              <a:t>Woher</a:t>
            </a:r>
            <a:r>
              <a:rPr lang="tr-TR" sz="28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tr-TR" sz="2800" dirty="0" err="1">
                <a:solidFill>
                  <a:srgbClr val="0070C0"/>
                </a:solidFill>
                <a:latin typeface="Georgia" pitchFamily="18" charset="0"/>
              </a:rPr>
              <a:t>kommen</a:t>
            </a:r>
            <a:r>
              <a:rPr lang="tr-TR" sz="28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tr-TR" sz="2800" dirty="0" err="1">
                <a:solidFill>
                  <a:srgbClr val="0070C0"/>
                </a:solidFill>
                <a:latin typeface="Georgia" pitchFamily="18" charset="0"/>
              </a:rPr>
              <a:t>Sie</a:t>
            </a:r>
            <a:r>
              <a:rPr lang="tr-TR" sz="2800" dirty="0">
                <a:solidFill>
                  <a:srgbClr val="0070C0"/>
                </a:solidFill>
                <a:latin typeface="Georgia" pitchFamily="18" charset="0"/>
              </a:rPr>
              <a:t>?</a:t>
            </a:r>
          </a:p>
          <a:p>
            <a:endParaRPr lang="tr-TR" dirty="0"/>
          </a:p>
          <a:p>
            <a:r>
              <a:rPr lang="tr-TR" dirty="0" err="1" smtClean="0">
                <a:latin typeface="Georgia" pitchFamily="18" charset="0"/>
              </a:rPr>
              <a:t>Ich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i="1" dirty="0" err="1" smtClean="0">
                <a:latin typeface="Georgia" pitchFamily="18" charset="0"/>
              </a:rPr>
              <a:t>komme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solidFill>
                  <a:srgbClr val="0070C0"/>
                </a:solidFill>
                <a:latin typeface="Georgia" pitchFamily="18" charset="0"/>
              </a:rPr>
              <a:t>aus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u="sng" dirty="0" smtClean="0">
                <a:latin typeface="Georgia" pitchFamily="18" charset="0"/>
              </a:rPr>
              <a:t>der </a:t>
            </a:r>
            <a:r>
              <a:rPr lang="tr-TR" u="sng" dirty="0" err="1" smtClean="0">
                <a:latin typeface="Georgia" pitchFamily="18" charset="0"/>
              </a:rPr>
              <a:t>Türkei</a:t>
            </a:r>
            <a:r>
              <a:rPr lang="tr-TR" u="sng" dirty="0" smtClean="0">
                <a:latin typeface="Georgia" pitchFamily="18" charset="0"/>
              </a:rPr>
              <a:t>.</a:t>
            </a:r>
          </a:p>
          <a:p>
            <a:r>
              <a:rPr lang="tr-TR" dirty="0" err="1" smtClean="0">
                <a:latin typeface="Georgia" pitchFamily="18" charset="0"/>
              </a:rPr>
              <a:t>Ich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i="1" dirty="0" err="1" smtClean="0">
                <a:latin typeface="Georgia" pitchFamily="18" charset="0"/>
              </a:rPr>
              <a:t>komme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solidFill>
                  <a:srgbClr val="0070C0"/>
                </a:solidFill>
                <a:latin typeface="Georgia" pitchFamily="18" charset="0"/>
              </a:rPr>
              <a:t>aus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u="sng" dirty="0" smtClean="0">
                <a:latin typeface="Georgia" pitchFamily="18" charset="0"/>
              </a:rPr>
              <a:t>der </a:t>
            </a:r>
            <a:r>
              <a:rPr lang="tr-TR" u="sng" dirty="0" err="1" smtClean="0">
                <a:latin typeface="Georgia" pitchFamily="18" charset="0"/>
              </a:rPr>
              <a:t>Schweiz</a:t>
            </a:r>
            <a:r>
              <a:rPr lang="tr-TR" u="sng" dirty="0" smtClean="0">
                <a:latin typeface="Georgia" pitchFamily="18" charset="0"/>
              </a:rPr>
              <a:t>.</a:t>
            </a:r>
          </a:p>
          <a:p>
            <a:endParaRPr lang="tr-TR" dirty="0">
              <a:latin typeface="Georgia" pitchFamily="18" charset="0"/>
            </a:endParaRPr>
          </a:p>
          <a:p>
            <a:r>
              <a:rPr lang="tr-TR" dirty="0" err="1" smtClean="0">
                <a:latin typeface="Georgia" pitchFamily="18" charset="0"/>
              </a:rPr>
              <a:t>Ich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i="1" dirty="0" err="1" smtClean="0">
                <a:latin typeface="Georgia" pitchFamily="18" charset="0"/>
              </a:rPr>
              <a:t>komme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solidFill>
                  <a:srgbClr val="0070C0"/>
                </a:solidFill>
                <a:latin typeface="Georgia" pitchFamily="18" charset="0"/>
              </a:rPr>
              <a:t>aus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u="sng" dirty="0" err="1" smtClean="0">
                <a:latin typeface="Georgia" pitchFamily="18" charset="0"/>
              </a:rPr>
              <a:t>Deutschland</a:t>
            </a:r>
            <a:r>
              <a:rPr lang="tr-TR" u="sng" dirty="0" smtClean="0">
                <a:latin typeface="Georgia" pitchFamily="18" charset="0"/>
              </a:rPr>
              <a:t>.</a:t>
            </a:r>
          </a:p>
          <a:p>
            <a:r>
              <a:rPr lang="tr-TR" dirty="0" err="1" smtClean="0">
                <a:latin typeface="Georgia" pitchFamily="18" charset="0"/>
              </a:rPr>
              <a:t>Ich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i="1" dirty="0" err="1" smtClean="0">
                <a:latin typeface="Georgia" pitchFamily="18" charset="0"/>
              </a:rPr>
              <a:t>komme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solidFill>
                  <a:srgbClr val="0070C0"/>
                </a:solidFill>
                <a:latin typeface="Georgia" pitchFamily="18" charset="0"/>
              </a:rPr>
              <a:t>aus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u="sng" dirty="0" err="1" smtClean="0">
                <a:latin typeface="Georgia" pitchFamily="18" charset="0"/>
              </a:rPr>
              <a:t>Österreich</a:t>
            </a:r>
            <a:r>
              <a:rPr lang="tr-TR" u="sng" dirty="0" smtClean="0">
                <a:latin typeface="Georgia" pitchFamily="18" charset="0"/>
              </a:rPr>
              <a:t>.</a:t>
            </a:r>
          </a:p>
          <a:p>
            <a:r>
              <a:rPr lang="tr-TR" dirty="0" err="1" smtClean="0">
                <a:latin typeface="Georgia" pitchFamily="18" charset="0"/>
              </a:rPr>
              <a:t>Ich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i="1" dirty="0" err="1" smtClean="0">
                <a:latin typeface="Georgia" pitchFamily="18" charset="0"/>
              </a:rPr>
              <a:t>komme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dirty="0" err="1" smtClean="0">
                <a:solidFill>
                  <a:srgbClr val="0070C0"/>
                </a:solidFill>
                <a:latin typeface="Georgia" pitchFamily="18" charset="0"/>
              </a:rPr>
              <a:t>aus</a:t>
            </a:r>
            <a:r>
              <a:rPr lang="tr-TR" dirty="0" smtClean="0">
                <a:latin typeface="Georgia" pitchFamily="18" charset="0"/>
              </a:rPr>
              <a:t> </a:t>
            </a:r>
            <a:r>
              <a:rPr lang="tr-TR" u="sng" dirty="0" err="1" smtClean="0">
                <a:latin typeface="Georgia" pitchFamily="18" charset="0"/>
              </a:rPr>
              <a:t>Spanien</a:t>
            </a:r>
            <a:r>
              <a:rPr lang="tr-TR" u="sng" dirty="0" smtClean="0">
                <a:latin typeface="Georgia" pitchFamily="18" charset="0"/>
              </a:rPr>
              <a:t>.</a:t>
            </a:r>
            <a:endParaRPr lang="de-AT" u="sng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Wohnort</a:t>
            </a:r>
            <a:endParaRPr kumimoji="0" lang="de-AT" sz="6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2 İçerik Yer Tutucusu"/>
          <p:cNvSpPr txBox="1">
            <a:spLocks/>
          </p:cNvSpPr>
          <p:nvPr/>
        </p:nvSpPr>
        <p:spPr>
          <a:xfrm>
            <a:off x="395536" y="2276872"/>
            <a:ext cx="8229600" cy="428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Wo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tr-TR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wohnst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du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?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	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	</a:t>
            </a: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Wo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tr-TR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wohnen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Sie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Ich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wohne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in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Trabzon</a:t>
            </a:r>
            <a:r>
              <a:rPr lang="tr-TR" sz="4000" noProof="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4000" b="0" i="0" u="none" strike="noStrike" kern="120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Ich</a:t>
            </a:r>
            <a:r>
              <a:rPr kumimoji="0" lang="tr-TR" sz="40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wohne</a:t>
            </a:r>
            <a:r>
              <a:rPr kumimoji="0" lang="tr-TR" sz="40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in</a:t>
            </a:r>
            <a:r>
              <a:rPr kumimoji="0" lang="tr-TR" sz="40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Beşirli.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4000" baseline="0" noProof="0" dirty="0" err="1" smtClean="0">
                <a:solidFill>
                  <a:srgbClr val="000000"/>
                </a:solidFill>
                <a:latin typeface="Georgia" pitchFamily="18" charset="0"/>
              </a:rPr>
              <a:t>Ich</a:t>
            </a:r>
            <a:r>
              <a:rPr lang="tr-TR" sz="4000" noProof="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tr-TR" sz="4000" noProof="0" dirty="0" err="1" smtClean="0">
                <a:solidFill>
                  <a:srgbClr val="000000"/>
                </a:solidFill>
                <a:latin typeface="Georgia" pitchFamily="18" charset="0"/>
              </a:rPr>
              <a:t>wohne</a:t>
            </a:r>
            <a:r>
              <a:rPr lang="tr-TR" sz="4000" noProof="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tr-TR" sz="4000" noProof="0" dirty="0" smtClean="0">
                <a:solidFill>
                  <a:srgbClr val="0070C0"/>
                </a:solidFill>
                <a:latin typeface="Georgia" pitchFamily="18" charset="0"/>
              </a:rPr>
              <a:t>in</a:t>
            </a:r>
            <a:r>
              <a:rPr lang="tr-TR" sz="4000" noProof="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tr-TR" sz="4000" noProof="0" dirty="0" err="1" smtClean="0">
                <a:solidFill>
                  <a:srgbClr val="000000"/>
                </a:solidFill>
                <a:latin typeface="Georgia" pitchFamily="18" charset="0"/>
              </a:rPr>
              <a:t>Deutschland</a:t>
            </a:r>
            <a:r>
              <a:rPr lang="tr-TR" sz="4000" noProof="0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Georgia" pitchFamily="18" charset="0"/>
              </a:rPr>
              <a:t>ZAHLEN</a:t>
            </a:r>
            <a:endParaRPr lang="de-AT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4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/>
              <a:t>0    </a:t>
            </a:r>
            <a:r>
              <a:rPr lang="tr-TR" dirty="0" err="1" smtClean="0"/>
              <a:t>null</a:t>
            </a:r>
            <a:endParaRPr lang="tr-TR" dirty="0" smtClean="0"/>
          </a:p>
          <a:p>
            <a:pPr marL="514350" indent="-514350">
              <a:buAutoNum type="arabicPlain"/>
            </a:pPr>
            <a:r>
              <a:rPr lang="tr-TR" b="1" dirty="0" err="1"/>
              <a:t>e</a:t>
            </a:r>
            <a:r>
              <a:rPr lang="tr-TR" b="1" dirty="0" err="1" smtClean="0"/>
              <a:t>ins</a:t>
            </a:r>
            <a:endParaRPr lang="tr-TR" b="1" dirty="0" smtClean="0"/>
          </a:p>
          <a:p>
            <a:pPr marL="514350" indent="-514350">
              <a:buAutoNum type="arabicPlain"/>
            </a:pPr>
            <a:r>
              <a:rPr lang="tr-TR" dirty="0" err="1"/>
              <a:t>z</a:t>
            </a:r>
            <a:r>
              <a:rPr lang="tr-TR" dirty="0" err="1" smtClean="0"/>
              <a:t>wei</a:t>
            </a:r>
            <a:endParaRPr lang="tr-TR" dirty="0" smtClean="0"/>
          </a:p>
          <a:p>
            <a:pPr marL="514350" indent="-514350">
              <a:buAutoNum type="arabicPlain"/>
            </a:pPr>
            <a:r>
              <a:rPr lang="tr-TR" b="1" dirty="0" err="1"/>
              <a:t>d</a:t>
            </a:r>
            <a:r>
              <a:rPr lang="tr-TR" b="1" dirty="0" err="1" smtClean="0"/>
              <a:t>rei</a:t>
            </a:r>
            <a:endParaRPr lang="tr-TR" b="1" dirty="0" smtClean="0"/>
          </a:p>
          <a:p>
            <a:pPr marL="514350" indent="-514350">
              <a:buAutoNum type="arabicPlain"/>
            </a:pPr>
            <a:r>
              <a:rPr lang="tr-TR" dirty="0" err="1"/>
              <a:t>v</a:t>
            </a:r>
            <a:r>
              <a:rPr lang="tr-TR" dirty="0" err="1" smtClean="0"/>
              <a:t>ier</a:t>
            </a:r>
            <a:endParaRPr lang="tr-TR" dirty="0" smtClean="0"/>
          </a:p>
          <a:p>
            <a:pPr marL="514350" indent="-514350">
              <a:buAutoNum type="arabicPlain"/>
            </a:pPr>
            <a:r>
              <a:rPr lang="tr-TR" b="1" dirty="0" err="1"/>
              <a:t>f</a:t>
            </a:r>
            <a:r>
              <a:rPr lang="tr-TR" b="1" dirty="0" err="1" smtClean="0"/>
              <a:t>ünf</a:t>
            </a:r>
            <a:endParaRPr lang="tr-TR" b="1" dirty="0" smtClean="0"/>
          </a:p>
          <a:p>
            <a:pPr marL="514350" indent="-514350">
              <a:buAutoNum type="arabicPlain"/>
            </a:pPr>
            <a:r>
              <a:rPr lang="tr-TR" dirty="0" err="1"/>
              <a:t>s</a:t>
            </a:r>
            <a:r>
              <a:rPr lang="tr-TR" dirty="0" err="1" smtClean="0"/>
              <a:t>echs</a:t>
            </a:r>
            <a:endParaRPr lang="tr-TR" dirty="0" smtClean="0"/>
          </a:p>
          <a:p>
            <a:pPr marL="514350" indent="-514350">
              <a:buAutoNum type="arabicPlain"/>
            </a:pPr>
            <a:r>
              <a:rPr lang="tr-TR" b="1" dirty="0" err="1"/>
              <a:t>s</a:t>
            </a:r>
            <a:r>
              <a:rPr lang="tr-TR" b="1" dirty="0" err="1" smtClean="0"/>
              <a:t>ieben</a:t>
            </a:r>
            <a:endParaRPr lang="tr-TR" b="1" dirty="0" smtClean="0"/>
          </a:p>
          <a:p>
            <a:pPr marL="514350" indent="-514350">
              <a:buAutoNum type="arabicPlain"/>
            </a:pPr>
            <a:r>
              <a:rPr lang="tr-TR" dirty="0" err="1"/>
              <a:t>a</a:t>
            </a:r>
            <a:r>
              <a:rPr lang="tr-TR" dirty="0" err="1" smtClean="0"/>
              <a:t>cht</a:t>
            </a:r>
            <a:r>
              <a:rPr lang="tr-TR" dirty="0" smtClean="0"/>
              <a:t> </a:t>
            </a:r>
          </a:p>
          <a:p>
            <a:pPr marL="514350" indent="-514350">
              <a:buAutoNum type="arabicPlain"/>
            </a:pPr>
            <a:r>
              <a:rPr lang="tr-TR" b="1" dirty="0" err="1"/>
              <a:t>n</a:t>
            </a:r>
            <a:r>
              <a:rPr lang="tr-TR" b="1" dirty="0" err="1" smtClean="0"/>
              <a:t>eun</a:t>
            </a:r>
            <a:endParaRPr lang="tr-TR" b="1" dirty="0" smtClean="0"/>
          </a:p>
          <a:p>
            <a:pPr marL="514350" indent="-514350">
              <a:buAutoNum type="arabicPlain"/>
            </a:pPr>
            <a:r>
              <a:rPr lang="tr-TR" dirty="0" err="1" smtClean="0"/>
              <a:t>zehn</a:t>
            </a:r>
            <a:endParaRPr lang="tr-TR" dirty="0" smtClean="0"/>
          </a:p>
          <a:p>
            <a:pPr marL="514350" indent="-514350">
              <a:buAutoNum type="arabicPlain"/>
            </a:pPr>
            <a:r>
              <a:rPr lang="tr-TR" b="1" dirty="0" err="1"/>
              <a:t>e</a:t>
            </a:r>
            <a:r>
              <a:rPr lang="tr-TR" b="1" dirty="0" err="1" smtClean="0"/>
              <a:t>lf</a:t>
            </a:r>
            <a:endParaRPr lang="tr-TR" b="1" dirty="0" smtClean="0"/>
          </a:p>
          <a:p>
            <a:pPr marL="514350" indent="-514350">
              <a:buAutoNum type="arabicPlain"/>
            </a:pPr>
            <a:r>
              <a:rPr lang="tr-TR" dirty="0" err="1" smtClean="0"/>
              <a:t>zwölf</a:t>
            </a:r>
            <a:endParaRPr lang="tr-TR" dirty="0" smtClean="0"/>
          </a:p>
          <a:p>
            <a:pPr marL="514350" indent="-514350">
              <a:buNone/>
            </a:pPr>
            <a:endParaRPr lang="tr-TR" dirty="0" smtClean="0"/>
          </a:p>
        </p:txBody>
      </p:sp>
      <p:pic>
        <p:nvPicPr>
          <p:cNvPr id="27650" name="Picture 2" descr="Ähnliches 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96752"/>
            <a:ext cx="3744416" cy="5296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1</a:t>
            </a:r>
            <a:r>
              <a:rPr lang="tr-TR" dirty="0" smtClean="0">
                <a:solidFill>
                  <a:srgbClr val="FF0000"/>
                </a:solidFill>
              </a:rPr>
              <a:t>3</a:t>
            </a:r>
            <a:r>
              <a:rPr lang="tr-TR" dirty="0" smtClean="0"/>
              <a:t> – </a:t>
            </a:r>
            <a:r>
              <a:rPr lang="tr-TR" dirty="0" err="1" smtClean="0">
                <a:solidFill>
                  <a:srgbClr val="FF0000"/>
                </a:solidFill>
              </a:rPr>
              <a:t>drei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0070C0"/>
                </a:solidFill>
              </a:rPr>
              <a:t>zehn</a:t>
            </a:r>
            <a:endParaRPr lang="tr-TR" dirty="0" smtClean="0">
              <a:solidFill>
                <a:srgbClr val="0070C0"/>
              </a:solidFill>
            </a:endParaRPr>
          </a:p>
          <a:p>
            <a:r>
              <a:rPr lang="tr-TR" dirty="0" smtClean="0">
                <a:solidFill>
                  <a:srgbClr val="0070C0"/>
                </a:solidFill>
              </a:rPr>
              <a:t>1</a:t>
            </a:r>
            <a:r>
              <a:rPr lang="tr-TR" dirty="0" smtClean="0">
                <a:solidFill>
                  <a:srgbClr val="FF0000"/>
                </a:solidFill>
              </a:rPr>
              <a:t>4</a:t>
            </a:r>
            <a:r>
              <a:rPr lang="tr-TR" dirty="0" smtClean="0"/>
              <a:t> – </a:t>
            </a:r>
            <a:r>
              <a:rPr lang="tr-TR" dirty="0" err="1" smtClean="0">
                <a:solidFill>
                  <a:srgbClr val="FF0000"/>
                </a:solidFill>
              </a:rPr>
              <a:t>vier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0070C0"/>
                </a:solidFill>
              </a:rPr>
              <a:t>zehn</a:t>
            </a:r>
            <a:endParaRPr lang="tr-TR" dirty="0" smtClean="0">
              <a:solidFill>
                <a:srgbClr val="0070C0"/>
              </a:solidFill>
            </a:endParaRPr>
          </a:p>
          <a:p>
            <a:r>
              <a:rPr lang="tr-TR" dirty="0" smtClean="0">
                <a:solidFill>
                  <a:srgbClr val="0070C0"/>
                </a:solidFill>
              </a:rPr>
              <a:t>1</a:t>
            </a:r>
            <a:r>
              <a:rPr lang="tr-TR" dirty="0" smtClean="0">
                <a:solidFill>
                  <a:srgbClr val="FF0000"/>
                </a:solidFill>
              </a:rPr>
              <a:t>5</a:t>
            </a:r>
            <a:r>
              <a:rPr lang="tr-TR" dirty="0" smtClean="0"/>
              <a:t> – </a:t>
            </a:r>
            <a:r>
              <a:rPr lang="tr-TR" dirty="0" err="1" smtClean="0">
                <a:solidFill>
                  <a:srgbClr val="FF0000"/>
                </a:solidFill>
              </a:rPr>
              <a:t>fünf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0070C0"/>
                </a:solidFill>
              </a:rPr>
              <a:t>zehn</a:t>
            </a:r>
            <a:endParaRPr lang="tr-TR" dirty="0" smtClean="0">
              <a:solidFill>
                <a:srgbClr val="0070C0"/>
              </a:solidFill>
            </a:endParaRPr>
          </a:p>
          <a:p>
            <a:r>
              <a:rPr lang="tr-TR" dirty="0" smtClean="0">
                <a:solidFill>
                  <a:srgbClr val="0070C0"/>
                </a:solidFill>
              </a:rPr>
              <a:t>1</a:t>
            </a:r>
            <a:r>
              <a:rPr lang="tr-TR" dirty="0" smtClean="0">
                <a:solidFill>
                  <a:srgbClr val="FF0000"/>
                </a:solidFill>
              </a:rPr>
              <a:t>6</a:t>
            </a:r>
            <a:r>
              <a:rPr lang="tr-TR" dirty="0" smtClean="0"/>
              <a:t> – </a:t>
            </a:r>
            <a:r>
              <a:rPr lang="tr-TR" dirty="0" err="1" smtClean="0">
                <a:solidFill>
                  <a:srgbClr val="FF0000"/>
                </a:solidFill>
              </a:rPr>
              <a:t>sech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0070C0"/>
                </a:solidFill>
              </a:rPr>
              <a:t>zehn</a:t>
            </a:r>
            <a:endParaRPr lang="tr-TR" dirty="0" smtClean="0">
              <a:solidFill>
                <a:srgbClr val="0070C0"/>
              </a:solidFill>
            </a:endParaRPr>
          </a:p>
          <a:p>
            <a:r>
              <a:rPr lang="tr-TR" dirty="0" smtClean="0">
                <a:solidFill>
                  <a:srgbClr val="0070C0"/>
                </a:solidFill>
              </a:rPr>
              <a:t>1</a:t>
            </a:r>
            <a:r>
              <a:rPr lang="tr-TR" dirty="0" smtClean="0">
                <a:solidFill>
                  <a:srgbClr val="FF0000"/>
                </a:solidFill>
              </a:rPr>
              <a:t>7</a:t>
            </a:r>
            <a:r>
              <a:rPr lang="tr-TR" dirty="0" smtClean="0"/>
              <a:t> – </a:t>
            </a:r>
            <a:r>
              <a:rPr lang="tr-TR" dirty="0" err="1" smtClean="0">
                <a:solidFill>
                  <a:srgbClr val="FF0000"/>
                </a:solidFill>
              </a:rPr>
              <a:t>sieb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0070C0"/>
                </a:solidFill>
              </a:rPr>
              <a:t>zehn</a:t>
            </a:r>
            <a:endParaRPr lang="tr-TR" dirty="0" smtClean="0">
              <a:solidFill>
                <a:srgbClr val="0070C0"/>
              </a:solidFill>
            </a:endParaRPr>
          </a:p>
          <a:p>
            <a:r>
              <a:rPr lang="tr-TR" dirty="0" smtClean="0">
                <a:solidFill>
                  <a:srgbClr val="0070C0"/>
                </a:solidFill>
              </a:rPr>
              <a:t>1</a:t>
            </a:r>
            <a:r>
              <a:rPr lang="tr-TR" dirty="0" smtClean="0">
                <a:solidFill>
                  <a:srgbClr val="FF0000"/>
                </a:solidFill>
              </a:rPr>
              <a:t>8</a:t>
            </a:r>
            <a:r>
              <a:rPr lang="tr-TR" dirty="0" smtClean="0"/>
              <a:t> – </a:t>
            </a:r>
            <a:r>
              <a:rPr lang="tr-TR" dirty="0" err="1" smtClean="0">
                <a:solidFill>
                  <a:srgbClr val="FF0000"/>
                </a:solidFill>
              </a:rPr>
              <a:t>acht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0070C0"/>
                </a:solidFill>
              </a:rPr>
              <a:t>zehn</a:t>
            </a:r>
            <a:endParaRPr lang="tr-TR" dirty="0" smtClean="0">
              <a:solidFill>
                <a:srgbClr val="0070C0"/>
              </a:solidFill>
            </a:endParaRPr>
          </a:p>
          <a:p>
            <a:r>
              <a:rPr lang="tr-TR" dirty="0" smtClean="0">
                <a:solidFill>
                  <a:srgbClr val="0070C0"/>
                </a:solidFill>
              </a:rPr>
              <a:t>1</a:t>
            </a:r>
            <a:r>
              <a:rPr lang="tr-TR" dirty="0" smtClean="0">
                <a:solidFill>
                  <a:srgbClr val="FF0000"/>
                </a:solidFill>
              </a:rPr>
              <a:t>9</a:t>
            </a:r>
            <a:r>
              <a:rPr lang="tr-TR" dirty="0" smtClean="0"/>
              <a:t> – </a:t>
            </a:r>
            <a:r>
              <a:rPr lang="tr-TR" dirty="0" err="1" smtClean="0">
                <a:solidFill>
                  <a:srgbClr val="FF0000"/>
                </a:solidFill>
              </a:rPr>
              <a:t>neun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0070C0"/>
                </a:solidFill>
              </a:rPr>
              <a:t>zehn</a:t>
            </a:r>
            <a:endParaRPr lang="de-AT" dirty="0">
              <a:solidFill>
                <a:srgbClr val="0070C0"/>
              </a:solidFill>
            </a:endParaRPr>
          </a:p>
        </p:txBody>
      </p:sp>
      <p:pic>
        <p:nvPicPr>
          <p:cNvPr id="33794" name="Picture 2" descr="Ähnliches 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632414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1746" name="Picture 2" descr="Bildergebnis für deutsche zah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226168"/>
            <a:ext cx="5008113" cy="7084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ildergebnis für zahlen in deutsch"/>
          <p:cNvPicPr>
            <a:picLocks noChangeAspect="1" noChangeArrowheads="1"/>
          </p:cNvPicPr>
          <p:nvPr/>
        </p:nvPicPr>
        <p:blipFill>
          <a:blip r:embed="rId2" cstate="print"/>
          <a:srcRect r="1393" b="40450"/>
          <a:stretch>
            <a:fillRect/>
          </a:stretch>
        </p:blipFill>
        <p:spPr bwMode="auto">
          <a:xfrm>
            <a:off x="899591" y="332655"/>
            <a:ext cx="7344817" cy="6273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908720"/>
            <a:ext cx="1296144" cy="5649491"/>
          </a:xfrm>
        </p:spPr>
        <p:txBody>
          <a:bodyPr>
            <a:normAutofit lnSpcReduction="10000"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Georgia" pitchFamily="18" charset="0"/>
              </a:rPr>
              <a:t>5</a:t>
            </a:r>
            <a:r>
              <a:rPr lang="tr-TR" sz="4000" dirty="0" smtClean="0">
                <a:solidFill>
                  <a:srgbClr val="0070C0"/>
                </a:solidFill>
                <a:latin typeface="Georgia" pitchFamily="18" charset="0"/>
              </a:rPr>
              <a:t>6</a:t>
            </a:r>
            <a:endParaRPr lang="tr-TR" sz="4000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tr-TR" sz="4000" dirty="0" smtClean="0">
                <a:solidFill>
                  <a:srgbClr val="FF0000"/>
                </a:solidFill>
                <a:latin typeface="Georgia" pitchFamily="18" charset="0"/>
              </a:rPr>
              <a:t>7</a:t>
            </a:r>
            <a:r>
              <a:rPr lang="tr-TR" sz="4000" dirty="0" smtClean="0">
                <a:solidFill>
                  <a:srgbClr val="0070C0"/>
                </a:solidFill>
                <a:latin typeface="Georgia" pitchFamily="18" charset="0"/>
              </a:rPr>
              <a:t>8</a:t>
            </a:r>
            <a:endParaRPr lang="tr-TR" sz="4000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tr-TR" sz="4000" dirty="0" smtClean="0">
                <a:solidFill>
                  <a:srgbClr val="FF0000"/>
                </a:solidFill>
                <a:latin typeface="Georgia" pitchFamily="18" charset="0"/>
              </a:rPr>
              <a:t>9</a:t>
            </a:r>
            <a:r>
              <a:rPr lang="tr-TR" sz="4000" dirty="0" smtClean="0">
                <a:solidFill>
                  <a:srgbClr val="0070C0"/>
                </a:solidFill>
                <a:latin typeface="Georgia" pitchFamily="18" charset="0"/>
              </a:rPr>
              <a:t>2</a:t>
            </a:r>
            <a:endParaRPr lang="tr-TR" sz="4000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tr-TR" sz="4000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tr-TR" sz="4000" dirty="0" smtClean="0">
                <a:solidFill>
                  <a:srgbClr val="0070C0"/>
                </a:solidFill>
                <a:latin typeface="Georgia" pitchFamily="18" charset="0"/>
              </a:rPr>
              <a:t>1</a:t>
            </a:r>
            <a:endParaRPr lang="tr-TR" sz="4000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tr-TR" sz="4000" dirty="0" smtClean="0">
                <a:solidFill>
                  <a:srgbClr val="FF0000"/>
                </a:solidFill>
                <a:latin typeface="Georgia" pitchFamily="18" charset="0"/>
              </a:rPr>
              <a:t>4</a:t>
            </a:r>
            <a:r>
              <a:rPr lang="tr-TR" sz="4000" dirty="0" smtClean="0">
                <a:solidFill>
                  <a:srgbClr val="0070C0"/>
                </a:solidFill>
                <a:latin typeface="Georgia" pitchFamily="18" charset="0"/>
              </a:rPr>
              <a:t>4</a:t>
            </a:r>
            <a:endParaRPr lang="tr-TR" sz="4000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tr-TR" sz="4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tr-TR" sz="4000" dirty="0" smtClean="0">
                <a:solidFill>
                  <a:srgbClr val="0070C0"/>
                </a:solidFill>
                <a:latin typeface="Georgia" pitchFamily="18" charset="0"/>
              </a:rPr>
              <a:t>9</a:t>
            </a:r>
            <a:endParaRPr lang="tr-TR" sz="4000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tr-TR" sz="4000" dirty="0" smtClean="0">
                <a:solidFill>
                  <a:srgbClr val="FF0000"/>
                </a:solidFill>
                <a:latin typeface="Georgia" pitchFamily="18" charset="0"/>
              </a:rPr>
              <a:t>6</a:t>
            </a:r>
            <a:r>
              <a:rPr lang="tr-TR" sz="4000" dirty="0" smtClean="0">
                <a:solidFill>
                  <a:srgbClr val="0070C0"/>
                </a:solidFill>
                <a:latin typeface="Georgia" pitchFamily="18" charset="0"/>
              </a:rPr>
              <a:t>3</a:t>
            </a:r>
            <a:endParaRPr lang="tr-TR" sz="4000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tr-TR" sz="4000" dirty="0" smtClean="0">
                <a:solidFill>
                  <a:srgbClr val="FF0000"/>
                </a:solidFill>
                <a:latin typeface="Georgia" pitchFamily="18" charset="0"/>
              </a:rPr>
              <a:t>8</a:t>
            </a:r>
            <a:r>
              <a:rPr lang="tr-TR" sz="4000" dirty="0" smtClean="0">
                <a:solidFill>
                  <a:srgbClr val="0070C0"/>
                </a:solidFill>
                <a:latin typeface="Georgia" pitchFamily="18" charset="0"/>
              </a:rPr>
              <a:t>5</a:t>
            </a:r>
            <a:endParaRPr lang="tr-TR" sz="4000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tr-TR" dirty="0" smtClean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979712" y="908720"/>
            <a:ext cx="6141368" cy="56494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sechs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und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fünfzig</a:t>
            </a: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acht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und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siebzig</a:t>
            </a: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zwei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und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neunzig</a:t>
            </a: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ein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und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drei</a:t>
            </a: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β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ig</a:t>
            </a: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vier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und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vierzig</a:t>
            </a: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neun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und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zwanzig</a:t>
            </a: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drei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und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sechzig</a:t>
            </a: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fünf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und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achtzig</a:t>
            </a: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Ekran Gösterisi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 9 Klassen Wie bitte?  1B Erste Kontakte   </vt:lpstr>
      <vt:lpstr>Länder</vt:lpstr>
      <vt:lpstr>Herkunft</vt:lpstr>
      <vt:lpstr>Slayt 4</vt:lpstr>
      <vt:lpstr>ZAHLEN</vt:lpstr>
      <vt:lpstr>Slayt 6</vt:lpstr>
      <vt:lpstr>Slayt 7</vt:lpstr>
      <vt:lpstr>Slayt 8</vt:lpstr>
      <vt:lpstr>Slayt 9</vt:lpstr>
      <vt:lpstr>Alter</vt:lpstr>
      <vt:lpstr>Slayt 11</vt:lpstr>
      <vt:lpstr>Slayt 12</vt:lpstr>
      <vt:lpstr>Slayt 13</vt:lpstr>
      <vt:lpstr>Slayt 14</vt:lpstr>
      <vt:lpstr>sich vorstellen</vt:lpstr>
      <vt:lpstr>Bilde Sätze!</vt:lpstr>
      <vt:lpstr>Bilde Sätze!</vt:lpstr>
    </vt:vector>
  </TitlesOfParts>
  <Company>TncTR MoTuN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fatma</dc:creator>
  <cp:lastModifiedBy>fatma</cp:lastModifiedBy>
  <cp:revision>7</cp:revision>
  <dcterms:created xsi:type="dcterms:W3CDTF">2017-09-22T17:07:46Z</dcterms:created>
  <dcterms:modified xsi:type="dcterms:W3CDTF">2017-09-22T18:23:42Z</dcterms:modified>
</cp:coreProperties>
</file>