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  <p:sldId id="263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B55-4642-4ADA-9EBD-76ED6DD54C4A}" type="datetimeFigureOut">
              <a:rPr lang="de-AT" smtClean="0"/>
              <a:pPr/>
              <a:t>27.09.2017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4B5E-700C-487B-BEF8-21C71B2367A6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7584" y="3429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  <a:t>9 </a:t>
            </a:r>
            <a:r>
              <a:rPr lang="tr-TR" sz="8000" b="1" dirty="0" err="1" smtClean="0">
                <a:solidFill>
                  <a:srgbClr val="FF0000"/>
                </a:solidFill>
                <a:latin typeface="Georgia" pitchFamily="18" charset="0"/>
              </a:rPr>
              <a:t>Klassen</a:t>
            </a:r>
            <a: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tr-TR" sz="5300" b="1" dirty="0" err="1" smtClean="0">
                <a:solidFill>
                  <a:srgbClr val="0070C0"/>
                </a:solidFill>
                <a:latin typeface="Georgia" pitchFamily="18" charset="0"/>
              </a:rPr>
              <a:t>Wie</a:t>
            </a:r>
            <a:r>
              <a:rPr lang="tr-TR" sz="5300" b="1" dirty="0" smtClean="0">
                <a:solidFill>
                  <a:srgbClr val="0070C0"/>
                </a:solidFill>
                <a:latin typeface="Georgia" pitchFamily="18" charset="0"/>
              </a:rPr>
              <a:t> bitte?</a:t>
            </a:r>
            <a:br>
              <a:rPr lang="tr-TR" sz="5300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tr-TR" sz="5300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tr-TR" sz="5300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>1C </a:t>
            </a:r>
            <a:r>
              <a:rPr lang="tr-TR" sz="3600" b="1" dirty="0" err="1" smtClean="0">
                <a:solidFill>
                  <a:srgbClr val="FF0000"/>
                </a:solidFill>
                <a:latin typeface="Georgia" pitchFamily="18" charset="0"/>
              </a:rPr>
              <a:t>Länder</a:t>
            </a: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latin typeface="Georgia" pitchFamily="18" charset="0"/>
              </a:rPr>
              <a:t>und</a:t>
            </a: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latin typeface="Georgia" pitchFamily="18" charset="0"/>
              </a:rPr>
              <a:t>Sprachen</a:t>
            </a: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de-AT" sz="3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292" name="AutoShape 4" descr="Bildergebnis für unterrichtsfach deuts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12294" name="Picture 6" descr="Bildergebnis für unterrichtsfach deutsch"/>
          <p:cNvPicPr>
            <a:picLocks noChangeAspect="1" noChangeArrowheads="1"/>
          </p:cNvPicPr>
          <p:nvPr/>
        </p:nvPicPr>
        <p:blipFill>
          <a:blip r:embed="rId2" cstate="print"/>
          <a:srcRect t="22861" b="11822"/>
          <a:stretch>
            <a:fillRect/>
          </a:stretch>
        </p:blipFill>
        <p:spPr bwMode="auto">
          <a:xfrm>
            <a:off x="179512" y="188640"/>
            <a:ext cx="8594155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FF0000"/>
                </a:solidFill>
                <a:latin typeface="Georgia" pitchFamily="18" charset="0"/>
              </a:rPr>
              <a:t>Schreibe</a:t>
            </a:r>
            <a:r>
              <a:rPr lang="tr-TR" sz="40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4000" dirty="0" err="1" smtClean="0">
                <a:solidFill>
                  <a:srgbClr val="FF0000"/>
                </a:solidFill>
                <a:latin typeface="Georgia" pitchFamily="18" charset="0"/>
              </a:rPr>
              <a:t>die</a:t>
            </a:r>
            <a:r>
              <a:rPr lang="tr-TR" sz="40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4000" dirty="0" err="1" smtClean="0">
                <a:solidFill>
                  <a:srgbClr val="FF0000"/>
                </a:solidFill>
                <a:latin typeface="Georgia" pitchFamily="18" charset="0"/>
              </a:rPr>
              <a:t>Fragesätze</a:t>
            </a:r>
            <a:r>
              <a:rPr lang="tr-TR" sz="4000" dirty="0" smtClean="0">
                <a:solidFill>
                  <a:srgbClr val="FF0000"/>
                </a:solidFill>
                <a:latin typeface="Georgia" pitchFamily="18" charset="0"/>
              </a:rPr>
              <a:t>!</a:t>
            </a:r>
            <a:endParaRPr lang="de-AT" sz="40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4104456" cy="4464496"/>
          </a:xfrm>
        </p:spPr>
        <p:txBody>
          <a:bodyPr>
            <a:normAutofit lnSpcReduction="10000"/>
          </a:bodyPr>
          <a:lstStyle/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Bist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u="sng" dirty="0" err="1" smtClean="0">
                <a:latin typeface="Georgia" pitchFamily="18" charset="0"/>
              </a:rPr>
              <a:t>du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Anna</a:t>
            </a:r>
            <a:r>
              <a:rPr lang="tr-TR" dirty="0" smtClean="0">
                <a:latin typeface="Georgia" pitchFamily="18" charset="0"/>
              </a:rPr>
              <a:t>?</a:t>
            </a:r>
          </a:p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Kommst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u="sng" dirty="0" err="1" smtClean="0">
                <a:latin typeface="Georgia" pitchFamily="18" charset="0"/>
              </a:rPr>
              <a:t>du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aus</a:t>
            </a:r>
            <a:r>
              <a:rPr lang="tr-TR" dirty="0" smtClean="0">
                <a:latin typeface="Georgia" pitchFamily="18" charset="0"/>
              </a:rPr>
              <a:t> Trabzon?</a:t>
            </a:r>
          </a:p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Wohnt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u="sng" dirty="0" smtClean="0">
                <a:latin typeface="Georgia" pitchFamily="18" charset="0"/>
              </a:rPr>
              <a:t>er</a:t>
            </a:r>
            <a:r>
              <a:rPr lang="tr-TR" dirty="0" smtClean="0">
                <a:latin typeface="Georgia" pitchFamily="18" charset="0"/>
              </a:rPr>
              <a:t> in Ayasofya?</a:t>
            </a:r>
          </a:p>
          <a:p>
            <a:endParaRPr lang="tr-TR" dirty="0" smtClean="0"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Ist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u="sng" dirty="0" smtClean="0">
                <a:latin typeface="Georgia" pitchFamily="18" charset="0"/>
              </a:rPr>
              <a:t>er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Türke</a:t>
            </a:r>
            <a:r>
              <a:rPr lang="tr-TR" dirty="0" smtClean="0">
                <a:latin typeface="Georgia" pitchFamily="18" charset="0"/>
              </a:rPr>
              <a:t>?</a:t>
            </a:r>
          </a:p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Spricht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u="sng" dirty="0" err="1" smtClean="0">
                <a:latin typeface="Georgia" pitchFamily="18" charset="0"/>
              </a:rPr>
              <a:t>sie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Englisch</a:t>
            </a:r>
            <a:r>
              <a:rPr lang="tr-TR" dirty="0" smtClean="0">
                <a:latin typeface="Georgia" pitchFamily="18" charset="0"/>
              </a:rPr>
              <a:t>?</a:t>
            </a:r>
          </a:p>
          <a:p>
            <a:endParaRPr lang="tr-TR" dirty="0" smtClean="0"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Ist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u="sng" dirty="0" err="1" smtClean="0">
                <a:latin typeface="Georgia" pitchFamily="18" charset="0"/>
              </a:rPr>
              <a:t>Niko</a:t>
            </a:r>
            <a:r>
              <a:rPr lang="tr-TR" dirty="0" smtClean="0">
                <a:latin typeface="Georgia" pitchFamily="18" charset="0"/>
              </a:rPr>
              <a:t> 15 </a:t>
            </a:r>
            <a:r>
              <a:rPr lang="tr-TR" dirty="0" err="1" smtClean="0">
                <a:latin typeface="Georgia" pitchFamily="18" charset="0"/>
              </a:rPr>
              <a:t>Jahre</a:t>
            </a:r>
            <a:r>
              <a:rPr lang="tr-TR" dirty="0" smtClean="0">
                <a:latin typeface="Georgia" pitchFamily="18" charset="0"/>
              </a:rPr>
              <a:t> alt?</a:t>
            </a:r>
          </a:p>
          <a:p>
            <a:pPr>
              <a:buNone/>
            </a:pPr>
            <a:endParaRPr lang="de-AT" dirty="0">
              <a:latin typeface="Georgia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0" y="1772816"/>
            <a:ext cx="4316288" cy="4741987"/>
          </a:xfrm>
        </p:spPr>
        <p:txBody>
          <a:bodyPr>
            <a:normAutofit lnSpcReduction="10000"/>
          </a:bodyPr>
          <a:lstStyle/>
          <a:p>
            <a:r>
              <a:rPr lang="tr-TR" dirty="0" err="1" smtClean="0">
                <a:latin typeface="Georgia" pitchFamily="18" charset="0"/>
              </a:rPr>
              <a:t>Nein</a:t>
            </a:r>
            <a:r>
              <a:rPr lang="tr-TR" dirty="0" smtClean="0">
                <a:latin typeface="Georgia" pitchFamily="18" charset="0"/>
              </a:rPr>
              <a:t>, </a:t>
            </a:r>
            <a:r>
              <a:rPr lang="tr-TR" u="sng" dirty="0" err="1" smtClean="0">
                <a:latin typeface="Georgia" pitchFamily="18" charset="0"/>
              </a:rPr>
              <a:t>ich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bin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Martina</a:t>
            </a:r>
            <a:r>
              <a:rPr lang="tr-TR" dirty="0" smtClean="0">
                <a:latin typeface="Georgia" pitchFamily="18" charset="0"/>
              </a:rPr>
              <a:t>.</a:t>
            </a:r>
          </a:p>
          <a:p>
            <a:r>
              <a:rPr lang="tr-TR" dirty="0" err="1" smtClean="0">
                <a:latin typeface="Georgia" pitchFamily="18" charset="0"/>
              </a:rPr>
              <a:t>Ja</a:t>
            </a:r>
            <a:r>
              <a:rPr lang="tr-TR" dirty="0" smtClean="0">
                <a:latin typeface="Georgia" pitchFamily="18" charset="0"/>
              </a:rPr>
              <a:t>, </a:t>
            </a:r>
            <a:r>
              <a:rPr lang="tr-TR" u="sng" dirty="0" err="1" smtClean="0">
                <a:latin typeface="Georgia" pitchFamily="18" charset="0"/>
              </a:rPr>
              <a:t>ich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komme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aus</a:t>
            </a:r>
            <a:r>
              <a:rPr lang="tr-TR" dirty="0" smtClean="0">
                <a:latin typeface="Georgia" pitchFamily="18" charset="0"/>
              </a:rPr>
              <a:t> Trabzon.</a:t>
            </a:r>
          </a:p>
          <a:p>
            <a:r>
              <a:rPr lang="tr-TR" dirty="0" err="1" smtClean="0">
                <a:latin typeface="Georgia" pitchFamily="18" charset="0"/>
              </a:rPr>
              <a:t>Nein</a:t>
            </a:r>
            <a:r>
              <a:rPr lang="tr-TR" dirty="0" smtClean="0">
                <a:latin typeface="Georgia" pitchFamily="18" charset="0"/>
              </a:rPr>
              <a:t>, </a:t>
            </a:r>
            <a:r>
              <a:rPr lang="tr-TR" u="sng" dirty="0" smtClean="0">
                <a:latin typeface="Georgia" pitchFamily="18" charset="0"/>
              </a:rPr>
              <a:t>er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wohnt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nicht</a:t>
            </a:r>
            <a:r>
              <a:rPr lang="tr-TR" dirty="0" smtClean="0">
                <a:latin typeface="Georgia" pitchFamily="18" charset="0"/>
              </a:rPr>
              <a:t> in Ayasofya.</a:t>
            </a:r>
          </a:p>
          <a:p>
            <a:r>
              <a:rPr lang="tr-TR" dirty="0" err="1" smtClean="0">
                <a:latin typeface="Georgia" pitchFamily="18" charset="0"/>
              </a:rPr>
              <a:t>Ja</a:t>
            </a:r>
            <a:r>
              <a:rPr lang="tr-TR" dirty="0" smtClean="0">
                <a:latin typeface="Georgia" pitchFamily="18" charset="0"/>
              </a:rPr>
              <a:t>, </a:t>
            </a:r>
            <a:r>
              <a:rPr lang="tr-TR" u="sng" dirty="0" smtClean="0">
                <a:latin typeface="Georgia" pitchFamily="18" charset="0"/>
              </a:rPr>
              <a:t>er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ist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Türke</a:t>
            </a:r>
            <a:r>
              <a:rPr lang="tr-TR" dirty="0" smtClean="0">
                <a:latin typeface="Georgia" pitchFamily="18" charset="0"/>
              </a:rPr>
              <a:t>.</a:t>
            </a:r>
          </a:p>
          <a:p>
            <a:r>
              <a:rPr lang="tr-TR" dirty="0" err="1" smtClean="0">
                <a:latin typeface="Georgia" pitchFamily="18" charset="0"/>
              </a:rPr>
              <a:t>Nein</a:t>
            </a:r>
            <a:r>
              <a:rPr lang="tr-TR" dirty="0" smtClean="0">
                <a:latin typeface="Georgia" pitchFamily="18" charset="0"/>
              </a:rPr>
              <a:t>, </a:t>
            </a:r>
            <a:r>
              <a:rPr lang="tr-TR" u="sng" dirty="0" err="1" smtClean="0">
                <a:latin typeface="Georgia" pitchFamily="18" charset="0"/>
              </a:rPr>
              <a:t>sie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spricht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Deutsch</a:t>
            </a:r>
            <a:r>
              <a:rPr lang="tr-TR" dirty="0" smtClean="0">
                <a:latin typeface="Georgia" pitchFamily="18" charset="0"/>
              </a:rPr>
              <a:t>.</a:t>
            </a:r>
          </a:p>
          <a:p>
            <a:r>
              <a:rPr lang="tr-TR" dirty="0" err="1" smtClean="0">
                <a:latin typeface="Georgia" pitchFamily="18" charset="0"/>
              </a:rPr>
              <a:t>Ja</a:t>
            </a:r>
            <a:r>
              <a:rPr lang="tr-TR" dirty="0" smtClean="0">
                <a:latin typeface="Georgia" pitchFamily="18" charset="0"/>
              </a:rPr>
              <a:t>, </a:t>
            </a:r>
            <a:r>
              <a:rPr lang="tr-TR" u="sng" dirty="0" err="1" smtClean="0">
                <a:latin typeface="Georgia" pitchFamily="18" charset="0"/>
              </a:rPr>
              <a:t>Niko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ist</a:t>
            </a:r>
            <a:r>
              <a:rPr lang="tr-TR" dirty="0" smtClean="0">
                <a:latin typeface="Georgia" pitchFamily="18" charset="0"/>
              </a:rPr>
              <a:t> 15 </a:t>
            </a:r>
            <a:r>
              <a:rPr lang="tr-TR" dirty="0" err="1" smtClean="0">
                <a:latin typeface="Georgia" pitchFamily="18" charset="0"/>
              </a:rPr>
              <a:t>Jahre</a:t>
            </a:r>
            <a:r>
              <a:rPr lang="tr-TR" dirty="0" smtClean="0">
                <a:latin typeface="Georgia" pitchFamily="18" charset="0"/>
              </a:rPr>
              <a:t> alt. </a:t>
            </a:r>
            <a:endParaRPr lang="de-AT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Länder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und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Sprachen</a:t>
            </a:r>
            <a:endParaRPr lang="de-AT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4042792" cy="4781128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Die</a:t>
            </a:r>
            <a:r>
              <a:rPr lang="tr-TR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Türkei</a:t>
            </a:r>
            <a:r>
              <a:rPr lang="tr-TR" dirty="0" smtClean="0">
                <a:solidFill>
                  <a:srgbClr val="0070C0"/>
                </a:solidFill>
                <a:latin typeface="Georgia" pitchFamily="18" charset="0"/>
              </a:rPr>
              <a:t>	</a:t>
            </a: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die</a:t>
            </a:r>
            <a:r>
              <a:rPr lang="tr-TR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Schweiz</a:t>
            </a:r>
            <a:endParaRPr lang="tr-TR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Deutschland</a:t>
            </a:r>
            <a:r>
              <a:rPr lang="tr-TR" dirty="0" smtClean="0">
                <a:solidFill>
                  <a:srgbClr val="0070C0"/>
                </a:solidFill>
                <a:latin typeface="Georgia" pitchFamily="18" charset="0"/>
              </a:rPr>
              <a:t>		</a:t>
            </a: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Österreich</a:t>
            </a:r>
            <a:endParaRPr lang="tr-TR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Spanien</a:t>
            </a:r>
            <a:r>
              <a:rPr lang="tr-TR" dirty="0" smtClean="0">
                <a:solidFill>
                  <a:srgbClr val="0070C0"/>
                </a:solidFill>
                <a:latin typeface="Georgia" pitchFamily="18" charset="0"/>
              </a:rPr>
              <a:t>			</a:t>
            </a: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Frankreich</a:t>
            </a:r>
            <a:endParaRPr lang="tr-TR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Italien</a:t>
            </a:r>
            <a:r>
              <a:rPr lang="tr-TR" dirty="0" smtClean="0">
                <a:solidFill>
                  <a:srgbClr val="0070C0"/>
                </a:solidFill>
                <a:latin typeface="Georgia" pitchFamily="18" charset="0"/>
              </a:rPr>
              <a:t>			</a:t>
            </a: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England</a:t>
            </a:r>
            <a:endParaRPr lang="tr-TR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Russland</a:t>
            </a:r>
            <a:r>
              <a:rPr lang="tr-TR" dirty="0" smtClean="0">
                <a:solidFill>
                  <a:srgbClr val="0070C0"/>
                </a:solidFill>
                <a:latin typeface="Georgia" pitchFamily="18" charset="0"/>
              </a:rPr>
              <a:t>			</a:t>
            </a: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Griechenland</a:t>
            </a:r>
            <a:endParaRPr lang="tr-TR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0070C0"/>
                </a:solidFill>
                <a:latin typeface="Georgia" pitchFamily="18" charset="0"/>
              </a:rPr>
              <a:t>Japan</a:t>
            </a:r>
            <a:endParaRPr lang="tr-TR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4139952" y="1412776"/>
            <a:ext cx="4042792" cy="4781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noProof="0" dirty="0" err="1" smtClean="0">
                <a:latin typeface="Georgia" pitchFamily="18" charset="0"/>
              </a:rPr>
              <a:t>t</a:t>
            </a: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ürk</a:t>
            </a:r>
            <a:r>
              <a:rPr kumimoji="0" lang="tr-TR" sz="32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isch</a:t>
            </a:r>
            <a:r>
              <a:rPr kumimoji="0" lang="tr-T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deutsch</a:t>
            </a:r>
            <a:endParaRPr kumimoji="0" lang="tr-TR" sz="32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deutsch</a:t>
            </a:r>
            <a:r>
              <a:rPr kumimoji="0" lang="tr-T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dirty="0" err="1">
                <a:solidFill>
                  <a:srgbClr val="FF0000"/>
                </a:solidFill>
                <a:latin typeface="Georgia" pitchFamily="18" charset="0"/>
              </a:rPr>
              <a:t>d</a:t>
            </a: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eutsch</a:t>
            </a:r>
            <a:endParaRPr kumimoji="0" lang="tr-TR" sz="32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span</a:t>
            </a:r>
            <a:r>
              <a:rPr kumimoji="0" lang="tr-TR" sz="32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isch</a:t>
            </a:r>
            <a:r>
              <a:rPr kumimoji="0" lang="tr-T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dirty="0" smtClean="0">
                <a:latin typeface="Georgia" pitchFamily="18" charset="0"/>
              </a:rPr>
              <a:t>f</a:t>
            </a: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ranzös</a:t>
            </a:r>
            <a:r>
              <a:rPr kumimoji="0" lang="tr-TR" sz="32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isch</a:t>
            </a:r>
            <a:endParaRPr kumimoji="0" lang="tr-TR" sz="32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noProof="0" dirty="0" err="1" smtClean="0">
                <a:latin typeface="Georgia" pitchFamily="18" charset="0"/>
              </a:rPr>
              <a:t>i</a:t>
            </a: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talien</a:t>
            </a:r>
            <a:r>
              <a:rPr kumimoji="0" lang="tr-TR" sz="32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isch</a:t>
            </a:r>
            <a:r>
              <a:rPr kumimoji="0" lang="tr-T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dirty="0" smtClean="0">
                <a:latin typeface="Georgia" pitchFamily="18" charset="0"/>
              </a:rPr>
              <a:t>e</a:t>
            </a: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ngl</a:t>
            </a:r>
            <a:r>
              <a:rPr kumimoji="0" lang="tr-TR" sz="32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isch</a:t>
            </a:r>
            <a:endParaRPr kumimoji="0" lang="tr-TR" sz="32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dirty="0" smtClean="0">
                <a:latin typeface="Georgia" pitchFamily="18" charset="0"/>
              </a:rPr>
              <a:t>r</a:t>
            </a: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uss</a:t>
            </a:r>
            <a:r>
              <a:rPr kumimoji="0" lang="tr-TR" sz="32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isch</a:t>
            </a:r>
            <a:r>
              <a:rPr kumimoji="0" lang="tr-T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dirty="0" err="1" smtClean="0">
                <a:latin typeface="Georgia" pitchFamily="18" charset="0"/>
              </a:rPr>
              <a:t>g</a:t>
            </a:r>
            <a:r>
              <a:rPr kumimoji="0" lang="tr-TR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riech</a:t>
            </a:r>
            <a:r>
              <a:rPr kumimoji="0" lang="tr-TR" sz="32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isch</a:t>
            </a:r>
            <a:endParaRPr kumimoji="0" lang="tr-TR" sz="32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dirty="0" err="1" smtClean="0">
                <a:latin typeface="Georgia" pitchFamily="18" charset="0"/>
              </a:rPr>
              <a:t>japan</a:t>
            </a:r>
            <a:r>
              <a:rPr lang="tr-TR" sz="3200" u="sng" dirty="0" err="1" smtClean="0">
                <a:latin typeface="Georgia" pitchFamily="18" charset="0"/>
              </a:rPr>
              <a:t>isch</a:t>
            </a:r>
            <a:endParaRPr kumimoji="0" lang="tr-TR" sz="32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Sprache</a:t>
            </a:r>
            <a:endParaRPr kumimoji="0" lang="de-AT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395536" y="2276872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Welche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Sprache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tr-TR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sprichst</a:t>
            </a:r>
            <a:r>
              <a:rPr kumimoji="0" lang="tr-T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tr-TR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du</a:t>
            </a:r>
            <a:r>
              <a:rPr kumimoji="0" lang="tr-T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	</a:t>
            </a: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Welche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Sprache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sprechen</a:t>
            </a:r>
            <a:r>
              <a:rPr kumimoji="0" lang="tr-T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tr-TR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Sie</a:t>
            </a:r>
            <a:r>
              <a:rPr kumimoji="0" lang="tr-T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?</a:t>
            </a: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Ich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spreche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Türkisch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, </a:t>
            </a:r>
            <a:r>
              <a:rPr kumimoji="0" 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Englisch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tr-TR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und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tr-TR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ein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tr-TR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bisschen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tr-TR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Deutsch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.</a:t>
            </a:r>
            <a:endParaRPr lang="tr-TR" sz="4000" noProof="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Bildergebnis für deutscher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2232248" cy="1674186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Nationalität</a:t>
            </a:r>
            <a:endParaRPr lang="de-AT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tr-TR" sz="2800" dirty="0" err="1" smtClean="0">
                <a:latin typeface="Georgia" pitchFamily="18" charset="0"/>
              </a:rPr>
              <a:t>Deutsch</a:t>
            </a:r>
            <a:r>
              <a:rPr lang="tr-TR" sz="2800" b="1" dirty="0" err="1" smtClean="0">
                <a:latin typeface="Georgia" pitchFamily="18" charset="0"/>
              </a:rPr>
              <a:t>er</a:t>
            </a:r>
            <a:r>
              <a:rPr lang="tr-TR" sz="2800" dirty="0">
                <a:latin typeface="Georgia" pitchFamily="18" charset="0"/>
              </a:rPr>
              <a:t>	</a:t>
            </a:r>
            <a:r>
              <a:rPr lang="tr-TR" sz="2800" dirty="0" smtClean="0">
                <a:latin typeface="Georgia" pitchFamily="18" charset="0"/>
              </a:rPr>
              <a:t>			</a:t>
            </a:r>
            <a:r>
              <a:rPr lang="tr-TR" sz="2800" dirty="0" err="1" smtClean="0">
                <a:latin typeface="Georgia" pitchFamily="18" charset="0"/>
              </a:rPr>
              <a:t>Deutscher</a:t>
            </a:r>
            <a:r>
              <a:rPr lang="tr-TR" sz="2800" b="1" dirty="0" err="1" smtClean="0">
                <a:latin typeface="Georgia" pitchFamily="18" charset="0"/>
              </a:rPr>
              <a:t>in</a:t>
            </a:r>
            <a:endParaRPr lang="tr-TR" sz="2800" b="1" dirty="0" smtClean="0">
              <a:latin typeface="Georgia" pitchFamily="18" charset="0"/>
            </a:endParaRPr>
          </a:p>
          <a:p>
            <a:r>
              <a:rPr lang="tr-TR" sz="2800" dirty="0" err="1" smtClean="0">
                <a:latin typeface="Georgia" pitchFamily="18" charset="0"/>
              </a:rPr>
              <a:t>Italien</a:t>
            </a:r>
            <a:r>
              <a:rPr lang="tr-TR" sz="2800" b="1" dirty="0" err="1" smtClean="0">
                <a:latin typeface="Georgia" pitchFamily="18" charset="0"/>
              </a:rPr>
              <a:t>er</a:t>
            </a:r>
            <a:r>
              <a:rPr lang="tr-TR" sz="2800" dirty="0">
                <a:latin typeface="Georgia" pitchFamily="18" charset="0"/>
              </a:rPr>
              <a:t>	</a:t>
            </a:r>
            <a:r>
              <a:rPr lang="tr-TR" sz="2800" dirty="0" smtClean="0">
                <a:latin typeface="Georgia" pitchFamily="18" charset="0"/>
              </a:rPr>
              <a:t>				</a:t>
            </a:r>
            <a:r>
              <a:rPr lang="tr-TR" sz="2800" dirty="0" err="1" smtClean="0">
                <a:latin typeface="Georgia" pitchFamily="18" charset="0"/>
              </a:rPr>
              <a:t>Italiener</a:t>
            </a:r>
            <a:r>
              <a:rPr lang="tr-TR" sz="2800" b="1" dirty="0" err="1" smtClean="0">
                <a:latin typeface="Georgia" pitchFamily="18" charset="0"/>
              </a:rPr>
              <a:t>in</a:t>
            </a:r>
            <a:endParaRPr lang="tr-TR" sz="2800" b="1" dirty="0" smtClean="0">
              <a:latin typeface="Georgia" pitchFamily="18" charset="0"/>
            </a:endParaRPr>
          </a:p>
          <a:p>
            <a:r>
              <a:rPr lang="tr-TR" sz="2800" dirty="0" err="1" smtClean="0">
                <a:latin typeface="Georgia" pitchFamily="18" charset="0"/>
              </a:rPr>
              <a:t>Österreich</a:t>
            </a:r>
            <a:r>
              <a:rPr lang="tr-TR" sz="2800" b="1" dirty="0" err="1" smtClean="0">
                <a:latin typeface="Georgia" pitchFamily="18" charset="0"/>
              </a:rPr>
              <a:t>er</a:t>
            </a:r>
            <a:r>
              <a:rPr lang="tr-TR" sz="2800" dirty="0">
                <a:latin typeface="Georgia" pitchFamily="18" charset="0"/>
              </a:rPr>
              <a:t>	</a:t>
            </a:r>
            <a:r>
              <a:rPr lang="tr-TR" sz="2800" dirty="0" smtClean="0">
                <a:latin typeface="Georgia" pitchFamily="18" charset="0"/>
              </a:rPr>
              <a:t>			</a:t>
            </a:r>
            <a:r>
              <a:rPr lang="tr-TR" sz="2800" dirty="0" err="1" smtClean="0">
                <a:latin typeface="Georgia" pitchFamily="18" charset="0"/>
              </a:rPr>
              <a:t>Österreicher</a:t>
            </a:r>
            <a:r>
              <a:rPr lang="tr-TR" sz="2800" b="1" dirty="0" err="1" smtClean="0">
                <a:latin typeface="Georgia" pitchFamily="18" charset="0"/>
              </a:rPr>
              <a:t>in</a:t>
            </a:r>
            <a:endParaRPr lang="tr-TR" sz="2800" b="1" dirty="0" smtClean="0">
              <a:latin typeface="Georgia" pitchFamily="18" charset="0"/>
            </a:endParaRPr>
          </a:p>
          <a:p>
            <a:r>
              <a:rPr lang="tr-TR" sz="2800" dirty="0" err="1" smtClean="0">
                <a:latin typeface="Georgia" pitchFamily="18" charset="0"/>
              </a:rPr>
              <a:t>Japan</a:t>
            </a:r>
            <a:r>
              <a:rPr lang="tr-TR" sz="2800" b="1" dirty="0" err="1" smtClean="0">
                <a:latin typeface="Georgia" pitchFamily="18" charset="0"/>
              </a:rPr>
              <a:t>er</a:t>
            </a:r>
            <a:r>
              <a:rPr lang="tr-TR" sz="2800" dirty="0">
                <a:latin typeface="Georgia" pitchFamily="18" charset="0"/>
              </a:rPr>
              <a:t>	</a:t>
            </a:r>
            <a:r>
              <a:rPr lang="tr-TR" sz="2800" dirty="0" smtClean="0">
                <a:latin typeface="Georgia" pitchFamily="18" charset="0"/>
              </a:rPr>
              <a:t>				</a:t>
            </a:r>
            <a:r>
              <a:rPr lang="tr-TR" sz="2800" dirty="0" err="1" smtClean="0">
                <a:latin typeface="Georgia" pitchFamily="18" charset="0"/>
              </a:rPr>
              <a:t>Japaner</a:t>
            </a:r>
            <a:r>
              <a:rPr lang="tr-TR" sz="2800" b="1" dirty="0" err="1" smtClean="0">
                <a:latin typeface="Georgia" pitchFamily="18" charset="0"/>
              </a:rPr>
              <a:t>in</a:t>
            </a:r>
            <a:endParaRPr lang="tr-TR" sz="2800" b="1" dirty="0" smtClean="0">
              <a:latin typeface="Georgia" pitchFamily="18" charset="0"/>
            </a:endParaRPr>
          </a:p>
          <a:p>
            <a:r>
              <a:rPr lang="tr-TR" sz="2800" dirty="0" err="1" smtClean="0">
                <a:latin typeface="Georgia" pitchFamily="18" charset="0"/>
              </a:rPr>
              <a:t>Schweiz</a:t>
            </a:r>
            <a:r>
              <a:rPr lang="tr-TR" sz="2800" b="1" dirty="0" err="1" smtClean="0">
                <a:latin typeface="Georgia" pitchFamily="18" charset="0"/>
              </a:rPr>
              <a:t>er</a:t>
            </a:r>
            <a:r>
              <a:rPr lang="tr-TR" sz="2800" dirty="0">
                <a:latin typeface="Georgia" pitchFamily="18" charset="0"/>
              </a:rPr>
              <a:t>	</a:t>
            </a:r>
            <a:r>
              <a:rPr lang="tr-TR" sz="2800" dirty="0" smtClean="0">
                <a:latin typeface="Georgia" pitchFamily="18" charset="0"/>
              </a:rPr>
              <a:t>			</a:t>
            </a:r>
            <a:r>
              <a:rPr lang="tr-TR" sz="2800" dirty="0" err="1" smtClean="0">
                <a:latin typeface="Georgia" pitchFamily="18" charset="0"/>
              </a:rPr>
              <a:t>Schweizer</a:t>
            </a:r>
            <a:r>
              <a:rPr lang="tr-TR" sz="2800" b="1" dirty="0" err="1" smtClean="0">
                <a:latin typeface="Georgia" pitchFamily="18" charset="0"/>
              </a:rPr>
              <a:t>in</a:t>
            </a:r>
            <a:endParaRPr lang="tr-TR" sz="2800" b="1" dirty="0" smtClean="0">
              <a:latin typeface="Georgia" pitchFamily="18" charset="0"/>
            </a:endParaRPr>
          </a:p>
          <a:p>
            <a:r>
              <a:rPr lang="tr-TR" sz="2800" dirty="0" err="1" smtClean="0">
                <a:latin typeface="Georgia" pitchFamily="18" charset="0"/>
              </a:rPr>
              <a:t>Engländ</a:t>
            </a:r>
            <a:r>
              <a:rPr lang="tr-TR" sz="2800" b="1" dirty="0" err="1" smtClean="0">
                <a:latin typeface="Georgia" pitchFamily="18" charset="0"/>
              </a:rPr>
              <a:t>er</a:t>
            </a:r>
            <a:r>
              <a:rPr lang="tr-TR" sz="2800" dirty="0">
                <a:latin typeface="Georgia" pitchFamily="18" charset="0"/>
              </a:rPr>
              <a:t>	</a:t>
            </a:r>
            <a:r>
              <a:rPr lang="tr-TR" sz="2800" dirty="0" smtClean="0">
                <a:latin typeface="Georgia" pitchFamily="18" charset="0"/>
              </a:rPr>
              <a:t>			 </a:t>
            </a:r>
            <a:r>
              <a:rPr lang="tr-TR" sz="2800" dirty="0" err="1" smtClean="0">
                <a:latin typeface="Georgia" pitchFamily="18" charset="0"/>
              </a:rPr>
              <a:t>Engländer</a:t>
            </a:r>
            <a:r>
              <a:rPr lang="tr-TR" sz="2800" dirty="0" smtClean="0">
                <a:latin typeface="Georgia" pitchFamily="18" charset="0"/>
              </a:rPr>
              <a:t> </a:t>
            </a:r>
            <a:r>
              <a:rPr lang="tr-TR" sz="2800" b="1" dirty="0" smtClean="0">
                <a:latin typeface="Georgia" pitchFamily="18" charset="0"/>
              </a:rPr>
              <a:t>in</a:t>
            </a:r>
          </a:p>
          <a:p>
            <a:r>
              <a:rPr lang="tr-TR" sz="2800" dirty="0" err="1" smtClean="0">
                <a:latin typeface="Georgia" pitchFamily="18" charset="0"/>
              </a:rPr>
              <a:t>Russ</a:t>
            </a:r>
            <a:r>
              <a:rPr lang="tr-TR" sz="2800" b="1" dirty="0" err="1" smtClean="0">
                <a:latin typeface="Georgia" pitchFamily="18" charset="0"/>
              </a:rPr>
              <a:t>e</a:t>
            </a:r>
            <a:r>
              <a:rPr lang="tr-TR" sz="2800" b="1" dirty="0" smtClean="0">
                <a:latin typeface="Georgia" pitchFamily="18" charset="0"/>
              </a:rPr>
              <a:t> 					</a:t>
            </a:r>
            <a:r>
              <a:rPr lang="tr-TR" sz="2800" b="1" dirty="0" err="1" smtClean="0">
                <a:latin typeface="Georgia" pitchFamily="18" charset="0"/>
              </a:rPr>
              <a:t>Russin</a:t>
            </a:r>
            <a:endParaRPr lang="tr-TR" sz="2800" b="1" dirty="0" smtClean="0">
              <a:latin typeface="Georgia" pitchFamily="18" charset="0"/>
            </a:endParaRPr>
          </a:p>
          <a:p>
            <a:r>
              <a:rPr lang="tr-TR" sz="2800" dirty="0" err="1" smtClean="0">
                <a:latin typeface="Georgia" pitchFamily="18" charset="0"/>
              </a:rPr>
              <a:t>Türk</a:t>
            </a:r>
            <a:r>
              <a:rPr lang="tr-TR" sz="2800" b="1" dirty="0" err="1" smtClean="0">
                <a:latin typeface="Georgia" pitchFamily="18" charset="0"/>
              </a:rPr>
              <a:t>e</a:t>
            </a:r>
            <a:r>
              <a:rPr lang="tr-TR" sz="2800" b="1" dirty="0" smtClean="0">
                <a:latin typeface="Georgia" pitchFamily="18" charset="0"/>
              </a:rPr>
              <a:t> 					 </a:t>
            </a:r>
            <a:r>
              <a:rPr lang="tr-TR" sz="2800" b="1" dirty="0" err="1" smtClean="0">
                <a:latin typeface="Georgia" pitchFamily="18" charset="0"/>
              </a:rPr>
              <a:t>Türkin</a:t>
            </a:r>
            <a:endParaRPr lang="tr-TR" sz="2800" b="1" dirty="0" smtClean="0">
              <a:latin typeface="Georgia" pitchFamily="18" charset="0"/>
            </a:endParaRPr>
          </a:p>
          <a:p>
            <a:r>
              <a:rPr lang="tr-TR" sz="2800" dirty="0" err="1" smtClean="0">
                <a:latin typeface="Georgia" pitchFamily="18" charset="0"/>
              </a:rPr>
              <a:t>Französ</a:t>
            </a:r>
            <a:r>
              <a:rPr lang="tr-TR" sz="2800" b="1" dirty="0" err="1" smtClean="0">
                <a:latin typeface="Georgia" pitchFamily="18" charset="0"/>
              </a:rPr>
              <a:t>e</a:t>
            </a:r>
            <a:r>
              <a:rPr lang="tr-TR" sz="2800" b="1" dirty="0" smtClean="0">
                <a:latin typeface="Georgia" pitchFamily="18" charset="0"/>
              </a:rPr>
              <a:t> 				 </a:t>
            </a:r>
            <a:r>
              <a:rPr lang="tr-TR" sz="2800" b="1" dirty="0" err="1" smtClean="0">
                <a:latin typeface="Georgia" pitchFamily="18" charset="0"/>
              </a:rPr>
              <a:t>Französin</a:t>
            </a:r>
            <a:endParaRPr lang="tr-TR" sz="2800" b="1" dirty="0" smtClean="0">
              <a:latin typeface="Georgia" pitchFamily="18" charset="0"/>
            </a:endParaRPr>
          </a:p>
          <a:p>
            <a:endParaRPr lang="de-AT" sz="2800" dirty="0">
              <a:latin typeface="Georgia" pitchFamily="18" charset="0"/>
            </a:endParaRPr>
          </a:p>
        </p:txBody>
      </p:sp>
      <p:pic>
        <p:nvPicPr>
          <p:cNvPr id="30724" name="Picture 4" descr="Ähnliches Foto"/>
          <p:cNvPicPr>
            <a:picLocks noChangeAspect="1" noChangeArrowheads="1"/>
          </p:cNvPicPr>
          <p:nvPr/>
        </p:nvPicPr>
        <p:blipFill>
          <a:blip r:embed="rId3" cstate="print"/>
          <a:srcRect l="8892" r="17009"/>
          <a:stretch>
            <a:fillRect/>
          </a:stretch>
        </p:blipFill>
        <p:spPr bwMode="auto">
          <a:xfrm>
            <a:off x="6588224" y="116632"/>
            <a:ext cx="921033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6000" dirty="0" err="1" smtClean="0">
                <a:solidFill>
                  <a:srgbClr val="FF0000"/>
                </a:solidFill>
                <a:latin typeface="Georgia" pitchFamily="18" charset="0"/>
              </a:rPr>
              <a:t>Nationalität</a:t>
            </a:r>
            <a:endParaRPr kumimoji="0" lang="de-AT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395536" y="2276872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Welche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Nationalität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bist</a:t>
            </a:r>
            <a:r>
              <a:rPr kumimoji="0" lang="tr-T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 </a:t>
            </a:r>
            <a:r>
              <a:rPr kumimoji="0" lang="tr-TR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du</a:t>
            </a:r>
            <a:r>
              <a:rPr kumimoji="0" lang="tr-T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	</a:t>
            </a: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Welche</a:t>
            </a:r>
            <a:r>
              <a:rPr lang="tr-T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tr-TR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Nationalität</a:t>
            </a:r>
            <a:r>
              <a:rPr lang="tr-T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tr-TR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sind</a:t>
            </a:r>
            <a:r>
              <a:rPr lang="tr-T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kumimoji="0" lang="tr-TR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Sie</a:t>
            </a:r>
            <a:r>
              <a:rPr kumimoji="0" lang="tr-TR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Georgia" pitchFamily="18" charset="0"/>
              </a:rPr>
              <a:t>?</a:t>
            </a: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Ich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bin </a:t>
            </a:r>
            <a:r>
              <a:rPr kumimoji="0" 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Türke</a:t>
            </a:r>
            <a:r>
              <a:rPr kumimoji="0" lang="tr-TR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4000" dirty="0" err="1" smtClean="0">
                <a:solidFill>
                  <a:srgbClr val="000000"/>
                </a:solidFill>
                <a:latin typeface="Georgia" pitchFamily="18" charset="0"/>
              </a:rPr>
              <a:t>Ich</a:t>
            </a:r>
            <a:r>
              <a:rPr lang="tr-TR" sz="4000" dirty="0" smtClean="0">
                <a:solidFill>
                  <a:srgbClr val="000000"/>
                </a:solidFill>
                <a:latin typeface="Georgia" pitchFamily="18" charset="0"/>
              </a:rPr>
              <a:t> bin </a:t>
            </a:r>
            <a:r>
              <a:rPr lang="tr-TR" sz="4000" dirty="0" err="1" smtClean="0">
                <a:solidFill>
                  <a:srgbClr val="000000"/>
                </a:solidFill>
                <a:latin typeface="Georgia" pitchFamily="18" charset="0"/>
              </a:rPr>
              <a:t>Deutscher</a:t>
            </a:r>
            <a:r>
              <a:rPr lang="tr-TR" sz="4000" dirty="0" smtClean="0">
                <a:solidFill>
                  <a:srgbClr val="000000"/>
                </a:solidFill>
                <a:latin typeface="Georgia" pitchFamily="18" charset="0"/>
              </a:rPr>
              <a:t>.</a:t>
            </a:r>
            <a:endParaRPr lang="tr-TR" sz="4000" noProof="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VERBEN</a:t>
            </a:r>
            <a:endParaRPr lang="de-AT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9672115"/>
              </p:ext>
            </p:extLst>
          </p:nvPr>
        </p:nvGraphicFramePr>
        <p:xfrm>
          <a:off x="467544" y="1700808"/>
          <a:ext cx="8424936" cy="379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xmlns="" val="1903076751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xmlns="" val="3191797947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xmlns="" val="456681757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xmlns="" val="2550705763"/>
                    </a:ext>
                  </a:extLst>
                </a:gridCol>
                <a:gridCol w="1440158">
                  <a:extLst>
                    <a:ext uri="{9D8B030D-6E8A-4147-A177-3AD203B41FA5}">
                      <a16:colId xmlns:a16="http://schemas.microsoft.com/office/drawing/2014/main" xmlns="" val="1972641168"/>
                    </a:ext>
                  </a:extLst>
                </a:gridCol>
                <a:gridCol w="1368154"/>
              </a:tblGrid>
              <a:tr h="175348">
                <a:tc>
                  <a:txBody>
                    <a:bodyPr/>
                    <a:lstStyle/>
                    <a:p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kommen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wohnen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sprechen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</a:t>
                      </a:r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048052073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wohn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sprech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</a:t>
                      </a:r>
                      <a:r>
                        <a:rPr lang="el-G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tr-T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4149851229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wohn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sprich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</a:t>
                      </a:r>
                      <a:r>
                        <a:rPr lang="el-G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tr-T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316719016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er/sie/es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wohn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sprich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</a:t>
                      </a:r>
                      <a:r>
                        <a:rPr lang="el-G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tr-T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78424202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wohn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sprech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</a:t>
                      </a:r>
                      <a:r>
                        <a:rPr lang="el-G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tr-T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sind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29493620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wohn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sprech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</a:t>
                      </a:r>
                      <a:r>
                        <a:rPr lang="el-G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tr-T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seid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376275927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sie/Sie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wohn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sprech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</a:t>
                      </a:r>
                      <a:r>
                        <a:rPr lang="el-G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tr-T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sind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338412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29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6000" dirty="0" err="1" smtClean="0">
                <a:solidFill>
                  <a:srgbClr val="FF0000"/>
                </a:solidFill>
                <a:latin typeface="Georgia" pitchFamily="18" charset="0"/>
                <a:ea typeface="+mn-ea"/>
                <a:cs typeface="+mn-cs"/>
              </a:rPr>
              <a:t>Fragewörter</a:t>
            </a:r>
            <a:endParaRPr lang="de-AT" sz="6000" dirty="0" smtClean="0">
              <a:solidFill>
                <a:srgbClr val="FF0000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err="1" smtClean="0">
                <a:latin typeface="Georgia" pitchFamily="18" charset="0"/>
              </a:rPr>
              <a:t>Wer</a:t>
            </a:r>
            <a:r>
              <a:rPr lang="tr-TR" sz="4000" dirty="0" smtClean="0">
                <a:latin typeface="Georgia" pitchFamily="18" charset="0"/>
              </a:rPr>
              <a:t>?</a:t>
            </a:r>
          </a:p>
          <a:p>
            <a:pPr algn="ctr"/>
            <a:r>
              <a:rPr lang="tr-TR" sz="4000" dirty="0" err="1" smtClean="0">
                <a:latin typeface="Georgia" pitchFamily="18" charset="0"/>
              </a:rPr>
              <a:t>Was</a:t>
            </a:r>
            <a:r>
              <a:rPr lang="tr-TR" sz="4000" dirty="0" smtClean="0">
                <a:latin typeface="Georgia" pitchFamily="18" charset="0"/>
              </a:rPr>
              <a:t>?</a:t>
            </a:r>
          </a:p>
          <a:p>
            <a:pPr algn="ctr"/>
            <a:r>
              <a:rPr lang="tr-TR" sz="4000" dirty="0" err="1" smtClean="0">
                <a:latin typeface="Georgia" pitchFamily="18" charset="0"/>
              </a:rPr>
              <a:t>Wie</a:t>
            </a:r>
            <a:r>
              <a:rPr lang="tr-TR" sz="4000" dirty="0" smtClean="0">
                <a:latin typeface="Georgia" pitchFamily="18" charset="0"/>
              </a:rPr>
              <a:t>?</a:t>
            </a:r>
          </a:p>
          <a:p>
            <a:pPr algn="ctr"/>
            <a:r>
              <a:rPr lang="tr-TR" sz="4000" dirty="0" err="1" smtClean="0">
                <a:latin typeface="Georgia" pitchFamily="18" charset="0"/>
              </a:rPr>
              <a:t>Wo</a:t>
            </a:r>
            <a:r>
              <a:rPr lang="tr-TR" sz="4000" dirty="0" smtClean="0">
                <a:latin typeface="Georgia" pitchFamily="18" charset="0"/>
              </a:rPr>
              <a:t>?</a:t>
            </a:r>
          </a:p>
          <a:p>
            <a:pPr algn="ctr"/>
            <a:r>
              <a:rPr lang="tr-TR" sz="4000" dirty="0" err="1" smtClean="0">
                <a:latin typeface="Georgia" pitchFamily="18" charset="0"/>
              </a:rPr>
              <a:t>Woher</a:t>
            </a:r>
            <a:r>
              <a:rPr lang="tr-TR" sz="4000" dirty="0" smtClean="0">
                <a:latin typeface="Georgia" pitchFamily="18" charset="0"/>
              </a:rPr>
              <a:t>?</a:t>
            </a:r>
          </a:p>
          <a:p>
            <a:pPr algn="ctr"/>
            <a:r>
              <a:rPr lang="tr-TR" sz="4000" dirty="0" err="1" smtClean="0">
                <a:latin typeface="Georgia" pitchFamily="18" charset="0"/>
              </a:rPr>
              <a:t>Welche</a:t>
            </a:r>
            <a:r>
              <a:rPr lang="tr-TR" sz="4000" dirty="0" smtClean="0"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Fragesätze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bilden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!</a:t>
            </a:r>
            <a:endParaRPr lang="de-AT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-252536" y="1556792"/>
            <a:ext cx="5076056" cy="504056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tr-TR" sz="2800" dirty="0" err="1" smtClean="0">
                <a:solidFill>
                  <a:srgbClr val="FF0000"/>
                </a:solidFill>
                <a:latin typeface="Georgia" pitchFamily="18" charset="0"/>
              </a:rPr>
              <a:t>Wer</a:t>
            </a:r>
            <a:r>
              <a:rPr lang="tr-TR" sz="2800" dirty="0" smtClean="0">
                <a:latin typeface="Georgia" pitchFamily="18" charset="0"/>
              </a:rPr>
              <a:t> </a:t>
            </a:r>
            <a:r>
              <a:rPr lang="tr-TR" sz="2800" dirty="0" err="1" smtClean="0">
                <a:latin typeface="Georgia" pitchFamily="18" charset="0"/>
              </a:rPr>
              <a:t>spricht</a:t>
            </a:r>
            <a:r>
              <a:rPr lang="tr-TR" sz="2800" dirty="0" smtClean="0">
                <a:latin typeface="Georgia" pitchFamily="18" charset="0"/>
              </a:rPr>
              <a:t> </a:t>
            </a:r>
            <a:r>
              <a:rPr lang="tr-TR" sz="2800" dirty="0" err="1" smtClean="0">
                <a:latin typeface="Georgia" pitchFamily="18" charset="0"/>
              </a:rPr>
              <a:t>Deutsch</a:t>
            </a:r>
            <a:r>
              <a:rPr lang="tr-TR" sz="2800" dirty="0" smtClean="0">
                <a:latin typeface="Georgia" pitchFamily="18" charset="0"/>
              </a:rPr>
              <a:t>.</a:t>
            </a:r>
          </a:p>
          <a:p>
            <a:pPr lvl="1">
              <a:buNone/>
            </a:pPr>
            <a:r>
              <a:rPr lang="tr-TR" sz="2800" dirty="0" err="1" smtClean="0">
                <a:solidFill>
                  <a:srgbClr val="FF0000"/>
                </a:solidFill>
                <a:latin typeface="Georgia" pitchFamily="18" charset="0"/>
              </a:rPr>
              <a:t>Welche</a:t>
            </a:r>
            <a:r>
              <a:rPr lang="tr-TR" sz="28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Georgia" pitchFamily="18" charset="0"/>
              </a:rPr>
              <a:t>Sprache</a:t>
            </a:r>
            <a:r>
              <a:rPr lang="tr-TR" sz="28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2800" dirty="0" err="1" smtClean="0">
                <a:latin typeface="Georgia" pitchFamily="18" charset="0"/>
              </a:rPr>
              <a:t>spricht</a:t>
            </a:r>
            <a:r>
              <a:rPr lang="tr-TR" sz="2800" dirty="0" smtClean="0">
                <a:latin typeface="Georgia" pitchFamily="18" charset="0"/>
              </a:rPr>
              <a:t> Ali?</a:t>
            </a:r>
          </a:p>
          <a:p>
            <a:pPr lvl="1">
              <a:buNone/>
            </a:pPr>
            <a:endParaRPr lang="tr-TR" sz="2800" dirty="0" smtClean="0">
              <a:latin typeface="Georgia" pitchFamily="18" charset="0"/>
            </a:endParaRPr>
          </a:p>
          <a:p>
            <a:pPr lvl="1">
              <a:buNone/>
            </a:pPr>
            <a:r>
              <a:rPr lang="tr-TR" sz="2800" dirty="0" err="1" smtClean="0">
                <a:solidFill>
                  <a:srgbClr val="FF0000"/>
                </a:solidFill>
                <a:latin typeface="Georgia" pitchFamily="18" charset="0"/>
              </a:rPr>
              <a:t>Wer</a:t>
            </a:r>
            <a:r>
              <a:rPr lang="tr-TR" sz="2800" dirty="0" smtClean="0">
                <a:latin typeface="Georgia" pitchFamily="18" charset="0"/>
              </a:rPr>
              <a:t> </a:t>
            </a:r>
            <a:r>
              <a:rPr lang="tr-TR" sz="2800" dirty="0" err="1" smtClean="0">
                <a:latin typeface="Georgia" pitchFamily="18" charset="0"/>
              </a:rPr>
              <a:t>kommst</a:t>
            </a:r>
            <a:r>
              <a:rPr lang="tr-TR" sz="2800" dirty="0" smtClean="0">
                <a:latin typeface="Georgia" pitchFamily="18" charset="0"/>
              </a:rPr>
              <a:t> </a:t>
            </a:r>
            <a:r>
              <a:rPr lang="tr-TR" sz="2800" dirty="0" err="1" smtClean="0">
                <a:latin typeface="Georgia" pitchFamily="18" charset="0"/>
              </a:rPr>
              <a:t>aus</a:t>
            </a:r>
            <a:r>
              <a:rPr lang="tr-TR" sz="2800" dirty="0" smtClean="0">
                <a:latin typeface="Georgia" pitchFamily="18" charset="0"/>
              </a:rPr>
              <a:t> Berlin?</a:t>
            </a:r>
          </a:p>
          <a:p>
            <a:pPr lvl="1">
              <a:buNone/>
            </a:pPr>
            <a:r>
              <a:rPr lang="tr-TR" sz="2800" dirty="0" err="1" smtClean="0">
                <a:solidFill>
                  <a:srgbClr val="FF0000"/>
                </a:solidFill>
                <a:latin typeface="Georgia" pitchFamily="18" charset="0"/>
              </a:rPr>
              <a:t>Woher</a:t>
            </a:r>
            <a:r>
              <a:rPr lang="tr-TR" sz="2800" dirty="0" smtClean="0">
                <a:latin typeface="Georgia" pitchFamily="18" charset="0"/>
              </a:rPr>
              <a:t> </a:t>
            </a:r>
            <a:r>
              <a:rPr lang="tr-TR" sz="2800" dirty="0" err="1" smtClean="0">
                <a:latin typeface="Georgia" pitchFamily="18" charset="0"/>
              </a:rPr>
              <a:t>kommt</a:t>
            </a:r>
            <a:r>
              <a:rPr lang="tr-TR" sz="2800" dirty="0" smtClean="0">
                <a:latin typeface="Georgia" pitchFamily="18" charset="0"/>
              </a:rPr>
              <a:t> Martin?	</a:t>
            </a:r>
          </a:p>
          <a:p>
            <a:pPr lvl="1">
              <a:buNone/>
            </a:pPr>
            <a:endParaRPr lang="tr-TR" sz="2800" dirty="0" smtClean="0">
              <a:latin typeface="Georgia" pitchFamily="18" charset="0"/>
            </a:endParaRPr>
          </a:p>
          <a:p>
            <a:pPr lvl="1">
              <a:buNone/>
            </a:pPr>
            <a:r>
              <a:rPr lang="tr-TR" sz="2800" dirty="0" err="1" smtClean="0">
                <a:solidFill>
                  <a:srgbClr val="FF0000"/>
                </a:solidFill>
                <a:latin typeface="Georgia" pitchFamily="18" charset="0"/>
              </a:rPr>
              <a:t>Wer</a:t>
            </a:r>
            <a:r>
              <a:rPr lang="tr-TR" sz="2800" dirty="0" smtClean="0">
                <a:latin typeface="Georgia" pitchFamily="18" charset="0"/>
              </a:rPr>
              <a:t> </a:t>
            </a:r>
            <a:r>
              <a:rPr lang="tr-TR" sz="2800" dirty="0" err="1" smtClean="0">
                <a:latin typeface="Georgia" pitchFamily="18" charset="0"/>
              </a:rPr>
              <a:t>ist</a:t>
            </a:r>
            <a:r>
              <a:rPr lang="tr-TR" sz="2800" dirty="0" smtClean="0">
                <a:latin typeface="Georgia" pitchFamily="18" charset="0"/>
              </a:rPr>
              <a:t> 15 </a:t>
            </a:r>
            <a:r>
              <a:rPr lang="tr-TR" sz="2800" dirty="0" err="1" smtClean="0">
                <a:latin typeface="Georgia" pitchFamily="18" charset="0"/>
              </a:rPr>
              <a:t>Jahre</a:t>
            </a:r>
            <a:r>
              <a:rPr lang="tr-TR" sz="2800" dirty="0" smtClean="0">
                <a:latin typeface="Georgia" pitchFamily="18" charset="0"/>
              </a:rPr>
              <a:t> alt?</a:t>
            </a:r>
          </a:p>
          <a:p>
            <a:pPr lvl="1">
              <a:buNone/>
            </a:pPr>
            <a:r>
              <a:rPr lang="tr-TR" sz="2800" dirty="0" err="1" smtClean="0">
                <a:solidFill>
                  <a:srgbClr val="FF0000"/>
                </a:solidFill>
                <a:latin typeface="Georgia" pitchFamily="18" charset="0"/>
              </a:rPr>
              <a:t>Wie</a:t>
            </a:r>
            <a:r>
              <a:rPr lang="tr-TR" sz="2800" dirty="0" smtClean="0">
                <a:solidFill>
                  <a:srgbClr val="FF0000"/>
                </a:solidFill>
                <a:latin typeface="Georgia" pitchFamily="18" charset="0"/>
              </a:rPr>
              <a:t> alt </a:t>
            </a:r>
            <a:r>
              <a:rPr lang="tr-TR" sz="2800" dirty="0" err="1" smtClean="0">
                <a:latin typeface="Georgia" pitchFamily="18" charset="0"/>
              </a:rPr>
              <a:t>ist</a:t>
            </a:r>
            <a:r>
              <a:rPr lang="tr-TR" sz="2800" dirty="0" smtClean="0">
                <a:latin typeface="Georgia" pitchFamily="18" charset="0"/>
              </a:rPr>
              <a:t> </a:t>
            </a:r>
            <a:r>
              <a:rPr lang="tr-TR" sz="2800" dirty="0" err="1" smtClean="0">
                <a:latin typeface="Georgia" pitchFamily="18" charset="0"/>
              </a:rPr>
              <a:t>Anna</a:t>
            </a:r>
            <a:r>
              <a:rPr lang="tr-TR" sz="2800" dirty="0" smtClean="0">
                <a:latin typeface="Georgia" pitchFamily="18" charset="0"/>
              </a:rPr>
              <a:t>?	</a:t>
            </a:r>
            <a:endParaRPr lang="de-AT" sz="2800" dirty="0">
              <a:latin typeface="Georgia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16016" y="1484785"/>
            <a:ext cx="4283968" cy="4320480"/>
          </a:xfrm>
        </p:spPr>
        <p:txBody>
          <a:bodyPr>
            <a:normAutofit lnSpcReduction="10000"/>
          </a:bodyPr>
          <a:lstStyle/>
          <a:p>
            <a:r>
              <a:rPr lang="tr-TR" u="sng" dirty="0" smtClean="0">
                <a:solidFill>
                  <a:srgbClr val="FF0000"/>
                </a:solidFill>
                <a:latin typeface="Georgia" pitchFamily="18" charset="0"/>
              </a:rPr>
              <a:t>Ali </a:t>
            </a:r>
            <a:r>
              <a:rPr lang="tr-TR" dirty="0" err="1" smtClean="0">
                <a:latin typeface="Georgia" pitchFamily="18" charset="0"/>
              </a:rPr>
              <a:t>spricht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Deutsch</a:t>
            </a:r>
            <a:r>
              <a:rPr lang="tr-TR" dirty="0" smtClean="0">
                <a:latin typeface="Georgia" pitchFamily="18" charset="0"/>
              </a:rPr>
              <a:t>.</a:t>
            </a:r>
          </a:p>
          <a:p>
            <a:r>
              <a:rPr lang="tr-TR" dirty="0" smtClean="0">
                <a:latin typeface="Georgia" pitchFamily="18" charset="0"/>
              </a:rPr>
              <a:t>Ali </a:t>
            </a:r>
            <a:r>
              <a:rPr lang="tr-TR" dirty="0" err="1" smtClean="0">
                <a:latin typeface="Georgia" pitchFamily="18" charset="0"/>
              </a:rPr>
              <a:t>spricht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u="sng" dirty="0" err="1" smtClean="0">
                <a:solidFill>
                  <a:srgbClr val="FF0000"/>
                </a:solidFill>
                <a:latin typeface="Georgia" pitchFamily="18" charset="0"/>
              </a:rPr>
              <a:t>Deutsch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sz="2500" dirty="0" smtClean="0">
                <a:solidFill>
                  <a:srgbClr val="FF0000"/>
                </a:solidFill>
                <a:latin typeface="Georgia" pitchFamily="18" charset="0"/>
              </a:rPr>
              <a:t>Martin</a:t>
            </a:r>
            <a:r>
              <a:rPr lang="tr-TR" sz="2500" dirty="0" smtClean="0">
                <a:latin typeface="Georgia" pitchFamily="18" charset="0"/>
              </a:rPr>
              <a:t> </a:t>
            </a:r>
            <a:r>
              <a:rPr lang="tr-TR" sz="2500" dirty="0" err="1" smtClean="0">
                <a:latin typeface="Georgia" pitchFamily="18" charset="0"/>
              </a:rPr>
              <a:t>kommt</a:t>
            </a:r>
            <a:r>
              <a:rPr lang="tr-TR" sz="2500" dirty="0" smtClean="0">
                <a:latin typeface="Georgia" pitchFamily="18" charset="0"/>
              </a:rPr>
              <a:t> </a:t>
            </a:r>
            <a:r>
              <a:rPr lang="tr-TR" sz="2500" dirty="0" err="1" smtClean="0">
                <a:latin typeface="Georgia" pitchFamily="18" charset="0"/>
              </a:rPr>
              <a:t>aus</a:t>
            </a:r>
            <a:r>
              <a:rPr lang="tr-TR" sz="2500" dirty="0" smtClean="0">
                <a:latin typeface="Georgia" pitchFamily="18" charset="0"/>
              </a:rPr>
              <a:t> Berlin.</a:t>
            </a:r>
          </a:p>
          <a:p>
            <a:r>
              <a:rPr lang="tr-TR" sz="2500" dirty="0" smtClean="0">
                <a:latin typeface="Georgia" pitchFamily="18" charset="0"/>
              </a:rPr>
              <a:t>Martin </a:t>
            </a:r>
            <a:r>
              <a:rPr lang="tr-TR" sz="2500" dirty="0" err="1" smtClean="0">
                <a:latin typeface="Georgia" pitchFamily="18" charset="0"/>
              </a:rPr>
              <a:t>kommt</a:t>
            </a:r>
            <a:r>
              <a:rPr lang="tr-TR" sz="2500" dirty="0" smtClean="0">
                <a:latin typeface="Georgia" pitchFamily="18" charset="0"/>
              </a:rPr>
              <a:t> </a:t>
            </a:r>
            <a:r>
              <a:rPr lang="tr-TR" sz="2500" dirty="0" err="1" smtClean="0">
                <a:solidFill>
                  <a:srgbClr val="FF0000"/>
                </a:solidFill>
                <a:latin typeface="Georgia" pitchFamily="18" charset="0"/>
              </a:rPr>
              <a:t>aus</a:t>
            </a:r>
            <a:r>
              <a:rPr lang="tr-TR" sz="2500" dirty="0" smtClean="0">
                <a:latin typeface="Georgia" pitchFamily="18" charset="0"/>
              </a:rPr>
              <a:t> </a:t>
            </a:r>
            <a:r>
              <a:rPr lang="tr-TR" sz="2500" dirty="0" smtClean="0">
                <a:solidFill>
                  <a:srgbClr val="FF0000"/>
                </a:solidFill>
                <a:latin typeface="Georgia" pitchFamily="18" charset="0"/>
              </a:rPr>
              <a:t>Berlin</a:t>
            </a:r>
            <a:r>
              <a:rPr lang="tr-TR" sz="2400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endParaRPr lang="tr-TR" sz="2400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buNone/>
            </a:pPr>
            <a:endParaRPr lang="tr-TR" sz="2400" dirty="0" smtClean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Anna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ist</a:t>
            </a:r>
            <a:r>
              <a:rPr lang="tr-TR" dirty="0" smtClean="0">
                <a:latin typeface="Georgia" pitchFamily="18" charset="0"/>
              </a:rPr>
              <a:t> 15 </a:t>
            </a:r>
            <a:r>
              <a:rPr lang="tr-TR" dirty="0" err="1" smtClean="0">
                <a:latin typeface="Georgia" pitchFamily="18" charset="0"/>
              </a:rPr>
              <a:t>Jahre</a:t>
            </a:r>
            <a:r>
              <a:rPr lang="tr-TR" dirty="0" smtClean="0">
                <a:latin typeface="Georgia" pitchFamily="18" charset="0"/>
              </a:rPr>
              <a:t> alt.</a:t>
            </a:r>
          </a:p>
          <a:p>
            <a:r>
              <a:rPr lang="tr-TR" dirty="0" err="1" smtClean="0">
                <a:latin typeface="Georgia" pitchFamily="18" charset="0"/>
              </a:rPr>
              <a:t>Anna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ist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15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Jahre</a:t>
            </a:r>
            <a:r>
              <a:rPr lang="tr-TR" dirty="0" smtClean="0">
                <a:latin typeface="Georgia" pitchFamily="18" charset="0"/>
              </a:rPr>
              <a:t> alt</a:t>
            </a:r>
            <a:r>
              <a:rPr lang="tr-TR" sz="2400" dirty="0" smtClean="0">
                <a:latin typeface="Georgia" pitchFamily="18" charset="0"/>
              </a:rPr>
              <a:t>.</a:t>
            </a:r>
          </a:p>
          <a:p>
            <a:endParaRPr lang="tr-TR" sz="2400" dirty="0" smtClean="0">
              <a:solidFill>
                <a:srgbClr val="FF0000"/>
              </a:solidFill>
              <a:latin typeface="Georgia" pitchFamily="18" charset="0"/>
            </a:endParaRPr>
          </a:p>
          <a:p>
            <a:endParaRPr lang="de-AT" sz="24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Ja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/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Nein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Fragen</a:t>
            </a:r>
            <a:endParaRPr lang="de-AT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err="1" smtClean="0">
                <a:latin typeface="Georgia" pitchFamily="18" charset="0"/>
              </a:rPr>
              <a:t>Du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bist</a:t>
            </a:r>
            <a:r>
              <a:rPr lang="tr-TR" dirty="0" smtClean="0">
                <a:latin typeface="Georgia" pitchFamily="18" charset="0"/>
              </a:rPr>
              <a:t> Ali.</a:t>
            </a:r>
          </a:p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Bist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u="sng" dirty="0" err="1" smtClean="0">
                <a:latin typeface="Georgia" pitchFamily="18" charset="0"/>
              </a:rPr>
              <a:t>du</a:t>
            </a:r>
            <a:r>
              <a:rPr lang="tr-TR" dirty="0" smtClean="0">
                <a:latin typeface="Georgia" pitchFamily="18" charset="0"/>
              </a:rPr>
              <a:t> Ali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?</a:t>
            </a:r>
          </a:p>
          <a:p>
            <a:endParaRPr lang="tr-TR" dirty="0" smtClean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Wohnst</a:t>
            </a:r>
            <a:r>
              <a:rPr lang="tr-TR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u="sng" dirty="0" err="1" smtClean="0">
                <a:latin typeface="Georgia" pitchFamily="18" charset="0"/>
              </a:rPr>
              <a:t>du</a:t>
            </a:r>
            <a:r>
              <a:rPr lang="tr-TR" dirty="0" smtClean="0">
                <a:latin typeface="Georgia" pitchFamily="18" charset="0"/>
              </a:rPr>
              <a:t> in Ankara?</a:t>
            </a:r>
          </a:p>
          <a:p>
            <a:endParaRPr lang="tr-TR" dirty="0" smtClean="0">
              <a:latin typeface="Georgia" pitchFamily="18" charset="0"/>
            </a:endParaRPr>
          </a:p>
          <a:p>
            <a:endParaRPr lang="tr-TR" dirty="0" smtClean="0">
              <a:latin typeface="Georgia" pitchFamily="18" charset="0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Georgia" pitchFamily="18" charset="0"/>
              </a:rPr>
              <a:t>Kommt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u="sng" dirty="0" smtClean="0">
                <a:latin typeface="Georgia" pitchFamily="18" charset="0"/>
              </a:rPr>
              <a:t>er</a:t>
            </a:r>
            <a:r>
              <a:rPr lang="tr-TR" dirty="0" smtClean="0">
                <a:latin typeface="Georgia" pitchFamily="18" charset="0"/>
              </a:rPr>
              <a:t> </a:t>
            </a:r>
            <a:r>
              <a:rPr lang="tr-TR" dirty="0" err="1" smtClean="0">
                <a:latin typeface="Georgia" pitchFamily="18" charset="0"/>
              </a:rPr>
              <a:t>aus</a:t>
            </a:r>
            <a:r>
              <a:rPr lang="tr-TR" dirty="0" smtClean="0">
                <a:latin typeface="Georgia" pitchFamily="18" charset="0"/>
              </a:rPr>
              <a:t> Köln?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Ja</a:t>
            </a:r>
            <a:r>
              <a:rPr lang="tr-TR" sz="2400" dirty="0" smtClean="0">
                <a:latin typeface="Georgia" pitchFamily="18" charset="0"/>
              </a:rPr>
              <a:t>, </a:t>
            </a:r>
            <a:r>
              <a:rPr lang="tr-TR" sz="2400" u="sng" dirty="0" err="1" smtClean="0">
                <a:latin typeface="Georgia" pitchFamily="18" charset="0"/>
              </a:rPr>
              <a:t>ich</a:t>
            </a:r>
            <a:r>
              <a:rPr lang="tr-TR" sz="2400" dirty="0" smtClean="0">
                <a:latin typeface="Georgia" pitchFamily="18" charset="0"/>
              </a:rPr>
              <a:t> bin Ali.</a:t>
            </a:r>
          </a:p>
          <a:p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Nein</a:t>
            </a:r>
            <a:r>
              <a:rPr lang="tr-TR" sz="2400" dirty="0" smtClean="0">
                <a:latin typeface="Georgia" pitchFamily="18" charset="0"/>
              </a:rPr>
              <a:t>, </a:t>
            </a:r>
            <a:r>
              <a:rPr lang="tr-TR" sz="2400" u="sng" dirty="0" err="1" smtClean="0">
                <a:latin typeface="Georgia" pitchFamily="18" charset="0"/>
              </a:rPr>
              <a:t>ich</a:t>
            </a:r>
            <a:r>
              <a:rPr lang="tr-TR" sz="2400" dirty="0" smtClean="0">
                <a:latin typeface="Georgia" pitchFamily="18" charset="0"/>
              </a:rPr>
              <a:t> bin </a:t>
            </a: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nicht</a:t>
            </a:r>
            <a:r>
              <a:rPr lang="tr-TR" sz="2400" dirty="0" smtClean="0">
                <a:latin typeface="Georgia" pitchFamily="18" charset="0"/>
              </a:rPr>
              <a:t> Ali.</a:t>
            </a:r>
          </a:p>
          <a:p>
            <a:endParaRPr lang="tr-TR" sz="2400" dirty="0" smtClean="0">
              <a:latin typeface="Georgia" pitchFamily="18" charset="0"/>
            </a:endParaRPr>
          </a:p>
          <a:p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Ja</a:t>
            </a:r>
            <a:r>
              <a:rPr lang="tr-TR" sz="2400" dirty="0" smtClean="0">
                <a:latin typeface="Georgia" pitchFamily="18" charset="0"/>
              </a:rPr>
              <a:t>, </a:t>
            </a:r>
            <a:r>
              <a:rPr lang="tr-TR" sz="2400" u="sng" dirty="0" err="1" smtClean="0">
                <a:latin typeface="Georgia" pitchFamily="18" charset="0"/>
              </a:rPr>
              <a:t>ich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wohne</a:t>
            </a:r>
            <a:r>
              <a:rPr lang="tr-TR" sz="2400" dirty="0" smtClean="0">
                <a:latin typeface="Georgia" pitchFamily="18" charset="0"/>
              </a:rPr>
              <a:t> in Ankara.</a:t>
            </a:r>
          </a:p>
          <a:p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Nein</a:t>
            </a:r>
            <a:r>
              <a:rPr lang="tr-TR" sz="2400" dirty="0" smtClean="0">
                <a:latin typeface="Georgia" pitchFamily="18" charset="0"/>
              </a:rPr>
              <a:t>, </a:t>
            </a:r>
            <a:r>
              <a:rPr lang="tr-TR" sz="2400" u="sng" dirty="0" err="1" smtClean="0">
                <a:latin typeface="Georgia" pitchFamily="18" charset="0"/>
              </a:rPr>
              <a:t>ich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wohne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nicht</a:t>
            </a:r>
            <a:r>
              <a:rPr lang="tr-TR" sz="2400" dirty="0" smtClean="0">
                <a:latin typeface="Georgia" pitchFamily="18" charset="0"/>
              </a:rPr>
              <a:t> in Ankara.</a:t>
            </a:r>
          </a:p>
          <a:p>
            <a:endParaRPr lang="tr-TR" sz="2400" dirty="0" smtClean="0">
              <a:latin typeface="Georgia" pitchFamily="18" charset="0"/>
            </a:endParaRPr>
          </a:p>
          <a:p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Ja</a:t>
            </a:r>
            <a:r>
              <a:rPr lang="tr-TR" sz="2400" dirty="0" smtClean="0">
                <a:latin typeface="Georgia" pitchFamily="18" charset="0"/>
              </a:rPr>
              <a:t>, </a:t>
            </a:r>
            <a:r>
              <a:rPr lang="tr-TR" sz="2400" u="sng" dirty="0" smtClean="0">
                <a:latin typeface="Georgia" pitchFamily="18" charset="0"/>
              </a:rPr>
              <a:t>er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kommt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aus</a:t>
            </a:r>
            <a:r>
              <a:rPr lang="tr-TR" sz="2400" dirty="0" smtClean="0">
                <a:latin typeface="Georgia" pitchFamily="18" charset="0"/>
              </a:rPr>
              <a:t> Köln.</a:t>
            </a:r>
          </a:p>
          <a:p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Nein</a:t>
            </a:r>
            <a:r>
              <a:rPr lang="tr-TR" sz="2400" dirty="0" smtClean="0">
                <a:latin typeface="Georgia" pitchFamily="18" charset="0"/>
              </a:rPr>
              <a:t>, </a:t>
            </a:r>
            <a:r>
              <a:rPr lang="tr-TR" sz="2400" u="sng" dirty="0" smtClean="0">
                <a:latin typeface="Georgia" pitchFamily="18" charset="0"/>
              </a:rPr>
              <a:t>er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kommt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nicht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aus</a:t>
            </a:r>
            <a:r>
              <a:rPr lang="tr-TR" sz="2400" dirty="0" smtClean="0">
                <a:latin typeface="Georgia" pitchFamily="18" charset="0"/>
              </a:rPr>
              <a:t> Köln.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Ekran Gösterisi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 9 Klassen Wie bitte?  1C Länder und Sprachen   </vt:lpstr>
      <vt:lpstr>Länder und Sprachen</vt:lpstr>
      <vt:lpstr>Slayt 3</vt:lpstr>
      <vt:lpstr>Nationalität</vt:lpstr>
      <vt:lpstr>Slayt 5</vt:lpstr>
      <vt:lpstr>VERBEN</vt:lpstr>
      <vt:lpstr>Fragewörter</vt:lpstr>
      <vt:lpstr>Fragesätze bilden!</vt:lpstr>
      <vt:lpstr>Ja/Nein Fragen</vt:lpstr>
      <vt:lpstr>Schreibe die Fragesätze!</vt:lpstr>
    </vt:vector>
  </TitlesOfParts>
  <Company>TncTR MoTuN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9 Klassen Wie bitte?  1B Erste Kontakte   </dc:title>
  <dc:creator>fatma</dc:creator>
  <cp:lastModifiedBy>fatma</cp:lastModifiedBy>
  <cp:revision>9</cp:revision>
  <dcterms:created xsi:type="dcterms:W3CDTF">2017-09-22T17:39:59Z</dcterms:created>
  <dcterms:modified xsi:type="dcterms:W3CDTF">2017-09-27T17:52:37Z</dcterms:modified>
</cp:coreProperties>
</file>