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7AAF-6FDF-4AB8-B98E-A05B754D2B0B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37474-429F-4249-9597-0991B239B1D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137BD-309C-4A57-8E13-7BA532DCC4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3123A-6E21-4A7A-95D4-B0C9B7B49E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BBF7D-D10E-4F1F-88C4-4596E18502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4B416-AF1B-4935-9A5F-535C6C4D96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3BD3C-DD41-47F6-B102-A49E372590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91775-DC16-45E5-B5DA-BBE5563177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D2BBD-E6DD-4E29-8523-C105AEA277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95B78-C0D9-472D-93E4-9B34E34D50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B9F0F-1039-47C9-A4C8-5D43B1858B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0EC53-6A40-4208-B977-801F0A22B3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9488C-A6A9-42AB-8642-1223D79546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B40C1-E574-4853-B3B0-5B9EA0B7AE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BC86B-CCBD-40C3-B338-42B94858AE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F840D-2429-451E-ABCB-1319AE100A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EB0BF-8085-4A0C-95FA-39A27F4964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F591-0BAD-46DD-91FF-0E0CF847A53C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AA4A-567E-4412-A6B3-3D1B8F0D542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6"/>
          <p:cNvSpPr>
            <a:spLocks noChangeArrowheads="1"/>
          </p:cNvSpPr>
          <p:nvPr/>
        </p:nvSpPr>
        <p:spPr bwMode="auto">
          <a:xfrm>
            <a:off x="900113" y="1341438"/>
            <a:ext cx="7629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3600" b="1">
                <a:solidFill>
                  <a:srgbClr val="C00000"/>
                </a:solidFill>
                <a:latin typeface="Comic Sans MS" pitchFamily="66" charset="0"/>
              </a:rPr>
              <a:t>YARALANMALARDA İLKYARDIM</a:t>
            </a:r>
            <a:endParaRPr lang="tr-TR" altLang="tr-TR" sz="3600" b="1">
              <a:solidFill>
                <a:srgbClr val="C00000"/>
              </a:solidFill>
              <a:latin typeface="Calibri Light" pitchFamily="34" charset="0"/>
            </a:endParaRPr>
          </a:p>
        </p:txBody>
      </p:sp>
      <p:pic>
        <p:nvPicPr>
          <p:cNvPr id="142339" name="Picture 2" descr="C:\Users\sak\Desktop\imagesCATUE3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060575"/>
            <a:ext cx="3059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6" descr="073_FA_Burns_OR_EF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352925" y="2133600"/>
            <a:ext cx="3963988" cy="3702050"/>
          </a:xfrm>
        </p:spPr>
      </p:pic>
      <p:pic>
        <p:nvPicPr>
          <p:cNvPr id="142341" name="Picture 9" descr="069_FA_Skin Wounds_OR_EF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133600"/>
            <a:ext cx="27940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4968875" cy="23082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tr-TR" altLang="tr-TR" sz="2400">
                <a:latin typeface="Comic Sans MS" pitchFamily="66" charset="0"/>
              </a:rPr>
              <a:t>Yoğun ağrı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tr-TR" altLang="tr-TR" sz="2400">
                <a:latin typeface="Comic Sans MS" pitchFamily="66" charset="0"/>
              </a:rPr>
              <a:t>Solunum zorluğu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tr-TR" altLang="tr-TR" sz="2400">
                <a:latin typeface="Comic Sans MS" pitchFamily="66" charset="0"/>
              </a:rPr>
              <a:t>Morarma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tr-TR" altLang="tr-TR" sz="2400">
                <a:latin typeface="Comic Sans MS" pitchFamily="66" charset="0"/>
              </a:rPr>
              <a:t>Kan tükürme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tr-TR" altLang="tr-TR" sz="2400">
                <a:latin typeface="Comic Sans MS" pitchFamily="66" charset="0"/>
              </a:rPr>
              <a:t>Açık pnömotoraks (Göğüsteki yarada nefes alıyor görüntüsü)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187450" y="677863"/>
            <a:ext cx="698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2800" b="1">
                <a:solidFill>
                  <a:srgbClr val="C00000"/>
                </a:solidFill>
                <a:latin typeface="Comic Sans MS" pitchFamily="66" charset="0"/>
              </a:rPr>
              <a:t>DELİCİ GÖĞÜS YARALANMALARI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None/>
            </a:pPr>
            <a:r>
              <a:rPr lang="tr-TR" altLang="tr-TR" sz="2400">
                <a:latin typeface="Comic Sans MS" pitchFamily="66" charset="0"/>
              </a:rPr>
              <a:t>Göğsün içine giren cisim, akciğer zarı ve akciğeri yaralar. Bunun sonucunda şu belirtiler görülebilir:</a:t>
            </a:r>
          </a:p>
        </p:txBody>
      </p:sp>
      <p:pic>
        <p:nvPicPr>
          <p:cNvPr id="151557" name="32 Resim" descr="suckingthoraxwoun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492375"/>
            <a:ext cx="3714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7137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600" b="1">
                <a:solidFill>
                  <a:srgbClr val="C00000"/>
                </a:solidFill>
                <a:latin typeface="Comic Sans MS" pitchFamily="66" charset="0"/>
              </a:rPr>
              <a:t>DELİCİ GÖĞÜS YARALANMALARINDA İLKYARDIM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79388" y="1528763"/>
            <a:ext cx="5607050" cy="44005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Hasta/yaralının bilinç kontrolü yapılır, yaşam bulguları değerlendirilir (</a:t>
            </a:r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AB</a:t>
            </a:r>
            <a:r>
              <a:rPr lang="tr-TR" sz="2000" dirty="0">
                <a:latin typeface="Comic Sans MS" pitchFamily="66" charset="0"/>
                <a:cs typeface="+mn-cs"/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Yara üzerine plastik poşet naylon vb. sarılmış bir bezle kapatılır,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Nefes alma sırasında yaraya hava girmesini engellemek, nefes verme sırasında havanın dışarı çıkmasını sağlamak için yara üzerine konan bezin bir ucu açık bırakılır,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Hasta/yaralı bilinci açık ise yarı oturur pozisyonda oturtulur,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Ağızdan hiçbir şey verilmez,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Açık pnömotoraksta şok ihtimali yüksektir.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Şok  önlemleri alınmalıdır,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000" dirty="0">
                <a:latin typeface="Comic Sans MS" pitchFamily="66" charset="0"/>
                <a:cs typeface="+mn-cs"/>
              </a:rPr>
              <a:t>Tıbbi yardım istenir (112).</a:t>
            </a:r>
          </a:p>
        </p:txBody>
      </p:sp>
      <p:pic>
        <p:nvPicPr>
          <p:cNvPr id="152580" name="34 Resim" descr="suckingthoraxwoun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33099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620713"/>
            <a:ext cx="8499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8964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600" b="1" u="sng">
                <a:solidFill>
                  <a:srgbClr val="C00000"/>
                </a:solidFill>
                <a:latin typeface="Comic Sans MS" pitchFamily="66" charset="0"/>
              </a:rPr>
              <a:t>Delici karın yaralanmalarında ne gibi sorunlar olabilir?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172450" cy="33972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tr-TR" altLang="tr-TR">
              <a:latin typeface="Comic Sans MS" pitchFamily="66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Karın bölgesindeki organlar zarar görebilir,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400">
              <a:latin typeface="Comic Sans MS" pitchFamily="66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İç ve dış kanama ve buna bağlı şok oluşabilir,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400">
              <a:latin typeface="Comic Sans MS" pitchFamily="66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Karın tahta gibi sert ve çok ağrılı ise durum ciddidir,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z="2400">
              <a:latin typeface="Comic Sans MS" pitchFamily="66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Bağırsaklar dışarı çıkabilir</a:t>
            </a:r>
            <a:r>
              <a:rPr lang="tr-TR" altLang="tr-TR" sz="2400" b="1">
                <a:latin typeface="Comic Sans MS" pitchFamily="66" charset="0"/>
              </a:rPr>
              <a:t>.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FF00FF"/>
              </a:buClr>
              <a:buFont typeface="Wingdings" pitchFamily="2" charset="2"/>
              <a:buNone/>
            </a:pPr>
            <a:endParaRPr lang="tr-TR" altLang="tr-TR" sz="2400" b="1">
              <a:latin typeface="Comic Sans MS" pitchFamily="66" charset="0"/>
            </a:endParaRPr>
          </a:p>
        </p:txBody>
      </p:sp>
      <p:pic>
        <p:nvPicPr>
          <p:cNvPr id="154628" name="Picture 2" descr="C:\Users\sak\Desktop\untitled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4292600"/>
            <a:ext cx="37671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187450" y="765175"/>
            <a:ext cx="691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2800" b="1">
                <a:solidFill>
                  <a:srgbClr val="C00000"/>
                </a:solidFill>
                <a:latin typeface="Comic Sans MS" pitchFamily="66" charset="0"/>
              </a:rPr>
              <a:t>DELİCİ KARIN YARALANMALARI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8497888" cy="38957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>
                <a:srgbClr val="B0F4F6"/>
              </a:buClr>
              <a:buFont typeface="Wingdings" pitchFamily="2" charset="2"/>
              <a:buNone/>
              <a:defRPr/>
            </a:pPr>
            <a:r>
              <a:rPr lang="tr-TR" sz="2400" b="1" u="sng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Genel İlkyardım</a:t>
            </a:r>
          </a:p>
          <a:p>
            <a:pPr marL="914400" lvl="1" indent="-457200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>
                <a:srgbClr val="B0F4F6"/>
              </a:buClr>
              <a:buFont typeface="Wingdings" pitchFamily="2" charset="2"/>
              <a:buNone/>
              <a:defRPr/>
            </a:pPr>
            <a:endParaRPr lang="tr-TR" sz="2400" b="1" u="sng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Hasta/yaralının bilinç kontrolü yapılır,</a:t>
            </a:r>
            <a:endParaRPr lang="tr-TR" sz="1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Hasta/yaralının yaşam bulguları kontrol edilir,</a:t>
            </a:r>
            <a:endParaRPr lang="tr-TR" sz="1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Dışarı çıkan organlar içeri sokulmaya çalışılmaz, üzerine geniş ve nemli temiz bir bez örtülür,</a:t>
            </a:r>
            <a:endParaRPr lang="tr-TR" sz="1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Bilinç yerinde ise sırt üstü pozisyonda bacaklar bükülmüş olarak yatırılır, ısı kaybını önlemek için üzeri örtülür,</a:t>
            </a:r>
            <a:endParaRPr lang="tr-TR" sz="1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Ağızdan yiyecek ya da içecek bir şey verilmez,</a:t>
            </a:r>
            <a:endParaRPr lang="tr-TR" sz="1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Yaşam bulguları sık sık izlenir,</a:t>
            </a:r>
            <a:endParaRPr lang="tr-TR" sz="1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2400" dirty="0">
                <a:latin typeface="Comic Sans MS" pitchFamily="66" charset="0"/>
                <a:cs typeface="+mn-cs"/>
              </a:rPr>
              <a:t>Tıbbi yardım istenir </a:t>
            </a:r>
            <a:r>
              <a:rPr lang="tr-TR" sz="2400" b="1" dirty="0">
                <a:latin typeface="Comic Sans MS" pitchFamily="66" charset="0"/>
                <a:cs typeface="+mn-cs"/>
              </a:rPr>
              <a:t>(112)</a:t>
            </a:r>
            <a:r>
              <a:rPr lang="tr-TR" sz="2400" dirty="0">
                <a:latin typeface="Comic Sans MS" pitchFamily="66" charset="0"/>
                <a:cs typeface="+mn-cs"/>
              </a:rPr>
              <a:t>.</a:t>
            </a:r>
            <a:endParaRPr lang="tr-TR" sz="1600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42 Resim" descr="abwou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008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44 Resim" descr="abwoun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73463"/>
            <a:ext cx="451643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3" y="692150"/>
            <a:ext cx="7772400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Kafatası ve Omurga Yaralanmaları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7699" name="Picture 2" descr="HayalEvi.Com - Karikatür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19283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4" descr="107____"/>
          <p:cNvPicPr>
            <a:picLocks noChangeAspect="1" noChangeArrowheads="1"/>
          </p:cNvPicPr>
          <p:nvPr/>
        </p:nvPicPr>
        <p:blipFill>
          <a:blip r:embed="rId3"/>
          <a:srcRect l="5069" t="-372" r="6230"/>
          <a:stretch>
            <a:fillRect/>
          </a:stretch>
        </p:blipFill>
        <p:spPr bwMode="auto">
          <a:xfrm>
            <a:off x="4448175" y="4652963"/>
            <a:ext cx="19240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Line 5"/>
          <p:cNvSpPr>
            <a:spLocks noChangeShapeType="1"/>
          </p:cNvSpPr>
          <p:nvPr/>
        </p:nvSpPr>
        <p:spPr bwMode="auto">
          <a:xfrm flipH="1">
            <a:off x="5867400" y="4652963"/>
            <a:ext cx="1152525" cy="2397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8724" name="Text Box 6"/>
          <p:cNvSpPr txBox="1">
            <a:spLocks noChangeArrowheads="1"/>
          </p:cNvSpPr>
          <p:nvPr/>
        </p:nvSpPr>
        <p:spPr bwMode="auto">
          <a:xfrm>
            <a:off x="6970713" y="4508500"/>
            <a:ext cx="2209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00FF"/>
              </a:buClr>
              <a:buFont typeface="Wingdings" pitchFamily="2" charset="2"/>
              <a:buNone/>
            </a:pPr>
            <a:r>
              <a:rPr lang="tr-TR" altLang="tr-TR" sz="1600" b="1">
                <a:latin typeface="Arial Narrow" pitchFamily="34" charset="0"/>
              </a:rPr>
              <a:t>Kafatasında çökme kırığı</a:t>
            </a:r>
          </a:p>
        </p:txBody>
      </p:sp>
      <p:sp>
        <p:nvSpPr>
          <p:cNvPr id="158725" name="Rectangle 10"/>
          <p:cNvSpPr>
            <a:spLocks noChangeArrowheads="1"/>
          </p:cNvSpPr>
          <p:nvPr/>
        </p:nvSpPr>
        <p:spPr bwMode="auto">
          <a:xfrm>
            <a:off x="684213" y="5492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altLang="tr-TR" sz="2400" b="1" u="sng">
                <a:solidFill>
                  <a:srgbClr val="C00000"/>
                </a:solidFill>
                <a:latin typeface="Comic Sans MS" pitchFamily="66" charset="0"/>
              </a:rPr>
              <a:t>Kafatası ve omurga yaralanmaları neden önemlidir?</a:t>
            </a:r>
          </a:p>
        </p:txBody>
      </p:sp>
      <p:sp>
        <p:nvSpPr>
          <p:cNvPr id="158726" name="Rectangle 11"/>
          <p:cNvSpPr>
            <a:spLocks noChangeArrowheads="1"/>
          </p:cNvSpPr>
          <p:nvPr/>
        </p:nvSpPr>
        <p:spPr bwMode="auto">
          <a:xfrm>
            <a:off x="323850" y="1268413"/>
            <a:ext cx="84963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Clr>
                <a:srgbClr val="C00000"/>
              </a:buClr>
              <a:buFontTx/>
              <a:buAutoNum type="arabicPeriod"/>
            </a:pPr>
            <a:r>
              <a:rPr lang="tr-TR" altLang="tr-TR">
                <a:latin typeface="Comic Sans MS" pitchFamily="66" charset="0"/>
              </a:rPr>
              <a:t>Darbenin şiddetine bağlı olarak kafatası boşluğunda yer alan merkezi sinir sistemi etkilenebilir.</a:t>
            </a:r>
          </a:p>
          <a:p>
            <a:pPr marL="342900" indent="-342900">
              <a:buClr>
                <a:srgbClr val="C00000"/>
              </a:buClr>
              <a:buFontTx/>
              <a:buAutoNum type="arabicPeriod"/>
            </a:pPr>
            <a:endParaRPr lang="tr-TR" altLang="tr-TR">
              <a:latin typeface="Comic Sans MS" pitchFamily="66" charset="0"/>
            </a:endParaRPr>
          </a:p>
          <a:p>
            <a:pPr marL="342900" indent="-342900">
              <a:buClr>
                <a:srgbClr val="C00000"/>
              </a:buClr>
              <a:buFontTx/>
              <a:buAutoNum type="arabicPeriod"/>
            </a:pPr>
            <a:r>
              <a:rPr lang="tr-TR" altLang="tr-TR">
                <a:latin typeface="Comic Sans MS" pitchFamily="66" charset="0"/>
              </a:rPr>
              <a:t>Bel kemiğindeki yaralanmalarda omurgada ani sıkışma yada ayrılma  meydana gelebilir.</a:t>
            </a:r>
          </a:p>
          <a:p>
            <a:pPr marL="342900" indent="-342900">
              <a:buClr>
                <a:srgbClr val="C00000"/>
              </a:buClr>
              <a:buFontTx/>
              <a:buAutoNum type="arabicPeriod"/>
            </a:pPr>
            <a:endParaRPr lang="tr-TR" altLang="tr-TR">
              <a:latin typeface="Comic Sans MS" pitchFamily="66" charset="0"/>
            </a:endParaRPr>
          </a:p>
          <a:p>
            <a:pPr marL="342900" indent="-342900">
              <a:buClr>
                <a:srgbClr val="C00000"/>
              </a:buClr>
              <a:buFontTx/>
              <a:buAutoNum type="arabicPeriod"/>
            </a:pPr>
            <a:r>
              <a:rPr lang="tr-TR" altLang="tr-TR">
                <a:latin typeface="Comic Sans MS" pitchFamily="66" charset="0"/>
              </a:rPr>
              <a:t>Bunun sonucunda sinir sistemi etkilenerek bazı olumsuz sonuçlar  oluşabilir. </a:t>
            </a:r>
          </a:p>
          <a:p>
            <a:pPr marL="342900" indent="-342900">
              <a:buClr>
                <a:srgbClr val="C00000"/>
              </a:buClr>
              <a:buFontTx/>
              <a:buAutoNum type="arabicPeriod"/>
            </a:pPr>
            <a:endParaRPr lang="tr-TR" altLang="tr-TR">
              <a:latin typeface="Comic Sans MS" pitchFamily="66" charset="0"/>
            </a:endParaRPr>
          </a:p>
          <a:p>
            <a:pPr marL="342900" indent="-342900">
              <a:buClr>
                <a:srgbClr val="C00000"/>
              </a:buClr>
              <a:buFontTx/>
              <a:buAutoNum type="arabicPeriod"/>
            </a:pPr>
            <a:r>
              <a:rPr lang="tr-TR" altLang="tr-TR">
                <a:latin typeface="Comic Sans MS" pitchFamily="66" charset="0"/>
              </a:rPr>
              <a:t>Trafik kazalarında ölümlerin % 80’i  kafatası ve omurga yaralanmalarından olmaktadır </a:t>
            </a:r>
          </a:p>
        </p:txBody>
      </p:sp>
      <p:pic>
        <p:nvPicPr>
          <p:cNvPr id="158727" name="Picture 2" descr="C:\Users\sak\Desktop\imagesCAWLZG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3" y="4292600"/>
            <a:ext cx="2876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0" y="477838"/>
            <a:ext cx="7354888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u="sng" dirty="0" smtClean="0">
                <a:solidFill>
                  <a:srgbClr val="C00000"/>
                </a:solidFill>
                <a:latin typeface="Comic Sans MS" pitchFamily="66" charset="0"/>
              </a:rPr>
              <a:t>Kafatası yaralanmaları çeşitleri nelerdir?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6624637" cy="3240087"/>
          </a:xfrm>
        </p:spPr>
        <p:txBody>
          <a:bodyPr/>
          <a:lstStyle/>
          <a:p>
            <a:pPr eaLnBrk="1" hangingPunct="1"/>
            <a:endParaRPr lang="tr-TR" altLang="tr-TR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2600" smtClean="0">
                <a:latin typeface="Comic Sans MS" pitchFamily="66" charset="0"/>
              </a:rPr>
              <a:t>Saçlı deride yaralanmalar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600" smtClean="0">
                <a:latin typeface="Comic Sans MS" pitchFamily="66" charset="0"/>
              </a:rPr>
              <a:t>Kafatası, beyin yaralanmaları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600" smtClean="0">
                <a:latin typeface="Comic Sans MS" pitchFamily="66" charset="0"/>
              </a:rPr>
              <a:t>Kafatası kırıkları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600" smtClean="0">
                <a:latin typeface="Comic Sans MS" pitchFamily="66" charset="0"/>
              </a:rPr>
              <a:t>Yüz yaralanmaları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tr-TR" altLang="tr-TR" sz="2600" smtClean="0">
                <a:latin typeface="Comic Sans MS" pitchFamily="66" charset="0"/>
              </a:rPr>
              <a:t>Omurga (belkemiği) yaralanmaları</a:t>
            </a:r>
            <a:r>
              <a:rPr lang="tr-TR" altLang="tr-TR" smtClean="0">
                <a:latin typeface="Comic Sans MS" pitchFamily="66" charset="0"/>
              </a:rPr>
              <a:t> </a:t>
            </a:r>
          </a:p>
        </p:txBody>
      </p:sp>
      <p:pic>
        <p:nvPicPr>
          <p:cNvPr id="159748" name="Picture 2" descr="C:\Users\sak\Desktop\imagesCALW3SH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21163"/>
            <a:ext cx="36718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3" descr="C:\Users\sak\Desktop\imagesCAOIJ6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268413"/>
            <a:ext cx="22320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4" descr="C:\Users\sak\Desktop\imagesCAP8MAX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544513"/>
            <a:ext cx="9505950" cy="508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u="sng" dirty="0" smtClean="0">
                <a:solidFill>
                  <a:srgbClr val="C00000"/>
                </a:solidFill>
                <a:latin typeface="Comic Sans MS" pitchFamily="66" charset="0"/>
              </a:rPr>
              <a:t>Kafatası ve omurga yaralanmalarının nedenleri nelerdir?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7788"/>
            <a:ext cx="7693025" cy="35210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Yüksek bir yerden düşmek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Baş ve gövde yaralanması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Otomobil yada motosiklet kazaları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Spor ve iş kazaları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Yıkıntı altında kalmak</a:t>
            </a:r>
          </a:p>
        </p:txBody>
      </p:sp>
      <p:pic>
        <p:nvPicPr>
          <p:cNvPr id="160772" name="Picture 2" descr="C:\Users\sak\Desktop\imagesCAHK5GM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484313"/>
            <a:ext cx="187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3" descr="C:\Users\sak\Desktop\imagesCAR621Y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22725"/>
            <a:ext cx="36004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4" name="Picture 4" descr="C:\Users\sak\Desktop\imagesCAUNHS8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33825"/>
            <a:ext cx="38163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8135937" cy="55864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sz="2400" b="1" u="sng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Yara nedir?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tr-TR" sz="2400" b="1" u="sng" dirty="0">
              <a:latin typeface="Comic Sans MS" pitchFamily="66" charset="0"/>
              <a:cs typeface="+mn-cs"/>
            </a:endParaRP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b="1" dirty="0">
                <a:latin typeface="Comic Sans MS" pitchFamily="66" charset="0"/>
                <a:cs typeface="+mn-cs"/>
              </a:rPr>
              <a:t>Bir travma sonucu deri yada mukozanın bütünlüğünün bozulmasıdır. 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b="1" dirty="0">
                <a:latin typeface="Comic Sans MS" pitchFamily="66" charset="0"/>
                <a:cs typeface="+mn-cs"/>
              </a:rPr>
              <a:t>Aynı zamanda kan damarları, adale ve sinir gibi yapılar etkilenebilir. 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b="1" dirty="0">
                <a:latin typeface="Comic Sans MS" pitchFamily="66" charset="0"/>
                <a:cs typeface="+mn-cs"/>
              </a:rPr>
              <a:t>Derinin koruma özelliği bozulacağından enfeksiyon riski artar.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tr-TR" sz="2400" b="1" dirty="0">
              <a:latin typeface="Comic Sans MS" pitchFamily="66" charset="0"/>
              <a:cs typeface="+mn-cs"/>
            </a:endParaRP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tr-TR" sz="2400" b="1" dirty="0">
              <a:latin typeface="Comic Sans MS" pitchFamily="66" charset="0"/>
              <a:cs typeface="+mn-cs"/>
            </a:endParaRP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sz="2400" b="1" u="sng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Yara çeşitleri;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tr-TR" sz="2400" b="1" u="sng" dirty="0">
              <a:latin typeface="Comic Sans MS" pitchFamily="66" charset="0"/>
              <a:cs typeface="+mn-cs"/>
            </a:endParaRP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1. </a:t>
            </a:r>
            <a:r>
              <a:rPr lang="tr-TR" dirty="0">
                <a:latin typeface="Comic Sans MS" pitchFamily="66" charset="0"/>
                <a:cs typeface="+mn-cs"/>
              </a:rPr>
              <a:t>Kesik yaralar 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2. </a:t>
            </a:r>
            <a:r>
              <a:rPr lang="tr-TR" dirty="0">
                <a:latin typeface="Comic Sans MS" pitchFamily="66" charset="0"/>
                <a:cs typeface="+mn-cs"/>
              </a:rPr>
              <a:t>Ezikli yaralar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3. </a:t>
            </a:r>
            <a:r>
              <a:rPr lang="tr-TR" dirty="0">
                <a:latin typeface="Comic Sans MS" pitchFamily="66" charset="0"/>
                <a:cs typeface="+mn-cs"/>
              </a:rPr>
              <a:t>Delici yaralar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4. </a:t>
            </a:r>
            <a:r>
              <a:rPr lang="tr-TR" dirty="0">
                <a:latin typeface="Comic Sans MS" pitchFamily="66" charset="0"/>
                <a:cs typeface="+mn-cs"/>
              </a:rPr>
              <a:t>Parçalı yaralar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5. </a:t>
            </a:r>
            <a:r>
              <a:rPr lang="tr-TR" dirty="0">
                <a:latin typeface="Comic Sans MS" pitchFamily="66" charset="0"/>
                <a:cs typeface="+mn-cs"/>
              </a:rPr>
              <a:t>Kirli (enfekte) yaralar</a:t>
            </a:r>
          </a:p>
          <a:p>
            <a:pPr marL="914400" lvl="1" indent="-457200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ü"/>
              <a:defRPr/>
            </a:pPr>
            <a:endParaRPr lang="tr-TR" dirty="0">
              <a:latin typeface="Comic Sans MS" pitchFamily="66" charset="0"/>
              <a:cs typeface="+mn-cs"/>
            </a:endParaRPr>
          </a:p>
          <a:p>
            <a:pPr marL="457200" indent="-457200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tr-TR" sz="2400" b="1" dirty="0">
              <a:latin typeface="Comic Sans MS" pitchFamily="66" charset="0"/>
              <a:cs typeface="+mn-cs"/>
            </a:endParaRPr>
          </a:p>
        </p:txBody>
      </p:sp>
      <p:pic>
        <p:nvPicPr>
          <p:cNvPr id="143363" name="Picture 2" descr="C:\Users\sak\Desktop\imagesCAJIUW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1913"/>
            <a:ext cx="35274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929688" cy="574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700" b="1" u="sng" dirty="0" smtClean="0">
                <a:solidFill>
                  <a:srgbClr val="C00000"/>
                </a:solidFill>
                <a:latin typeface="Comic Sans MS" pitchFamily="66" charset="0"/>
              </a:rPr>
              <a:t>Kafatası ve omurga yaralanmalarında belirtiler nelerdir?</a:t>
            </a:r>
            <a:endParaRPr lang="tr-TR" sz="27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5976938" cy="5472112"/>
          </a:xfrm>
        </p:spPr>
        <p:txBody>
          <a:bodyPr rtlCol="0">
            <a:normAutofit fontScale="77500" lnSpcReduction="20000"/>
          </a:bodyPr>
          <a:lstStyle/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Bilinç düzeyinde değişmeler, hafıza değişiklikleri yada hafıza kaybı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Başta, boyunda ve sırtta ağrı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Elde ve parmaklarda karıncalanma yada his kaybı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Vücudun herhangi bir yerinde tam yada kısmi hareket kaybı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Baş yada bel kemiğinde şekil bozukluğu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Burun ve kulaktan beyin omurilik sıvısı ve kan gelmesi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Baş, boyun ve sırtta dış kanama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Sarsıntı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Denge kaybı 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Kulak ve göz çevresinde morluk 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1796" name="Picture 2" descr="C:\Users\sak\Desktop\imagesCAMG853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4076700"/>
            <a:ext cx="19018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3" descr="C:\Users\sak\Desktop\imagesCA0LPL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144588"/>
            <a:ext cx="287813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395288"/>
            <a:ext cx="7700963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u="sng" dirty="0" smtClean="0">
                <a:solidFill>
                  <a:srgbClr val="C00000"/>
                </a:solidFill>
                <a:latin typeface="Comic Sans MS" pitchFamily="66" charset="0"/>
              </a:rPr>
              <a:t>Kafatası ve omurga yaralanmalarında ilkyardım;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7772400" cy="2879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Bilinç kontrolü yapılır,yaşam bulguları değerlendirilir,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Hemen tıbbi yardım istenir (112),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Bilinci açıksa hareket etmemesi sağlanır,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Tehlike söz konusu ise düz pozisyonda sürüklenir,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Baş-boyun-gövde ekseni bozulmamalıdır,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Sarsıntıya maruz kalmaması gerekir,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Bilgiler kaydedilmeli ve gelen ekibe bildirilmelidir,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Asla yalnız bırakılmamalıdır.</a:t>
            </a:r>
          </a:p>
        </p:txBody>
      </p:sp>
      <p:pic>
        <p:nvPicPr>
          <p:cNvPr id="162820" name="Picture 4" descr="C:\Documents and Settings\ozge.akdag\Desktop\İlk Yardım Eğitimci Eğitimi\ilk yardım fotoğrafları\ER1_3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628775"/>
            <a:ext cx="25701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89363"/>
            <a:ext cx="30511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357688"/>
            <a:ext cx="22606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9613" y="4221163"/>
            <a:ext cx="225901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125538"/>
            <a:ext cx="71199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Seydihan KIZILKAYA\Desktop\ZONGULDAK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u="sng" dirty="0" smtClean="0">
                <a:solidFill>
                  <a:srgbClr val="C00000"/>
                </a:solidFill>
                <a:latin typeface="Comic Sans MS" pitchFamily="66" charset="0"/>
              </a:rPr>
              <a:t>Yaraların ortak belirtileri nelerdir?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3200" smtClean="0">
                <a:latin typeface="Comic Sans MS" pitchFamily="66" charset="0"/>
              </a:rPr>
              <a:t>Ağrı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z="32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3200" smtClean="0">
                <a:latin typeface="Comic Sans MS" pitchFamily="66" charset="0"/>
              </a:rPr>
              <a:t>Kanama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z="32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z="3200" smtClean="0">
                <a:latin typeface="Comic Sans MS" pitchFamily="66" charset="0"/>
              </a:rPr>
              <a:t>Yara kenarının ayrılması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000" u="sng" dirty="0" smtClean="0">
                <a:solidFill>
                  <a:srgbClr val="C00000"/>
                </a:solidFill>
                <a:latin typeface="Comic Sans MS" pitchFamily="66" charset="0"/>
              </a:rPr>
              <a:t>Yaralanmalarda ilkyardım nasıl olmalıdır?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08113"/>
            <a:ext cx="7693025" cy="48244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altLang="tr-TR" sz="1600" smtClean="0">
                <a:latin typeface="Comic Sans MS" pitchFamily="66" charset="0"/>
              </a:rPr>
              <a:t>Yaşam bulguları değerlendirilir </a:t>
            </a:r>
            <a:r>
              <a:rPr lang="tr-TR" altLang="tr-TR" sz="1600" b="1" smtClean="0">
                <a:latin typeface="Comic Sans MS" pitchFamily="66" charset="0"/>
              </a:rPr>
              <a:t>(AB)</a:t>
            </a:r>
            <a:r>
              <a:rPr lang="tr-TR" altLang="tr-TR" sz="1600" smtClean="0"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endParaRPr lang="tr-TR" altLang="tr-TR" sz="1600" smtClean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altLang="tr-TR" sz="1600" smtClean="0">
                <a:latin typeface="Comic Sans MS" pitchFamily="66" charset="0"/>
              </a:rPr>
              <a:t>Yara yeri değerlendirilir,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tr-TR" altLang="tr-TR" sz="1600" smtClean="0">
                <a:latin typeface="Comic Sans MS" pitchFamily="66" charset="0"/>
              </a:rPr>
              <a:t>    </a:t>
            </a:r>
            <a:r>
              <a:rPr lang="tr-TR" altLang="tr-TR" sz="160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tr-TR" altLang="tr-TR" sz="1600" smtClean="0">
                <a:latin typeface="Comic Sans MS" pitchFamily="66" charset="0"/>
              </a:rPr>
              <a:t> Oluş şekli, süresi, yabancı cisim varlığı, kanama vb.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endParaRPr lang="tr-TR" altLang="tr-TR" sz="1600" smtClean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altLang="tr-TR" sz="1600" smtClean="0">
                <a:latin typeface="Comic Sans MS" pitchFamily="66" charset="0"/>
              </a:rPr>
              <a:t>Kanama durdurulur,üzeri kapatılır,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endParaRPr lang="tr-TR" altLang="tr-TR" sz="1600" smtClean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altLang="tr-TR" sz="1600" smtClean="0">
                <a:latin typeface="Comic Sans MS" pitchFamily="66" charset="0"/>
              </a:rPr>
              <a:t>Sağlık kuruluşuna gitmesi sağlanır,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endParaRPr lang="tr-TR" altLang="tr-TR" sz="1600" smtClean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altLang="tr-TR" sz="1600" smtClean="0">
                <a:latin typeface="Comic Sans MS" pitchFamily="66" charset="0"/>
              </a:rPr>
              <a:t>Tetanos konusunda uyarıda bulunulur,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endParaRPr lang="tr-TR" altLang="tr-TR" sz="1600" smtClean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tr-TR" altLang="tr-TR" sz="1600" smtClean="0">
                <a:latin typeface="Comic Sans MS" pitchFamily="66" charset="0"/>
              </a:rPr>
              <a:t>Yaradaki yabancı cisimlere dokunulmamalıdır.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11188" y="1700213"/>
            <a:ext cx="7921625" cy="35274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Kenarları birleşmeyen ve ya 2-3 cm. olan yaralar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Kanaması durdurulamayan yaralar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Kas veya kemiğin göründüğü yaralar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Delici aletlerle oluşan yaralar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Yabancı cisim saplanmış olan yaralar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İnsan ve ya hayvan ısırıkları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Görünürde iz bırakma ihtimali olan yaralar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619250" y="749300"/>
            <a:ext cx="5761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2800" b="1">
                <a:solidFill>
                  <a:srgbClr val="C00000"/>
                </a:solidFill>
                <a:latin typeface="Comic Sans MS" pitchFamily="66" charset="0"/>
              </a:rPr>
              <a:t>CİDDİ YARALANMALAR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7632700" cy="38957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FF00FF"/>
              </a:buClr>
              <a:buFont typeface="Wingdings" pitchFamily="2" charset="2"/>
              <a:buNone/>
            </a:pPr>
            <a:r>
              <a:rPr lang="tr-TR" altLang="tr-TR" sz="2400">
                <a:latin typeface="Comic Sans MS" pitchFamily="66" charset="0"/>
              </a:rPr>
              <a:t>	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FF00FF"/>
              </a:buClr>
              <a:buFont typeface="Wingdings" pitchFamily="2" charset="2"/>
              <a:buNone/>
            </a:pPr>
            <a:r>
              <a:rPr lang="tr-TR" altLang="tr-TR" sz="2400" b="1" u="sng">
                <a:solidFill>
                  <a:srgbClr val="C00000"/>
                </a:solidFill>
                <a:latin typeface="Comic Sans MS" pitchFamily="66" charset="0"/>
              </a:rPr>
              <a:t>İlkyardım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FF00FF"/>
              </a:buClr>
              <a:buFont typeface="Wingdings" pitchFamily="2" charset="2"/>
              <a:buNone/>
            </a:pPr>
            <a:endParaRPr lang="tr-TR" altLang="tr-TR" sz="2400" b="1" u="sng">
              <a:solidFill>
                <a:srgbClr val="C0000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Yaraya saplanan yabancı cisimler çıkarılmaz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Yara içi kurcalanmamalıdır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Yarada kanama varsa durdurulur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Yara temiz bir bezle örtülür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Yara üzerine bandaj uygulanır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Tıbbi yardım istenir (112)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763713" y="836613"/>
            <a:ext cx="5543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2800" b="1">
                <a:solidFill>
                  <a:srgbClr val="C00000"/>
                </a:solidFill>
                <a:latin typeface="Comic Sans MS" pitchFamily="66" charset="0"/>
              </a:rPr>
              <a:t>CİDDİ YARALANMALAR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48484" name="Picture 2" descr="C:\Users\sak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1184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0963"/>
            <a:ext cx="8856662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Resi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222250"/>
            <a:ext cx="525462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628</Words>
  <Application>Microsoft Office PowerPoint</Application>
  <PresentationFormat>Ekran Gösterisi (4:3)</PresentationFormat>
  <Paragraphs>146</Paragraphs>
  <Slides>23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Slayt 2</vt:lpstr>
      <vt:lpstr>Yaraların ortak belirtileri nelerdir?</vt:lpstr>
      <vt:lpstr>Yaralanmalarda ilkyardım nasıl olmalıdır?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Kafatası ve Omurga Yaralanmaları</vt:lpstr>
      <vt:lpstr>Slayt 17</vt:lpstr>
      <vt:lpstr>Kafatası yaralanmaları çeşitleri nelerdir?</vt:lpstr>
      <vt:lpstr>Kafatası ve omurga yaralanmalarının nedenleri nelerdir?</vt:lpstr>
      <vt:lpstr>Kafatası ve omurga yaralanmalarında belirtiler nelerdir?</vt:lpstr>
      <vt:lpstr>Kafatası ve omurga yaralanmalarında ilkyardım; 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Erdem OVAT</dc:creator>
  <cp:lastModifiedBy>HP</cp:lastModifiedBy>
  <cp:revision>1</cp:revision>
  <dcterms:created xsi:type="dcterms:W3CDTF">2017-02-13T10:30:34Z</dcterms:created>
  <dcterms:modified xsi:type="dcterms:W3CDTF">2017-02-13T10:40:22Z</dcterms:modified>
</cp:coreProperties>
</file>