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6" r:id="rId4"/>
    <p:sldId id="258" r:id="rId5"/>
    <p:sldId id="265" r:id="rId6"/>
    <p:sldId id="264" r:id="rId7"/>
    <p:sldId id="260" r:id="rId8"/>
    <p:sldId id="261" r:id="rId9"/>
    <p:sldId id="262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607E"/>
    <a:srgbClr val="006600"/>
    <a:srgbClr val="00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Koyu Stil 1 - Vurgu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775DCB02-9BB8-47FD-8907-85C794F793BA}" styleName="Tema Uygulanmış Stil 1 - Vurgu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Tema Uygulanmış Stil 1 - Vurgu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ema Uygulanmış Stil 1 - Vurgu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ema Uygulanmış Stil 1 - Vurgu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Başlık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6" name="1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F777-BD55-44AB-A40D-4B2B74852DB0}" type="datetimeFigureOut">
              <a:rPr lang="tr-TR" smtClean="0"/>
              <a:pPr/>
              <a:t>18.08.2016</a:t>
            </a:fld>
            <a:endParaRPr lang="tr-TR"/>
          </a:p>
        </p:txBody>
      </p:sp>
      <p:sp>
        <p:nvSpPr>
          <p:cNvPr id="2" name="1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5" name="1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FFBB43-27A9-4382-A27B-FD07F50121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F777-BD55-44AB-A40D-4B2B74852DB0}" type="datetimeFigureOut">
              <a:rPr lang="tr-TR" smtClean="0"/>
              <a:pPr/>
              <a:t>18.08.2016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BB43-27A9-4382-A27B-FD07F50121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F777-BD55-44AB-A40D-4B2B74852DB0}" type="datetimeFigureOut">
              <a:rPr lang="tr-TR" smtClean="0"/>
              <a:pPr/>
              <a:t>18.08.2016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BB43-27A9-4382-A27B-FD07F50121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7" name="26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F777-BD55-44AB-A40D-4B2B74852DB0}" type="datetimeFigureOut">
              <a:rPr lang="tr-TR" smtClean="0"/>
              <a:pPr/>
              <a:t>18.08.2016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AFFBB43-27A9-4382-A27B-FD07F50121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etin Yer Tutucusu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9" name="18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F777-BD55-44AB-A40D-4B2B74852DB0}" type="datetimeFigureOut">
              <a:rPr lang="tr-TR" smtClean="0"/>
              <a:pPr/>
              <a:t>18.08.2016</a:t>
            </a:fld>
            <a:endParaRPr lang="tr-TR"/>
          </a:p>
        </p:txBody>
      </p:sp>
      <p:sp>
        <p:nvSpPr>
          <p:cNvPr id="11" name="1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6" name="1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BB43-27A9-4382-A27B-FD07F501212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20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F777-BD55-44AB-A40D-4B2B74852DB0}" type="datetimeFigureOut">
              <a:rPr lang="tr-TR" smtClean="0"/>
              <a:pPr/>
              <a:t>18.08.2016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BB43-27A9-4382-A27B-FD07F50121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Başlık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25" name="24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8" name="27 İçerik Yer Tutucusu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F777-BD55-44AB-A40D-4B2B74852DB0}" type="datetimeFigureOut">
              <a:rPr lang="tr-TR" smtClean="0"/>
              <a:pPr/>
              <a:t>18.08.2016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AFFBB43-27A9-4382-A27B-FD07F501212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üz Bağlayıcı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Başlık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2" name="1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F777-BD55-44AB-A40D-4B2B74852DB0}" type="datetimeFigureOut">
              <a:rPr lang="tr-TR" smtClean="0"/>
              <a:pPr/>
              <a:t>18.08.2016</a:t>
            </a:fld>
            <a:endParaRPr lang="tr-TR"/>
          </a:p>
        </p:txBody>
      </p:sp>
      <p:sp>
        <p:nvSpPr>
          <p:cNvPr id="21" name="20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BB43-27A9-4382-A27B-FD07F50121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F777-BD55-44AB-A40D-4B2B74852DB0}" type="datetimeFigureOut">
              <a:rPr lang="tr-TR" smtClean="0"/>
              <a:pPr/>
              <a:t>18.08.2016</a:t>
            </a:fld>
            <a:endParaRPr lang="tr-TR"/>
          </a:p>
        </p:txBody>
      </p:sp>
      <p:sp>
        <p:nvSpPr>
          <p:cNvPr id="24" name="2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BB43-27A9-4382-A27B-FD07F50121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Başlık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13 İçerik Yer Tutucusu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5" name="2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F777-BD55-44AB-A40D-4B2B74852DB0}" type="datetimeFigureOut">
              <a:rPr lang="tr-TR" smtClean="0"/>
              <a:pPr/>
              <a:t>18.08.2016</a:t>
            </a:fld>
            <a:endParaRPr lang="tr-TR"/>
          </a:p>
        </p:txBody>
      </p:sp>
      <p:sp>
        <p:nvSpPr>
          <p:cNvPr id="29" name="2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BB43-27A9-4382-A27B-FD07F501212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Resim Yer Tutucusu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7F777-BD55-44AB-A40D-4B2B74852DB0}" type="datetimeFigureOut">
              <a:rPr lang="tr-TR" smtClean="0"/>
              <a:pPr/>
              <a:t>18.08.2016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1" name="30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FFBB43-27A9-4382-A27B-FD07F501212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7" name="16 Başlık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6" name="25 Metin Yer Tutucusu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etin Yer Tutucusu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1" name="10 Veri Yer Tutucusu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77F777-BD55-44AB-A40D-4B2B74852DB0}" type="datetimeFigureOut">
              <a:rPr lang="tr-TR" smtClean="0"/>
              <a:pPr/>
              <a:t>18.08.2016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AFFBB43-27A9-4382-A27B-FD07F501212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9 Başlık Yer Tutucusu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Düz Bağlayıcı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2143139"/>
          </a:xfrm>
        </p:spPr>
        <p:txBody>
          <a:bodyPr>
            <a:normAutofit/>
          </a:bodyPr>
          <a:lstStyle/>
          <a:p>
            <a:r>
              <a:rPr lang="tr-TR" sz="115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  <a:r>
              <a:rPr lang="tr-TR" sz="115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Deutsch</a:t>
            </a:r>
            <a:endParaRPr lang="tr-TR" sz="115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381000" y="3214686"/>
            <a:ext cx="8458200" cy="1585914"/>
          </a:xfrm>
        </p:spPr>
        <p:txBody>
          <a:bodyPr>
            <a:noAutofit/>
          </a:bodyPr>
          <a:lstStyle/>
          <a:p>
            <a:r>
              <a:rPr lang="tr-TR" sz="115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Die</a:t>
            </a:r>
            <a:r>
              <a:rPr lang="tr-TR" sz="11500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 </a:t>
            </a:r>
            <a:r>
              <a:rPr lang="tr-TR" sz="11500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Zahlen</a:t>
            </a:r>
            <a:endParaRPr lang="tr-TR" sz="11500" u="sng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8" name="7 Yuvarlatılmış Dikdörtgen"/>
          <p:cNvSpPr/>
          <p:nvPr/>
        </p:nvSpPr>
        <p:spPr>
          <a:xfrm>
            <a:off x="500034" y="2571744"/>
            <a:ext cx="8001056" cy="1428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04800" y="285727"/>
          <a:ext cx="8686800" cy="59107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994"/>
                <a:gridCol w="7062806"/>
              </a:tblGrid>
              <a:tr h="1359705">
                <a:tc>
                  <a:txBody>
                    <a:bodyPr/>
                    <a:lstStyle/>
                    <a:p>
                      <a:r>
                        <a:rPr lang="tr-TR" sz="28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tencil" pitchFamily="82" charset="0"/>
                        </a:rPr>
                        <a:t>SAYILAR</a:t>
                      </a:r>
                      <a:endParaRPr lang="tr-TR" sz="2800" dirty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4400" dirty="0" smtClean="0">
                          <a:solidFill>
                            <a:srgbClr val="002060"/>
                          </a:solidFill>
                          <a:latin typeface="Stencil" pitchFamily="82" charset="0"/>
                        </a:rPr>
                        <a:t>ALMANCA</a:t>
                      </a:r>
                      <a:endParaRPr lang="tr-TR" sz="4400" dirty="0">
                        <a:solidFill>
                          <a:srgbClr val="002060"/>
                        </a:solidFill>
                        <a:latin typeface="Stencil" pitchFamily="82" charset="0"/>
                      </a:endParaRPr>
                    </a:p>
                  </a:txBody>
                  <a:tcPr/>
                </a:tc>
              </a:tr>
              <a:tr h="871067">
                <a:tc>
                  <a:txBody>
                    <a:bodyPr/>
                    <a:lstStyle/>
                    <a:p>
                      <a:r>
                        <a:rPr lang="tr-TR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tencil" pitchFamily="82" charset="0"/>
                        </a:rPr>
                        <a:t>1881</a:t>
                      </a:r>
                      <a:endParaRPr lang="tr-TR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Tausend</a:t>
                      </a:r>
                      <a:r>
                        <a:rPr lang="tr-TR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 </a:t>
                      </a:r>
                      <a:r>
                        <a:rPr lang="tr-TR" sz="3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acht</a:t>
                      </a:r>
                      <a:r>
                        <a:rPr lang="tr-TR" sz="3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 </a:t>
                      </a:r>
                      <a:r>
                        <a:rPr lang="tr-TR" sz="320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hundert</a:t>
                      </a:r>
                      <a:r>
                        <a:rPr lang="tr-TR" sz="320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 </a:t>
                      </a:r>
                      <a:r>
                        <a:rPr lang="tr-TR" sz="320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einundachtzig</a:t>
                      </a:r>
                      <a:endParaRPr lang="tr-TR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oper Black" pitchFamily="18" charset="0"/>
                      </a:endParaRPr>
                    </a:p>
                  </a:txBody>
                  <a:tcPr/>
                </a:tc>
              </a:tr>
              <a:tr h="871067">
                <a:tc>
                  <a:txBody>
                    <a:bodyPr/>
                    <a:lstStyle/>
                    <a:p>
                      <a:r>
                        <a:rPr lang="tr-TR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tencil" pitchFamily="82" charset="0"/>
                        </a:rPr>
                        <a:t>1900</a:t>
                      </a:r>
                      <a:endParaRPr lang="tr-TR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3200" b="0" i="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Tausend</a:t>
                      </a:r>
                      <a:r>
                        <a:rPr kumimoji="0" lang="tr-TR" sz="3200" b="0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3200" b="1" i="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neun</a:t>
                      </a:r>
                      <a:r>
                        <a:rPr kumimoji="0" lang="tr-TR" sz="3200" b="1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3200" b="1" i="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hundert</a:t>
                      </a:r>
                      <a:endParaRPr lang="tr-TR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oper Black" pitchFamily="18" charset="0"/>
                      </a:endParaRPr>
                    </a:p>
                  </a:txBody>
                  <a:tcPr/>
                </a:tc>
              </a:tr>
              <a:tr h="871067">
                <a:tc>
                  <a:txBody>
                    <a:bodyPr/>
                    <a:lstStyle/>
                    <a:p>
                      <a:r>
                        <a:rPr lang="tr-TR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tencil" pitchFamily="82" charset="0"/>
                        </a:rPr>
                        <a:t>1923</a:t>
                      </a:r>
                      <a:endParaRPr lang="tr-TR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3200" b="0" i="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Tausend</a:t>
                      </a:r>
                      <a:r>
                        <a:rPr kumimoji="0" lang="tr-TR" sz="3200" b="0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 </a:t>
                      </a:r>
                      <a:r>
                        <a:rPr kumimoji="0" lang="tr-TR" sz="3200" b="1" i="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neun</a:t>
                      </a:r>
                      <a:r>
                        <a:rPr kumimoji="0" lang="tr-TR" sz="3200" b="1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3200" b="1" i="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hundert</a:t>
                      </a:r>
                      <a:endParaRPr lang="tr-TR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oper Black" pitchFamily="18" charset="0"/>
                      </a:endParaRPr>
                    </a:p>
                  </a:txBody>
                  <a:tcPr/>
                </a:tc>
              </a:tr>
              <a:tr h="871067">
                <a:tc>
                  <a:txBody>
                    <a:bodyPr/>
                    <a:lstStyle/>
                    <a:p>
                      <a:r>
                        <a:rPr lang="tr-TR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tencil" pitchFamily="82" charset="0"/>
                        </a:rPr>
                        <a:t>2000</a:t>
                      </a:r>
                      <a:endParaRPr lang="tr-TR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3200" b="0" i="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Zwei</a:t>
                      </a:r>
                      <a:r>
                        <a:rPr kumimoji="0" lang="tr-TR" sz="3200" b="0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3200" b="0" i="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tausend</a:t>
                      </a:r>
                      <a:endParaRPr lang="tr-TR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oper Black" pitchFamily="18" charset="0"/>
                      </a:endParaRPr>
                    </a:p>
                  </a:txBody>
                  <a:tcPr/>
                </a:tc>
              </a:tr>
              <a:tr h="871067">
                <a:tc>
                  <a:txBody>
                    <a:bodyPr/>
                    <a:lstStyle/>
                    <a:p>
                      <a:r>
                        <a:rPr lang="tr-TR" sz="36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tencil" pitchFamily="82" charset="0"/>
                        </a:rPr>
                        <a:t>2015</a:t>
                      </a:r>
                      <a:endParaRPr lang="tr-TR" sz="3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Stencil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3200" b="0" i="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Zwei</a:t>
                      </a:r>
                      <a:r>
                        <a:rPr kumimoji="0" lang="tr-TR" sz="3200" b="0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3200" b="0" i="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tausend</a:t>
                      </a:r>
                      <a:r>
                        <a:rPr kumimoji="0" lang="tr-TR" sz="3200" b="0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tr-TR" sz="3200" b="0" i="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  <a:ea typeface="+mn-ea"/>
                          <a:cs typeface="+mn-cs"/>
                        </a:rPr>
                        <a:t>fünfzehn</a:t>
                      </a:r>
                      <a:endParaRPr lang="tr-TR" sz="3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oper Black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tr-TR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    </a:t>
            </a:r>
            <a:r>
              <a:rPr lang="tr-TR" sz="8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Mathematik</a:t>
            </a:r>
            <a:endParaRPr lang="tr-TR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pic>
        <p:nvPicPr>
          <p:cNvPr id="4" name="3 İçerik Yer Tutucusu" descr="PO6cja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071546"/>
            <a:ext cx="9144000" cy="5786453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sodi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Metin kutusu"/>
          <p:cNvSpPr txBox="1"/>
          <p:nvPr/>
        </p:nvSpPr>
        <p:spPr>
          <a:xfrm>
            <a:off x="928662" y="4643446"/>
            <a:ext cx="614366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1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  </a:t>
            </a:r>
            <a:r>
              <a:rPr lang="tr-TR" sz="115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Chemie</a:t>
            </a:r>
            <a:endParaRPr lang="tr-TR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Physi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7999"/>
          </a:xfrm>
        </p:spPr>
      </p:pic>
    </p:spTree>
  </p:cSld>
  <p:clrMapOvr>
    <a:masterClrMapping/>
  </p:clrMapOvr>
  <p:transition>
    <p:push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image_previ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4 Metin kutusu"/>
          <p:cNvSpPr txBox="1"/>
          <p:nvPr/>
        </p:nvSpPr>
        <p:spPr>
          <a:xfrm>
            <a:off x="1357290" y="2214554"/>
            <a:ext cx="65722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8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Geographie</a:t>
            </a:r>
            <a:endParaRPr lang="tr-TR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haroni" pitchFamily="2" charset="-79"/>
              <a:cs typeface="Aharoni" pitchFamily="2" charset="-79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style>
          <a:lnRef idx="0">
            <a:scrgbClr r="0" g="0" b="0"/>
          </a:lnRef>
          <a:fillRef idx="1002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/>
          </a:bodyPr>
          <a:lstStyle/>
          <a:p>
            <a:pPr>
              <a:buNone/>
            </a:pPr>
            <a:r>
              <a:rPr lang="tr-TR" sz="8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  </a:t>
            </a:r>
          </a:p>
          <a:p>
            <a:pPr algn="ctr">
              <a:buNone/>
            </a:pPr>
            <a:r>
              <a:rPr lang="tr-TR" sz="8000" dirty="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Erdem OVAT</a:t>
            </a:r>
          </a:p>
          <a:p>
            <a:pPr>
              <a:buNone/>
            </a:pPr>
            <a:r>
              <a:rPr lang="tr-TR" sz="8000" smtClean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nard MT Condensed" pitchFamily="18" charset="0"/>
              </a:rPr>
              <a:t>      ZAHLEN FAECHER</a:t>
            </a:r>
            <a:endParaRPr lang="tr-TR" sz="8000" dirty="0">
              <a:solidFill>
                <a:srgbClr val="FF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ernard MT Condense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9 İçerik Yer Tutucusu"/>
          <p:cNvGraphicFramePr>
            <a:graphicFrameLocks noGrp="1"/>
          </p:cNvGraphicFramePr>
          <p:nvPr>
            <p:ph idx="1"/>
          </p:nvPr>
        </p:nvGraphicFramePr>
        <p:xfrm>
          <a:off x="428596" y="428606"/>
          <a:ext cx="8429685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2809895"/>
                <a:gridCol w="2809895"/>
              </a:tblGrid>
              <a:tr h="558515">
                <a:tc>
                  <a:txBody>
                    <a:bodyPr/>
                    <a:lstStyle/>
                    <a:p>
                      <a:r>
                        <a:rPr lang="tr-TR" sz="36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ZAHLEN</a:t>
                      </a:r>
                      <a:endParaRPr lang="tr-TR" sz="36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6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SAYILAR</a:t>
                      </a:r>
                      <a:endParaRPr lang="tr-TR" sz="36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600" b="1" i="1" dirty="0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OKUNUŞLARI</a:t>
                      </a:r>
                      <a:endParaRPr lang="tr-TR" sz="3600" b="1" i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Null</a:t>
                      </a:r>
                      <a:endParaRPr lang="tr-TR" sz="32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Sıfır</a:t>
                      </a:r>
                      <a:endParaRPr lang="tr-TR" sz="320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Nul</a:t>
                      </a:r>
                      <a:endParaRPr lang="tr-TR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Eins</a:t>
                      </a:r>
                      <a:endParaRPr lang="tr-TR" sz="32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Bir</a:t>
                      </a:r>
                      <a:endParaRPr lang="tr-TR" sz="320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Ayns</a:t>
                      </a:r>
                      <a:endParaRPr lang="tr-TR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Zwei</a:t>
                      </a:r>
                      <a:endParaRPr lang="tr-TR" sz="32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İki</a:t>
                      </a:r>
                      <a:endParaRPr lang="tr-TR" sz="320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Svay</a:t>
                      </a:r>
                      <a:endParaRPr lang="tr-TR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Drei</a:t>
                      </a:r>
                      <a:endParaRPr lang="tr-TR" sz="32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Üç</a:t>
                      </a:r>
                      <a:endParaRPr lang="tr-TR" sz="320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Dray</a:t>
                      </a:r>
                      <a:endParaRPr lang="tr-TR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Vier</a:t>
                      </a:r>
                      <a:endParaRPr lang="tr-TR" sz="32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Dört</a:t>
                      </a:r>
                      <a:endParaRPr lang="tr-TR" sz="320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Fi:</a:t>
                      </a:r>
                      <a:r>
                        <a:rPr lang="tr-TR" sz="3200" b="1" i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ır</a:t>
                      </a:r>
                      <a:endParaRPr lang="tr-TR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Fünf</a:t>
                      </a:r>
                      <a:endParaRPr lang="tr-TR" sz="32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Beş</a:t>
                      </a:r>
                      <a:endParaRPr lang="tr-TR" sz="320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tr-TR" sz="3200" b="1" i="1" u="sng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ea typeface="+mn-ea"/>
                          <a:cs typeface="Andalus" pitchFamily="18" charset="-78"/>
                        </a:rPr>
                        <a:t>Fünf</a:t>
                      </a:r>
                      <a:endParaRPr lang="tr-TR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Sechs</a:t>
                      </a:r>
                      <a:endParaRPr lang="tr-TR" sz="32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Altı</a:t>
                      </a:r>
                      <a:endParaRPr lang="tr-TR" sz="320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Zeks</a:t>
                      </a:r>
                      <a:endParaRPr lang="tr-TR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Sieben</a:t>
                      </a:r>
                      <a:endParaRPr lang="tr-TR" sz="32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Yedi</a:t>
                      </a:r>
                      <a:endParaRPr lang="tr-TR" sz="320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Zi</a:t>
                      </a:r>
                      <a:r>
                        <a:rPr lang="tr-TR" sz="32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:</a:t>
                      </a:r>
                      <a:r>
                        <a:rPr lang="tr-TR" sz="3200" b="1" i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bın</a:t>
                      </a:r>
                      <a:endParaRPr lang="tr-TR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Acht</a:t>
                      </a:r>
                      <a:endParaRPr lang="tr-TR" sz="32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Sekiz</a:t>
                      </a:r>
                      <a:endParaRPr lang="tr-TR" sz="320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Aht</a:t>
                      </a:r>
                      <a:endParaRPr lang="tr-TR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Neun</a:t>
                      </a:r>
                      <a:endParaRPr lang="tr-TR" sz="3200" dirty="0">
                        <a:solidFill>
                          <a:srgbClr val="FF0000"/>
                        </a:solidFill>
                        <a:latin typeface="Arial Blac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Dokuz</a:t>
                      </a:r>
                      <a:endParaRPr lang="tr-TR" sz="3200" b="1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No:</a:t>
                      </a:r>
                      <a:r>
                        <a:rPr lang="tr-TR" sz="3200" b="1" i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yn</a:t>
                      </a:r>
                      <a:endParaRPr lang="tr-TR" sz="3200" b="1" i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İçerik Yer Tutucusu"/>
          <p:cNvGraphicFramePr>
            <a:graphicFrameLocks noGrp="1"/>
          </p:cNvGraphicFramePr>
          <p:nvPr>
            <p:ph idx="1"/>
          </p:nvPr>
        </p:nvGraphicFramePr>
        <p:xfrm>
          <a:off x="304800" y="357168"/>
          <a:ext cx="8686800" cy="643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558515">
                <a:tc>
                  <a:txBody>
                    <a:bodyPr/>
                    <a:lstStyle/>
                    <a:p>
                      <a:r>
                        <a:rPr lang="tr-TR" sz="3600" i="0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itchFamily="82" charset="0"/>
                        </a:rPr>
                        <a:t>ZAHLEN</a:t>
                      </a:r>
                      <a:endParaRPr lang="tr-TR" sz="3600" i="0" u="sng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gerian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600" i="0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itchFamily="82" charset="0"/>
                        </a:rPr>
                        <a:t>SAYILAR</a:t>
                      </a:r>
                      <a:endParaRPr lang="tr-TR" sz="3600" i="0" u="sng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gerian" pitchFamily="8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600" i="0" u="sng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lgerian" pitchFamily="82" charset="0"/>
                        </a:rPr>
                        <a:t>OKUNUŞLARI</a:t>
                      </a:r>
                      <a:endParaRPr lang="tr-TR" sz="3600" i="0" u="sng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lgerian" pitchFamily="82" charset="0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Zehn</a:t>
                      </a:r>
                      <a:endParaRPr lang="tr-TR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On</a:t>
                      </a:r>
                      <a:endParaRPr lang="tr-TR" sz="32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1" dirty="0" err="1" smtClean="0">
                          <a:solidFill>
                            <a:srgbClr val="00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Seiyn</a:t>
                      </a:r>
                      <a:endParaRPr lang="tr-TR" sz="3200" i="1" dirty="0">
                        <a:solidFill>
                          <a:srgbClr val="00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Elf</a:t>
                      </a:r>
                      <a:endParaRPr lang="tr-TR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On</a:t>
                      </a:r>
                      <a:r>
                        <a:rPr lang="tr-TR" sz="3200" baseline="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 bir</a:t>
                      </a:r>
                      <a:endParaRPr lang="tr-TR" sz="32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1" dirty="0" err="1" smtClean="0">
                          <a:solidFill>
                            <a:srgbClr val="00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Elf</a:t>
                      </a:r>
                      <a:endParaRPr lang="tr-TR" sz="3200" i="1" dirty="0">
                        <a:solidFill>
                          <a:srgbClr val="00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Zwölf</a:t>
                      </a:r>
                      <a:endParaRPr lang="tr-TR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On iki</a:t>
                      </a:r>
                      <a:endParaRPr lang="tr-TR" sz="32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1" dirty="0" err="1" smtClean="0">
                          <a:solidFill>
                            <a:srgbClr val="00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Zvölf</a:t>
                      </a:r>
                      <a:endParaRPr lang="tr-TR" sz="3200" i="1" dirty="0">
                        <a:solidFill>
                          <a:srgbClr val="00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Dreizehn</a:t>
                      </a:r>
                      <a:endParaRPr lang="tr-TR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On üç</a:t>
                      </a:r>
                      <a:endParaRPr lang="tr-TR" sz="32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1" dirty="0" err="1" smtClean="0">
                          <a:solidFill>
                            <a:srgbClr val="00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Drayseiyn</a:t>
                      </a:r>
                      <a:endParaRPr lang="tr-TR" sz="3200" i="1" dirty="0">
                        <a:solidFill>
                          <a:srgbClr val="00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Vierzehn</a:t>
                      </a:r>
                      <a:endParaRPr lang="tr-TR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On dört</a:t>
                      </a:r>
                      <a:endParaRPr lang="tr-TR" sz="32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1" dirty="0" smtClean="0">
                          <a:solidFill>
                            <a:srgbClr val="00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Fi:</a:t>
                      </a:r>
                      <a:r>
                        <a:rPr lang="tr-TR" sz="3200" i="1" dirty="0" err="1" smtClean="0">
                          <a:solidFill>
                            <a:srgbClr val="00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ırseyn</a:t>
                      </a:r>
                      <a:endParaRPr lang="tr-TR" sz="3200" i="1" dirty="0">
                        <a:solidFill>
                          <a:srgbClr val="00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Fünfzehn</a:t>
                      </a:r>
                      <a:endParaRPr lang="tr-TR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On beş</a:t>
                      </a:r>
                      <a:endParaRPr lang="tr-TR" sz="32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1" dirty="0" err="1" smtClean="0">
                          <a:solidFill>
                            <a:srgbClr val="00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Fünfseyn</a:t>
                      </a:r>
                      <a:endParaRPr lang="tr-TR" sz="3200" i="1" dirty="0">
                        <a:solidFill>
                          <a:srgbClr val="00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Sechzehn</a:t>
                      </a:r>
                      <a:endParaRPr lang="tr-TR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On altı</a:t>
                      </a:r>
                      <a:endParaRPr lang="tr-TR" sz="32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1" dirty="0" err="1" smtClean="0">
                          <a:solidFill>
                            <a:srgbClr val="00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Zeksseyn</a:t>
                      </a:r>
                      <a:endParaRPr lang="tr-TR" sz="3200" i="1" dirty="0">
                        <a:solidFill>
                          <a:srgbClr val="00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kumimoji="0" lang="tr-TR" sz="3200" b="1" i="0" kern="1200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ea typeface="+mn-ea"/>
                          <a:cs typeface="Aharoni" pitchFamily="2" charset="-79"/>
                        </a:rPr>
                        <a:t>Siebzehn</a:t>
                      </a:r>
                      <a:endParaRPr lang="tr-TR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On yedi</a:t>
                      </a:r>
                      <a:endParaRPr lang="tr-TR" sz="32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1" dirty="0" err="1" smtClean="0">
                          <a:solidFill>
                            <a:srgbClr val="00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Zibseiyn</a:t>
                      </a:r>
                      <a:endParaRPr lang="tr-TR" sz="3200" i="1" dirty="0">
                        <a:solidFill>
                          <a:srgbClr val="00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Achtzehn</a:t>
                      </a:r>
                      <a:endParaRPr lang="tr-TR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On sekiz</a:t>
                      </a:r>
                      <a:endParaRPr lang="tr-TR" sz="32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1" dirty="0" err="1" smtClean="0">
                          <a:solidFill>
                            <a:srgbClr val="00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Ahtseiyn</a:t>
                      </a:r>
                      <a:endParaRPr lang="tr-TR" sz="3200" i="1" dirty="0">
                        <a:solidFill>
                          <a:srgbClr val="00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  <a:tr h="558515">
                <a:tc>
                  <a:txBody>
                    <a:bodyPr/>
                    <a:lstStyle/>
                    <a:p>
                      <a:r>
                        <a:rPr lang="tr-TR" sz="3200" b="1" dirty="0" err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haroni" pitchFamily="2" charset="-79"/>
                          <a:cs typeface="Aharoni" pitchFamily="2" charset="-79"/>
                        </a:rPr>
                        <a:t>Neunzehn</a:t>
                      </a:r>
                      <a:endParaRPr lang="tr-TR" sz="32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haroni" pitchFamily="2" charset="-79"/>
                        <a:cs typeface="Aharoni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66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erlin Sans FB" pitchFamily="34" charset="0"/>
                        </a:rPr>
                        <a:t>On dokuz</a:t>
                      </a:r>
                      <a:endParaRPr lang="tr-TR" sz="3200" dirty="0">
                        <a:solidFill>
                          <a:srgbClr val="0066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erlin Sans FB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1" dirty="0" err="1" smtClean="0">
                          <a:solidFill>
                            <a:srgbClr val="0099F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Noynseiyn</a:t>
                      </a:r>
                      <a:endParaRPr lang="tr-TR" sz="3200" i="1" dirty="0">
                        <a:solidFill>
                          <a:srgbClr val="0099F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428604"/>
            <a:ext cx="8686800" cy="838200"/>
          </a:xfrm>
        </p:spPr>
        <p:txBody>
          <a:bodyPr>
            <a:normAutofit/>
          </a:bodyPr>
          <a:lstStyle/>
          <a:p>
            <a:r>
              <a:rPr lang="tr-TR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</a:rPr>
              <a:t>16-17 sayılarının yazımı</a:t>
            </a:r>
            <a:endParaRPr lang="tr-TR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6 : </a:t>
            </a:r>
            <a:r>
              <a:rPr lang="tr-TR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Sech</a:t>
            </a:r>
            <a:r>
              <a:rPr lang="tr-TR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</a:t>
            </a:r>
            <a:r>
              <a:rPr lang="tr-TR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                    16 : </a:t>
            </a:r>
            <a:r>
              <a:rPr lang="tr-TR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Sechzehn</a:t>
            </a:r>
            <a:endParaRPr lang="tr-TR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endParaRPr lang="tr-TR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tr-TR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7 : </a:t>
            </a:r>
            <a:r>
              <a:rPr lang="tr-TR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siebe</a:t>
            </a:r>
            <a:r>
              <a:rPr lang="tr-TR" sz="3600" dirty="0" err="1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n</a:t>
            </a:r>
            <a:r>
              <a:rPr lang="tr-TR" sz="36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  <a:r>
              <a:rPr lang="tr-TR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                   17: </a:t>
            </a:r>
            <a:r>
              <a:rPr lang="tr-TR" sz="3600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Siebzehn</a:t>
            </a:r>
            <a:r>
              <a:rPr lang="tr-TR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</a:t>
            </a:r>
          </a:p>
          <a:p>
            <a:endParaRPr lang="tr-TR" sz="36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r>
              <a:rPr lang="tr-TR" sz="36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   Bu sayılarda bazı harfler düşmüştür.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       yirmiden sonraki sayılar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600" dirty="0" smtClean="0">
                <a:solidFill>
                  <a:srgbClr val="006600"/>
                </a:solidFill>
                <a:latin typeface="Cooper Black" pitchFamily="18" charset="0"/>
              </a:rPr>
              <a:t> Yirmiden sonraki sayılar,birler ve onlar basamağının arasına ‘ve’ anlamına gelen ‘</a:t>
            </a:r>
            <a:r>
              <a:rPr lang="tr-TR" sz="3600" dirty="0" err="1" smtClean="0">
                <a:solidFill>
                  <a:srgbClr val="006600"/>
                </a:solidFill>
                <a:latin typeface="Cooper Black" pitchFamily="18" charset="0"/>
              </a:rPr>
              <a:t>und</a:t>
            </a:r>
            <a:r>
              <a:rPr lang="tr-TR" sz="3600" dirty="0" smtClean="0">
                <a:solidFill>
                  <a:srgbClr val="006600"/>
                </a:solidFill>
                <a:latin typeface="Cooper Black" pitchFamily="18" charset="0"/>
              </a:rPr>
              <a:t>’ kelimesinin  konulmasıyla elde edilir.</a:t>
            </a:r>
          </a:p>
          <a:p>
            <a:r>
              <a:rPr lang="tr-TR" sz="3600" dirty="0" smtClean="0">
                <a:solidFill>
                  <a:srgbClr val="006600"/>
                </a:solidFill>
                <a:latin typeface="Cooper Black" pitchFamily="18" charset="0"/>
              </a:rPr>
              <a:t>Farklı olarak birler basamağı önce gelir.</a:t>
            </a:r>
            <a:endParaRPr lang="tr-TR" sz="3600" dirty="0">
              <a:solidFill>
                <a:srgbClr val="006600"/>
              </a:solidFill>
              <a:latin typeface="Cooper Black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04800" y="357168"/>
          <a:ext cx="8686800" cy="6454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7002"/>
                <a:gridCol w="2357454"/>
                <a:gridCol w="3562344"/>
              </a:tblGrid>
              <a:tr h="689755">
                <a:tc>
                  <a:txBody>
                    <a:bodyPr/>
                    <a:lstStyle/>
                    <a:p>
                      <a:r>
                        <a:rPr lang="tr-TR" sz="3600" u="sng" dirty="0" err="1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Zahlen</a:t>
                      </a:r>
                      <a:endParaRPr lang="tr-TR" sz="3600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oper Blac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600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Sayılar</a:t>
                      </a:r>
                      <a:endParaRPr lang="tr-TR" sz="3600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oper Black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600" u="sng" dirty="0" smtClean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ooper Black" pitchFamily="18" charset="0"/>
                        </a:rPr>
                        <a:t>Okunuşları</a:t>
                      </a:r>
                      <a:endParaRPr lang="tr-TR" sz="3600" u="sng" dirty="0">
                        <a:solidFill>
                          <a:srgbClr val="00206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ooper Black" pitchFamily="18" charset="0"/>
                      </a:endParaRPr>
                    </a:p>
                  </a:txBody>
                  <a:tcPr/>
                </a:tc>
              </a:tr>
              <a:tr h="552535">
                <a:tc>
                  <a:txBody>
                    <a:bodyPr/>
                    <a:lstStyle/>
                    <a:p>
                      <a:r>
                        <a:rPr lang="tr-TR" sz="2400" b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Einundzwanzig</a:t>
                      </a:r>
                      <a:endParaRPr lang="tr-TR" sz="24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Yirmi</a:t>
                      </a:r>
                      <a:r>
                        <a:rPr lang="tr-TR" sz="2800" b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 bir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Ayn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und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svansig</a:t>
                      </a:r>
                      <a:endParaRPr lang="tr-TR" sz="3200" b="1" i="1" dirty="0">
                        <a:solidFill>
                          <a:srgbClr val="FF33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52535">
                <a:tc>
                  <a:txBody>
                    <a:bodyPr/>
                    <a:lstStyle/>
                    <a:p>
                      <a:r>
                        <a:rPr lang="tr-TR" sz="2400" b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Zweiundzwanzig</a:t>
                      </a:r>
                      <a:endParaRPr lang="tr-TR" sz="24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Yirmi iki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Svay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und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svansig</a:t>
                      </a:r>
                      <a:endParaRPr lang="tr-TR" sz="3200" b="1" i="1" dirty="0">
                        <a:solidFill>
                          <a:srgbClr val="FF33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52535">
                <a:tc>
                  <a:txBody>
                    <a:bodyPr/>
                    <a:lstStyle/>
                    <a:p>
                      <a:r>
                        <a:rPr lang="tr-TR" sz="2400" b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Dreiundzwanzig</a:t>
                      </a:r>
                      <a:endParaRPr lang="tr-TR" sz="24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Yirmi üç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Dray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und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svansig</a:t>
                      </a:r>
                      <a:endParaRPr lang="tr-TR" sz="3200" b="1" i="1" dirty="0">
                        <a:solidFill>
                          <a:srgbClr val="FF33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52535">
                <a:tc>
                  <a:txBody>
                    <a:bodyPr/>
                    <a:lstStyle/>
                    <a:p>
                      <a:r>
                        <a:rPr lang="tr-TR" sz="2400" b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Vierundzwanzig</a:t>
                      </a:r>
                      <a:endParaRPr lang="tr-TR" sz="24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Yirmi dört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Fi: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ır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und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svansig</a:t>
                      </a:r>
                      <a:endParaRPr lang="tr-TR" sz="3200" b="1" i="1" dirty="0">
                        <a:solidFill>
                          <a:srgbClr val="FF33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52535">
                <a:tc>
                  <a:txBody>
                    <a:bodyPr/>
                    <a:lstStyle/>
                    <a:p>
                      <a:r>
                        <a:rPr lang="tr-TR" sz="2400" b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Fünfund</a:t>
                      </a:r>
                      <a:r>
                        <a:rPr lang="tr-TR" sz="2400" b="1" u="sng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zwanzig</a:t>
                      </a:r>
                      <a:endParaRPr lang="tr-TR" sz="24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Yirmi beş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Fünf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und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svansig</a:t>
                      </a:r>
                      <a:endParaRPr lang="tr-TR" sz="3200" b="1" i="1" dirty="0">
                        <a:solidFill>
                          <a:srgbClr val="FF33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52535">
                <a:tc>
                  <a:txBody>
                    <a:bodyPr/>
                    <a:lstStyle/>
                    <a:p>
                      <a:r>
                        <a:rPr lang="tr-TR" sz="2400" b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Sechs</a:t>
                      </a:r>
                      <a:r>
                        <a:rPr lang="tr-TR" sz="2400" b="1" u="sng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undzwanzig</a:t>
                      </a:r>
                      <a:endParaRPr lang="tr-TR" sz="24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Yirmi altı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Zeks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und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svansig</a:t>
                      </a:r>
                      <a:endParaRPr lang="tr-TR" sz="3200" b="1" i="1" dirty="0">
                        <a:solidFill>
                          <a:srgbClr val="FF33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52535">
                <a:tc>
                  <a:txBody>
                    <a:bodyPr/>
                    <a:lstStyle/>
                    <a:p>
                      <a:r>
                        <a:rPr lang="tr-TR" sz="2400" b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Siebenundzwanzig</a:t>
                      </a:r>
                      <a:endParaRPr lang="tr-TR" sz="24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Yirmi yedi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Zi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: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bın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und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svansig</a:t>
                      </a:r>
                      <a:endParaRPr lang="tr-TR" sz="3200" b="1" i="1" dirty="0">
                        <a:solidFill>
                          <a:srgbClr val="FF33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52535">
                <a:tc>
                  <a:txBody>
                    <a:bodyPr/>
                    <a:lstStyle/>
                    <a:p>
                      <a:r>
                        <a:rPr lang="tr-TR" sz="2400" b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Achtundzwanzig</a:t>
                      </a:r>
                      <a:endParaRPr lang="tr-TR" sz="24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Yirmi sekiz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Aht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und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svansig</a:t>
                      </a:r>
                      <a:endParaRPr lang="tr-TR" sz="3200" b="1" i="1" dirty="0">
                        <a:solidFill>
                          <a:srgbClr val="FF33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33565">
                <a:tc>
                  <a:txBody>
                    <a:bodyPr/>
                    <a:lstStyle/>
                    <a:p>
                      <a:r>
                        <a:rPr lang="tr-TR" sz="2400" b="1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Neunundzwanzig</a:t>
                      </a:r>
                      <a:endParaRPr lang="tr-TR" sz="2400" b="1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2800" b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ndalus" pitchFamily="18" charset="-78"/>
                          <a:cs typeface="Andalus" pitchFamily="18" charset="-78"/>
                        </a:rPr>
                        <a:t>Yirmi dokuz</a:t>
                      </a:r>
                      <a:endParaRPr lang="tr-TR" sz="28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ndalus" pitchFamily="18" charset="-78"/>
                        <a:cs typeface="Andalus" pitchFamily="18" charset="-7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Noyn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und</a:t>
                      </a:r>
                      <a:r>
                        <a:rPr lang="tr-TR" sz="3200" b="1" i="1" dirty="0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tr-TR" sz="3200" b="1" i="1" dirty="0" err="1" smtClean="0">
                          <a:solidFill>
                            <a:srgbClr val="FF33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svansig</a:t>
                      </a:r>
                      <a:endParaRPr lang="tr-TR" sz="3200" b="1" i="1" dirty="0">
                        <a:solidFill>
                          <a:srgbClr val="FF33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</a:tr>
              <a:tr h="552535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30-40-50-60-70-80-90 sayılarının yazımı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600" b="1" dirty="0" smtClean="0">
                <a:latin typeface="+mj-lt"/>
              </a:rPr>
              <a:t>Bu sayılar için de bir önceki kural geçerlidir.</a:t>
            </a:r>
          </a:p>
          <a:p>
            <a:r>
              <a:rPr lang="tr-TR" sz="3600" b="1" dirty="0" smtClean="0">
                <a:latin typeface="+mj-lt"/>
              </a:rPr>
              <a:t>Önce birler basamağı yazılıyor, ’</a:t>
            </a:r>
            <a:r>
              <a:rPr lang="tr-TR" sz="3600" b="1" dirty="0" err="1" smtClean="0">
                <a:latin typeface="+mj-lt"/>
              </a:rPr>
              <a:t>und</a:t>
            </a:r>
            <a:r>
              <a:rPr lang="tr-TR" sz="3600" b="1" dirty="0" smtClean="0">
                <a:latin typeface="+mj-lt"/>
              </a:rPr>
              <a:t>’ kelimesi ekleniyor ve onlar basamağı yazılıyor.</a:t>
            </a:r>
          </a:p>
          <a:p>
            <a:r>
              <a:rPr lang="tr-TR" sz="3600" b="1" dirty="0" smtClean="0">
                <a:latin typeface="+mj-lt"/>
              </a:rPr>
              <a:t>Sonuç olarak önce birler basamağı ve ardından onlar basamağı söylenir.</a:t>
            </a:r>
            <a:endParaRPr lang="tr-TR" sz="3600" b="1" dirty="0"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304800" y="71415"/>
          <a:ext cx="8686800" cy="657229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895600"/>
                <a:gridCol w="2895600"/>
                <a:gridCol w="2895600"/>
              </a:tblGrid>
              <a:tr h="727365">
                <a:tc>
                  <a:txBody>
                    <a:bodyPr/>
                    <a:lstStyle/>
                    <a:p>
                      <a:r>
                        <a:rPr lang="tr-TR" sz="3600" i="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ZAHLEN</a:t>
                      </a:r>
                      <a:endParaRPr lang="tr-TR" sz="3600" i="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600" i="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SAYILAR</a:t>
                      </a:r>
                      <a:endParaRPr lang="tr-TR" sz="3600" i="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600" i="0" u="sng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OKUNUŞLARI</a:t>
                      </a:r>
                      <a:endParaRPr lang="tr-TR" sz="3600" i="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</a:tr>
              <a:tr h="584493">
                <a:tc>
                  <a:txBody>
                    <a:bodyPr/>
                    <a:lstStyle/>
                    <a:p>
                      <a:r>
                        <a:rPr lang="tr-TR" sz="32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Zehn</a:t>
                      </a:r>
                      <a:endParaRPr lang="tr-TR" sz="32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On</a:t>
                      </a:r>
                      <a:endParaRPr lang="tr-TR" sz="3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Seiyn</a:t>
                      </a:r>
                      <a:endParaRPr lang="tr-TR" sz="32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</a:tr>
              <a:tr h="584493">
                <a:tc>
                  <a:txBody>
                    <a:bodyPr/>
                    <a:lstStyle/>
                    <a:p>
                      <a:r>
                        <a:rPr lang="tr-TR" sz="32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Zwanzig</a:t>
                      </a:r>
                      <a:endParaRPr lang="tr-TR" sz="32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Yirmi</a:t>
                      </a:r>
                      <a:endParaRPr lang="tr-TR" sz="3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Svansig</a:t>
                      </a:r>
                      <a:endParaRPr lang="tr-TR" sz="32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</a:tr>
              <a:tr h="584493">
                <a:tc>
                  <a:txBody>
                    <a:bodyPr/>
                    <a:lstStyle/>
                    <a:p>
                      <a:r>
                        <a:rPr kumimoji="0" lang="tr-TR" sz="3200" b="0" i="0" u="sng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  <a:ea typeface="+mn-ea"/>
                          <a:cs typeface="+mn-cs"/>
                        </a:rPr>
                        <a:t>Dreißig</a:t>
                      </a:r>
                      <a:endParaRPr lang="tr-TR" sz="32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Otuz</a:t>
                      </a:r>
                      <a:endParaRPr lang="tr-TR" sz="3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Draysig</a:t>
                      </a:r>
                      <a:endParaRPr lang="tr-TR" sz="32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</a:tr>
              <a:tr h="584493">
                <a:tc>
                  <a:txBody>
                    <a:bodyPr/>
                    <a:lstStyle/>
                    <a:p>
                      <a:r>
                        <a:rPr lang="tr-TR" sz="32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Vierzig</a:t>
                      </a:r>
                      <a:endParaRPr lang="tr-TR" sz="32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Kırk</a:t>
                      </a:r>
                      <a:endParaRPr lang="tr-TR" sz="3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Fi:</a:t>
                      </a:r>
                      <a:r>
                        <a:rPr lang="tr-TR" sz="320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ırsig</a:t>
                      </a:r>
                      <a:endParaRPr lang="tr-TR" sz="32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</a:tr>
              <a:tr h="584493">
                <a:tc>
                  <a:txBody>
                    <a:bodyPr/>
                    <a:lstStyle/>
                    <a:p>
                      <a:r>
                        <a:rPr lang="tr-TR" sz="32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Fünfzig</a:t>
                      </a:r>
                      <a:endParaRPr lang="tr-TR" sz="32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Elli</a:t>
                      </a:r>
                      <a:endParaRPr lang="tr-TR" sz="3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Fünfsig</a:t>
                      </a:r>
                      <a:endParaRPr lang="tr-TR" sz="32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</a:tr>
              <a:tr h="584493">
                <a:tc>
                  <a:txBody>
                    <a:bodyPr/>
                    <a:lstStyle/>
                    <a:p>
                      <a:r>
                        <a:rPr lang="tr-TR" sz="32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Sechzig</a:t>
                      </a:r>
                      <a:endParaRPr lang="tr-TR" sz="32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Altmış</a:t>
                      </a:r>
                      <a:endParaRPr lang="tr-TR" sz="3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Zekssig</a:t>
                      </a:r>
                      <a:endParaRPr lang="tr-TR" sz="32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</a:tr>
              <a:tr h="584493">
                <a:tc>
                  <a:txBody>
                    <a:bodyPr/>
                    <a:lstStyle/>
                    <a:p>
                      <a:r>
                        <a:rPr lang="tr-TR" sz="32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Siebzig</a:t>
                      </a:r>
                      <a:endParaRPr lang="tr-TR" sz="32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Yetmiş</a:t>
                      </a:r>
                      <a:endParaRPr lang="tr-TR" sz="3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Sibsig</a:t>
                      </a:r>
                      <a:endParaRPr lang="tr-TR" sz="32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</a:tr>
              <a:tr h="584493">
                <a:tc>
                  <a:txBody>
                    <a:bodyPr/>
                    <a:lstStyle/>
                    <a:p>
                      <a:r>
                        <a:rPr lang="tr-TR" sz="32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Achtzig</a:t>
                      </a:r>
                      <a:endParaRPr lang="tr-TR" sz="32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Seksen</a:t>
                      </a:r>
                      <a:endParaRPr lang="tr-TR" sz="3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Ahtsig</a:t>
                      </a:r>
                      <a:endParaRPr lang="tr-TR" sz="3200" dirty="0" smtClean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</a:tr>
              <a:tr h="584493">
                <a:tc>
                  <a:txBody>
                    <a:bodyPr/>
                    <a:lstStyle/>
                    <a:p>
                      <a:r>
                        <a:rPr lang="tr-TR" sz="32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Neunzig</a:t>
                      </a:r>
                      <a:endParaRPr lang="tr-TR" sz="32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Doksan</a:t>
                      </a:r>
                      <a:endParaRPr lang="tr-TR" sz="3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Noynsig</a:t>
                      </a:r>
                      <a:endParaRPr lang="tr-TR" sz="32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</a:tr>
              <a:tr h="584493">
                <a:tc>
                  <a:txBody>
                    <a:bodyPr/>
                    <a:lstStyle/>
                    <a:p>
                      <a:r>
                        <a:rPr lang="tr-TR" sz="3200" u="sng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Hundert</a:t>
                      </a:r>
                      <a:endParaRPr lang="tr-TR" sz="3200" u="sng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i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Yüz</a:t>
                      </a:r>
                      <a:endParaRPr lang="tr-TR" sz="3200" i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3200" dirty="0" err="1" smtClean="0">
                          <a:solidFill>
                            <a:srgbClr val="0070C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Britannic Bold" pitchFamily="34" charset="0"/>
                        </a:rPr>
                        <a:t>Hundert</a:t>
                      </a:r>
                      <a:endParaRPr lang="tr-TR" sz="3200" dirty="0"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ritannic Bold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30-60 ve 70 sayılarının yazılışı</a:t>
            </a:r>
            <a:endParaRPr lang="tr-TR" dirty="0"/>
          </a:p>
        </p:txBody>
      </p:sp>
      <p:sp>
        <p:nvSpPr>
          <p:cNvPr id="5" name="4 İçerik Yer Tutucusu"/>
          <p:cNvSpPr>
            <a:spLocks noGrp="1"/>
          </p:cNvSpPr>
          <p:nvPr>
            <p:ph idx="1"/>
          </p:nvPr>
        </p:nvSpPr>
        <p:spPr>
          <a:xfrm>
            <a:off x="304800" y="1428736"/>
            <a:ext cx="8686800" cy="4651389"/>
          </a:xfrm>
        </p:spPr>
        <p:txBody>
          <a:bodyPr/>
          <a:lstStyle/>
          <a:p>
            <a:r>
              <a:rPr lang="tr-TR" dirty="0" smtClean="0"/>
              <a:t>30 : </a:t>
            </a:r>
            <a:r>
              <a:rPr lang="tr-TR" dirty="0" err="1" smtClean="0"/>
              <a:t>Drei</a:t>
            </a:r>
            <a:r>
              <a:rPr lang="tr-TR" dirty="0" err="1" smtClean="0">
                <a:solidFill>
                  <a:srgbClr val="C00000"/>
                </a:solidFill>
              </a:rPr>
              <a:t>ß</a:t>
            </a:r>
            <a:r>
              <a:rPr lang="tr-TR" dirty="0" err="1" smtClean="0"/>
              <a:t>ig</a:t>
            </a:r>
            <a:r>
              <a:rPr lang="tr-TR" dirty="0" smtClean="0"/>
              <a:t>                     </a:t>
            </a:r>
            <a:r>
              <a:rPr lang="tr-TR" dirty="0" err="1" smtClean="0"/>
              <a:t>Drei</a:t>
            </a:r>
            <a:r>
              <a:rPr lang="tr-TR" dirty="0" err="1" smtClean="0">
                <a:solidFill>
                  <a:srgbClr val="C00000"/>
                </a:solidFill>
              </a:rPr>
              <a:t>ß</a:t>
            </a:r>
            <a:r>
              <a:rPr lang="tr-TR" dirty="0" err="1" smtClean="0"/>
              <a:t>ig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60:</a:t>
            </a:r>
            <a:r>
              <a:rPr lang="tr-TR" dirty="0" err="1" smtClean="0"/>
              <a:t>Sech</a:t>
            </a:r>
            <a:r>
              <a:rPr lang="tr-TR" dirty="0" err="1" smtClean="0">
                <a:solidFill>
                  <a:srgbClr val="C00000"/>
                </a:solidFill>
              </a:rPr>
              <a:t>s</a:t>
            </a:r>
            <a:r>
              <a:rPr lang="tr-TR" dirty="0" err="1" smtClean="0"/>
              <a:t>zig</a:t>
            </a:r>
            <a:r>
              <a:rPr lang="tr-TR" dirty="0" smtClean="0"/>
              <a:t>                     </a:t>
            </a:r>
            <a:r>
              <a:rPr lang="tr-TR" dirty="0" err="1" smtClean="0"/>
              <a:t>Sechszig</a:t>
            </a:r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70:</a:t>
            </a:r>
            <a:r>
              <a:rPr lang="tr-TR" dirty="0" err="1" smtClean="0"/>
              <a:t>Sieb</a:t>
            </a:r>
            <a:r>
              <a:rPr lang="tr-TR" dirty="0" err="1" smtClean="0">
                <a:solidFill>
                  <a:srgbClr val="C00000"/>
                </a:solidFill>
              </a:rPr>
              <a:t>en</a:t>
            </a:r>
            <a:r>
              <a:rPr lang="tr-TR" dirty="0" err="1" smtClean="0"/>
              <a:t>zig</a:t>
            </a:r>
            <a:r>
              <a:rPr lang="tr-TR" dirty="0" smtClean="0"/>
              <a:t>                    </a:t>
            </a:r>
            <a:r>
              <a:rPr lang="tr-TR" dirty="0" err="1" smtClean="0"/>
              <a:t>Siebzig</a:t>
            </a: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r>
              <a:rPr lang="tr-TR" dirty="0" smtClean="0"/>
              <a:t>   Bu sayıların yazımı farklıdır</a:t>
            </a:r>
          </a:p>
          <a:p>
            <a:pPr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  <p:sp>
        <p:nvSpPr>
          <p:cNvPr id="7" name="6 Sağ Ok"/>
          <p:cNvSpPr/>
          <p:nvPr/>
        </p:nvSpPr>
        <p:spPr>
          <a:xfrm>
            <a:off x="3071802" y="1785926"/>
            <a:ext cx="157163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" name="7 Sağ Ok"/>
          <p:cNvSpPr/>
          <p:nvPr/>
        </p:nvSpPr>
        <p:spPr>
          <a:xfrm>
            <a:off x="3143240" y="2928934"/>
            <a:ext cx="157163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8 Sağ Ok"/>
          <p:cNvSpPr/>
          <p:nvPr/>
        </p:nvSpPr>
        <p:spPr>
          <a:xfrm>
            <a:off x="3214678" y="4143380"/>
            <a:ext cx="157163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zinti">
  <a:themeElements>
    <a:clrScheme name="Gezinti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ezinti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ezinti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258</TotalTime>
  <Words>297</Words>
  <Application>Microsoft Office PowerPoint</Application>
  <PresentationFormat>Ekran Gösterisi (4:3)</PresentationFormat>
  <Paragraphs>172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6" baseType="lpstr">
      <vt:lpstr>Gezinti</vt:lpstr>
      <vt:lpstr> Deutsch</vt:lpstr>
      <vt:lpstr>Slayt 2</vt:lpstr>
      <vt:lpstr>Slayt 3</vt:lpstr>
      <vt:lpstr>16-17 sayılarının yazımı</vt:lpstr>
      <vt:lpstr>         yirmiden sonraki sayılar</vt:lpstr>
      <vt:lpstr>Slayt 6</vt:lpstr>
      <vt:lpstr>30-40-50-60-70-80-90 sayılarının yazımı</vt:lpstr>
      <vt:lpstr>Slayt 8</vt:lpstr>
      <vt:lpstr>30-60 ve 70 sayılarının yazılışı</vt:lpstr>
      <vt:lpstr>Slayt 10</vt:lpstr>
      <vt:lpstr>    Mathematik</vt:lpstr>
      <vt:lpstr>Slayt 12</vt:lpstr>
      <vt:lpstr>Slayt 13</vt:lpstr>
      <vt:lpstr>Slayt 14</vt:lpstr>
      <vt:lpstr>Slayt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Zahlen Schulfach</dc:title>
  <dc:creator>Erdem OVAT</dc:creator>
  <cp:lastModifiedBy>Ege OVAT</cp:lastModifiedBy>
  <cp:revision>29</cp:revision>
  <dcterms:created xsi:type="dcterms:W3CDTF">2015-12-14T14:23:27Z</dcterms:created>
  <dcterms:modified xsi:type="dcterms:W3CDTF">2016-08-18T08:57:01Z</dcterms:modified>
</cp:coreProperties>
</file>