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59" r:id="rId6"/>
    <p:sldId id="261" r:id="rId7"/>
    <p:sldId id="266" r:id="rId8"/>
    <p:sldId id="267" r:id="rId9"/>
    <p:sldId id="263" r:id="rId10"/>
    <p:sldId id="265" r:id="rId11"/>
    <p:sldId id="268" r:id="rId12"/>
    <p:sldId id="271"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 id="292" r:id="rId35"/>
    <p:sldId id="293" r:id="rId36"/>
    <p:sldId id="294" r:id="rId37"/>
    <p:sldId id="295" r:id="rId38"/>
    <p:sldId id="296" r:id="rId39"/>
    <p:sldId id="297" r:id="rId40"/>
    <p:sldId id="298"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66" d="100"/>
          <a:sy n="66" d="100"/>
        </p:scale>
        <p:origin x="-600" y="-102"/>
      </p:cViewPr>
      <p:guideLst>
        <p:guide orient="horz" pos="2160"/>
        <p:guide pos="2880"/>
      </p:guideLst>
    </p:cSldViewPr>
  </p:slideViewPr>
  <p:outlineViewPr>
    <p:cViewPr>
      <p:scale>
        <a:sx n="33" d="100"/>
        <a:sy n="33" d="100"/>
      </p:scale>
      <p:origin x="0" y="14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07.12.2017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07.12.2017</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260648"/>
            <a:ext cx="8305800" cy="6048672"/>
          </a:xfrm>
        </p:spPr>
        <p:txBody>
          <a:bodyPr>
            <a:normAutofit/>
          </a:bodyPr>
          <a:lstStyle/>
          <a:p>
            <a:pPr algn="ctr"/>
            <a:r>
              <a:rPr lang="tr-TR" sz="9600" b="1" dirty="0" smtClean="0">
                <a:solidFill>
                  <a:srgbClr val="FF0000"/>
                </a:solidFill>
                <a:latin typeface="Times New Roman" panose="02020603050405020304" pitchFamily="18" charset="0"/>
                <a:cs typeface="Times New Roman" panose="02020603050405020304" pitchFamily="18" charset="0"/>
              </a:rPr>
              <a:t>Fecr-i Ati Topluluğu</a:t>
            </a:r>
            <a:br>
              <a:rPr lang="tr-TR" sz="9600" b="1" dirty="0" smtClean="0">
                <a:solidFill>
                  <a:srgbClr val="FF0000"/>
                </a:solidFill>
                <a:latin typeface="Times New Roman" panose="02020603050405020304" pitchFamily="18" charset="0"/>
                <a:cs typeface="Times New Roman" panose="02020603050405020304" pitchFamily="18" charset="0"/>
              </a:rPr>
            </a:br>
            <a:endParaRPr lang="tr-TR" sz="9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9934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116632"/>
            <a:ext cx="8712968" cy="1008112"/>
          </a:xfrm>
        </p:spPr>
        <p:txBody>
          <a:bodyPr>
            <a:norm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AHMET HAŞİM (1884 – 1933)</a:t>
            </a:r>
          </a:p>
        </p:txBody>
      </p:sp>
      <p:sp>
        <p:nvSpPr>
          <p:cNvPr id="5" name="Alt Başlık 4"/>
          <p:cNvSpPr>
            <a:spLocks noGrp="1"/>
          </p:cNvSpPr>
          <p:nvPr>
            <p:ph type="subTitle" idx="1"/>
          </p:nvPr>
        </p:nvSpPr>
        <p:spPr>
          <a:xfrm>
            <a:off x="179512" y="1124744"/>
            <a:ext cx="8784976" cy="5400600"/>
          </a:xfrm>
        </p:spPr>
        <p:txBody>
          <a:bodyPr>
            <a:normAutofit/>
          </a:bodyPr>
          <a:lstStyle/>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1909’da Fecr-i Aticilere katılmıştır.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Fecr-i Ati topluluğu dağıldıktan sonra da yoluna devam etmiştir.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Fecr-i Ati topluluğunun ve modern Türk şiirinin en önemli şairlerindendir.</a:t>
            </a:r>
          </a:p>
          <a:p>
            <a:pPr marL="457200" indent="-457200" algn="l">
              <a:buFont typeface="Wingdings" panose="05000000000000000000" pitchFamily="2" charset="2"/>
              <a:buChar char="v"/>
            </a:pPr>
            <a:r>
              <a:rPr lang="tr-TR" sz="2800" b="1" dirty="0">
                <a:solidFill>
                  <a:srgbClr val="FF0000"/>
                </a:solidFill>
                <a:latin typeface="Times New Roman" panose="02020603050405020304" pitchFamily="18" charset="0"/>
                <a:cs typeface="Times New Roman" panose="02020603050405020304" pitchFamily="18" charset="0"/>
              </a:rPr>
              <a:t>“Şiir Hakkında Bazı Mülahazalar” </a:t>
            </a:r>
            <a:r>
              <a:rPr lang="tr-TR" sz="2800" dirty="0">
                <a:solidFill>
                  <a:schemeClr val="bg1"/>
                </a:solidFill>
                <a:latin typeface="Times New Roman" panose="02020603050405020304" pitchFamily="18" charset="0"/>
                <a:cs typeface="Times New Roman" panose="02020603050405020304" pitchFamily="18" charset="0"/>
              </a:rPr>
              <a:t>başlığı altında şiir anlayışını açıklamıştır.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Saf şiir anlayışına bağlı kalmıştır.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Şiirde konudan çok, söyleyişi önemser.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Gerçek şiir ona göre herkesin kendisine göre yorumlayabileceği şiirdir</a:t>
            </a:r>
            <a:r>
              <a:rPr lang="tr-TR" sz="2800" dirty="0" smtClean="0">
                <a:solidFill>
                  <a:schemeClr val="bg1"/>
                </a:solidFill>
                <a:latin typeface="Times New Roman" panose="02020603050405020304" pitchFamily="18" charset="0"/>
                <a:cs typeface="Times New Roman" panose="02020603050405020304" pitchFamily="18" charset="0"/>
              </a:rPr>
              <a:t>.</a:t>
            </a:r>
            <a:endParaRPr lang="tr-TR"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9786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496944" cy="6336704"/>
          </a:xfrm>
        </p:spPr>
        <p:txBody>
          <a:bodyPr>
            <a:normAutofit/>
          </a:bodyPr>
          <a:lstStyle/>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Şiiri duyulmak için yazılan sözden çok musikiye yakın bir tür olarak görür.</a:t>
            </a:r>
          </a:p>
          <a:p>
            <a:pPr marL="457200" indent="-457200" algn="l">
              <a:buFont typeface="Wingdings" panose="05000000000000000000" pitchFamily="2" charset="2"/>
              <a:buChar char="v"/>
            </a:pPr>
            <a:r>
              <a:rPr lang="tr-TR" sz="2800" dirty="0" smtClean="0">
                <a:solidFill>
                  <a:schemeClr val="bg1"/>
                </a:solidFill>
                <a:latin typeface="Times New Roman" panose="02020603050405020304" pitchFamily="18" charset="0"/>
                <a:cs typeface="Times New Roman" panose="02020603050405020304" pitchFamily="18" charset="0"/>
              </a:rPr>
              <a:t>Önceleri </a:t>
            </a:r>
            <a:r>
              <a:rPr lang="tr-TR" sz="2800" dirty="0">
                <a:solidFill>
                  <a:schemeClr val="bg1"/>
                </a:solidFill>
                <a:latin typeface="Times New Roman" panose="02020603050405020304" pitchFamily="18" charset="0"/>
                <a:cs typeface="Times New Roman" panose="02020603050405020304" pitchFamily="18" charset="0"/>
              </a:rPr>
              <a:t>Arapça ve Farsçayla yüklü bir dili varken, zamanla Türkçe ağırlıklı bir dile yönelir.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Şiirlerinde aşk ve doğa, çocukluk anıları, gerçek hayattan kaçış konuları egemendir.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Güneşin doğuşu ve batışı, göl, kızıl renkler, akşam onun şiirlerinde sıkça yer bulur.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Bütün şiirlerini aruz ölçüsüyle yazmıştır.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Sembolizmden ve empresyonizmden etkilenmiştir.</a:t>
            </a:r>
          </a:p>
          <a:p>
            <a:pPr marL="457200" indent="-457200" algn="l">
              <a:buFont typeface="Wingdings" panose="05000000000000000000" pitchFamily="2" charset="2"/>
              <a:buChar char="v"/>
            </a:pPr>
            <a:r>
              <a:rPr lang="tr-TR" sz="2800" b="1" dirty="0">
                <a:solidFill>
                  <a:srgbClr val="FF0000"/>
                </a:solidFill>
                <a:latin typeface="Times New Roman" panose="02020603050405020304" pitchFamily="18" charset="0"/>
                <a:cs typeface="Times New Roman" panose="02020603050405020304" pitchFamily="18" charset="0"/>
              </a:rPr>
              <a:t>“Sanat için sanat” </a:t>
            </a:r>
            <a:r>
              <a:rPr lang="tr-TR" sz="2800" dirty="0">
                <a:solidFill>
                  <a:schemeClr val="bg1"/>
                </a:solidFill>
                <a:latin typeface="Times New Roman" panose="02020603050405020304" pitchFamily="18" charset="0"/>
                <a:cs typeface="Times New Roman" panose="02020603050405020304" pitchFamily="18" charset="0"/>
              </a:rPr>
              <a:t>anlayışına bağlıdır.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Fıkra, sohbet gezi yazısı türlerinde de önemli eserler vermiştir.</a:t>
            </a:r>
          </a:p>
        </p:txBody>
      </p:sp>
    </p:spTree>
    <p:extLst>
      <p:ext uri="{BB962C8B-B14F-4D97-AF65-F5344CB8AC3E}">
        <p14:creationId xmlns:p14="http://schemas.microsoft.com/office/powerpoint/2010/main" xmlns="" val="133739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79512" y="188640"/>
            <a:ext cx="8712968" cy="6408712"/>
          </a:xfrm>
        </p:spPr>
        <p:txBody>
          <a:bodyPr>
            <a:normAutofit/>
          </a:bodyPr>
          <a:lstStyle/>
          <a:p>
            <a:pPr algn="l"/>
            <a:r>
              <a:rPr lang="tr-TR" sz="4000" b="1" dirty="0">
                <a:solidFill>
                  <a:srgbClr val="FF0000"/>
                </a:solidFill>
                <a:latin typeface="Times New Roman" panose="02020603050405020304" pitchFamily="18" charset="0"/>
                <a:cs typeface="Times New Roman" panose="02020603050405020304" pitchFamily="18" charset="0"/>
              </a:rPr>
              <a:t>Eserleri:</a:t>
            </a:r>
          </a:p>
          <a:p>
            <a:pPr algn="l"/>
            <a:r>
              <a:rPr lang="tr-TR" sz="4000" b="1" dirty="0" smtClean="0">
                <a:solidFill>
                  <a:srgbClr val="FF0000"/>
                </a:solidFill>
                <a:latin typeface="Times New Roman" panose="02020603050405020304" pitchFamily="18" charset="0"/>
                <a:cs typeface="Times New Roman" panose="02020603050405020304" pitchFamily="18" charset="0"/>
              </a:rPr>
              <a:t>Şiir</a:t>
            </a:r>
            <a:r>
              <a:rPr lang="tr-TR" sz="4000" b="1" dirty="0">
                <a:solidFill>
                  <a:srgbClr val="FF0000"/>
                </a:solidFill>
                <a:latin typeface="Times New Roman" panose="02020603050405020304" pitchFamily="18" charset="0"/>
                <a:cs typeface="Times New Roman" panose="02020603050405020304" pitchFamily="18" charset="0"/>
              </a:rPr>
              <a:t>: </a:t>
            </a:r>
            <a:r>
              <a:rPr lang="tr-TR" sz="4000" dirty="0">
                <a:solidFill>
                  <a:schemeClr val="bg1"/>
                </a:solidFill>
                <a:latin typeface="Times New Roman" panose="02020603050405020304" pitchFamily="18" charset="0"/>
                <a:cs typeface="Times New Roman" panose="02020603050405020304" pitchFamily="18" charset="0"/>
              </a:rPr>
              <a:t>Piyale, Göl Saatleri</a:t>
            </a:r>
          </a:p>
          <a:p>
            <a:pPr algn="l"/>
            <a:r>
              <a:rPr lang="tr-TR" sz="4000" b="1" dirty="0">
                <a:solidFill>
                  <a:srgbClr val="FF0000"/>
                </a:solidFill>
                <a:latin typeface="Times New Roman" panose="02020603050405020304" pitchFamily="18" charset="0"/>
                <a:cs typeface="Times New Roman" panose="02020603050405020304" pitchFamily="18" charset="0"/>
              </a:rPr>
              <a:t>Sohbet: </a:t>
            </a:r>
            <a:r>
              <a:rPr lang="tr-TR" sz="4000" dirty="0">
                <a:solidFill>
                  <a:schemeClr val="bg1"/>
                </a:solidFill>
                <a:latin typeface="Times New Roman" panose="02020603050405020304" pitchFamily="18" charset="0"/>
                <a:cs typeface="Times New Roman" panose="02020603050405020304" pitchFamily="18" charset="0"/>
              </a:rPr>
              <a:t>Gurabahane-i Laklakan </a:t>
            </a:r>
            <a:r>
              <a:rPr lang="tr-TR" sz="4000" b="1" dirty="0">
                <a:solidFill>
                  <a:srgbClr val="FF0000"/>
                </a:solidFill>
                <a:latin typeface="Times New Roman" panose="02020603050405020304" pitchFamily="18" charset="0"/>
                <a:cs typeface="Times New Roman" panose="02020603050405020304" pitchFamily="18" charset="0"/>
              </a:rPr>
              <a:t>(Fıkra özelliği de gösterir)</a:t>
            </a:r>
          </a:p>
          <a:p>
            <a:pPr algn="l"/>
            <a:r>
              <a:rPr lang="tr-TR" sz="4000" b="1" dirty="0">
                <a:solidFill>
                  <a:srgbClr val="FF0000"/>
                </a:solidFill>
                <a:latin typeface="Times New Roman" panose="02020603050405020304" pitchFamily="18" charset="0"/>
                <a:cs typeface="Times New Roman" panose="02020603050405020304" pitchFamily="18" charset="0"/>
              </a:rPr>
              <a:t>Fıkra: </a:t>
            </a:r>
            <a:r>
              <a:rPr lang="tr-TR" sz="4000" dirty="0">
                <a:solidFill>
                  <a:schemeClr val="bg1"/>
                </a:solidFill>
                <a:latin typeface="Times New Roman" panose="02020603050405020304" pitchFamily="18" charset="0"/>
                <a:cs typeface="Times New Roman" panose="02020603050405020304" pitchFamily="18" charset="0"/>
              </a:rPr>
              <a:t>Bize Göre </a:t>
            </a:r>
            <a:r>
              <a:rPr lang="tr-TR" sz="4000" b="1" dirty="0">
                <a:solidFill>
                  <a:srgbClr val="FF0000"/>
                </a:solidFill>
                <a:latin typeface="Times New Roman" panose="02020603050405020304" pitchFamily="18" charset="0"/>
                <a:cs typeface="Times New Roman" panose="02020603050405020304" pitchFamily="18" charset="0"/>
              </a:rPr>
              <a:t>(Bu kitaptaki bazı metinler deneme türü içerisinde değerlendirilmektedir.)</a:t>
            </a:r>
          </a:p>
          <a:p>
            <a:pPr algn="l"/>
            <a:r>
              <a:rPr lang="tr-TR" sz="4000" b="1" dirty="0">
                <a:solidFill>
                  <a:srgbClr val="FF0000"/>
                </a:solidFill>
                <a:latin typeface="Times New Roman" panose="02020603050405020304" pitchFamily="18" charset="0"/>
                <a:cs typeface="Times New Roman" panose="02020603050405020304" pitchFamily="18" charset="0"/>
              </a:rPr>
              <a:t>Gezi yazısı: </a:t>
            </a:r>
            <a:r>
              <a:rPr lang="tr-TR" sz="4000" dirty="0">
                <a:solidFill>
                  <a:schemeClr val="bg1"/>
                </a:solidFill>
                <a:latin typeface="Times New Roman" panose="02020603050405020304" pitchFamily="18" charset="0"/>
                <a:cs typeface="Times New Roman" panose="02020603050405020304" pitchFamily="18" charset="0"/>
              </a:rPr>
              <a:t>Frankfurt Seyahatnamesi</a:t>
            </a:r>
          </a:p>
        </p:txBody>
      </p:sp>
    </p:spTree>
    <p:extLst>
      <p:ext uri="{BB962C8B-B14F-4D97-AF65-F5344CB8AC3E}">
        <p14:creationId xmlns:p14="http://schemas.microsoft.com/office/powerpoint/2010/main" xmlns="" val="16302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5305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260648"/>
            <a:ext cx="8640960" cy="1008112"/>
          </a:xfrm>
        </p:spPr>
        <p:txBody>
          <a:bodyPr>
            <a:norm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TAHSİN NAHİT (1887 – 1919)</a:t>
            </a:r>
          </a:p>
        </p:txBody>
      </p:sp>
      <p:sp>
        <p:nvSpPr>
          <p:cNvPr id="3" name="Alt Başlık 2"/>
          <p:cNvSpPr>
            <a:spLocks noGrp="1"/>
          </p:cNvSpPr>
          <p:nvPr>
            <p:ph type="subTitle" idx="1"/>
          </p:nvPr>
        </p:nvSpPr>
        <p:spPr>
          <a:xfrm>
            <a:off x="179512" y="1412776"/>
            <a:ext cx="8640960" cy="5184576"/>
          </a:xfrm>
        </p:spPr>
        <p:txBody>
          <a:bodyPr>
            <a:normAutofit/>
          </a:bodyPr>
          <a:lstStyle/>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Fecr-i Ati topluluğu şairi ve oyun yazarıdır.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Bireysel konulu şiirler yazmıştır.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Şiirleri sanat gücü bakımından çok güçlü değildir.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Şiirleri Ahmet Haşim etkisindedir.</a:t>
            </a:r>
          </a:p>
          <a:p>
            <a:pPr marL="457200" indent="-457200" algn="l">
              <a:buFont typeface="Wingdings" panose="05000000000000000000" pitchFamily="2" charset="2"/>
              <a:buChar char="v"/>
            </a:pPr>
            <a:r>
              <a:rPr lang="tr-TR" sz="3200" b="1" dirty="0">
                <a:solidFill>
                  <a:srgbClr val="FF0000"/>
                </a:solidFill>
                <a:latin typeface="Times New Roman" panose="02020603050405020304" pitchFamily="18" charset="0"/>
                <a:cs typeface="Times New Roman" panose="02020603050405020304" pitchFamily="18" charset="0"/>
              </a:rPr>
              <a:t>“Adalar, Kamer ve Zühre şairi” </a:t>
            </a:r>
            <a:r>
              <a:rPr lang="tr-TR" sz="3200" dirty="0">
                <a:solidFill>
                  <a:schemeClr val="bg1"/>
                </a:solidFill>
                <a:latin typeface="Times New Roman" panose="02020603050405020304" pitchFamily="18" charset="0"/>
                <a:cs typeface="Times New Roman" panose="02020603050405020304" pitchFamily="18" charset="0"/>
              </a:rPr>
              <a:t>olarak tanınmıştır.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Genelde kadın ve aşk temalarını işlemiştir.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Tiyatroyla da yakından ilgilenmiştir. Tekniği zayıftır.</a:t>
            </a:r>
          </a:p>
        </p:txBody>
      </p:sp>
    </p:spTree>
    <p:extLst>
      <p:ext uri="{BB962C8B-B14F-4D97-AF65-F5344CB8AC3E}">
        <p14:creationId xmlns:p14="http://schemas.microsoft.com/office/powerpoint/2010/main" xmlns="" val="288889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640960" cy="6336704"/>
          </a:xfrm>
        </p:spPr>
        <p:txBody>
          <a:bodyPr>
            <a:normAutofit/>
          </a:bodyPr>
          <a:lstStyle/>
          <a:p>
            <a:pPr algn="l"/>
            <a:r>
              <a:rPr lang="tr-TR" sz="4000" b="1" dirty="0">
                <a:solidFill>
                  <a:srgbClr val="FF0000"/>
                </a:solidFill>
                <a:latin typeface="Times New Roman" panose="02020603050405020304" pitchFamily="18" charset="0"/>
                <a:cs typeface="Times New Roman" panose="02020603050405020304" pitchFamily="18" charset="0"/>
              </a:rPr>
              <a:t>Eserleri:</a:t>
            </a:r>
          </a:p>
          <a:p>
            <a:pPr algn="l"/>
            <a:r>
              <a:rPr lang="tr-TR" sz="4000" b="1" dirty="0" smtClean="0">
                <a:solidFill>
                  <a:srgbClr val="FF0000"/>
                </a:solidFill>
                <a:latin typeface="Times New Roman" panose="02020603050405020304" pitchFamily="18" charset="0"/>
                <a:cs typeface="Times New Roman" panose="02020603050405020304" pitchFamily="18" charset="0"/>
              </a:rPr>
              <a:t>Şiir</a:t>
            </a:r>
            <a:r>
              <a:rPr lang="tr-TR" sz="4000" b="1" dirty="0">
                <a:solidFill>
                  <a:srgbClr val="FF0000"/>
                </a:solidFill>
                <a:latin typeface="Times New Roman" panose="02020603050405020304" pitchFamily="18" charset="0"/>
                <a:cs typeface="Times New Roman" panose="02020603050405020304" pitchFamily="18" charset="0"/>
              </a:rPr>
              <a:t>: </a:t>
            </a:r>
            <a:r>
              <a:rPr lang="tr-TR" sz="4000" dirty="0">
                <a:solidFill>
                  <a:schemeClr val="bg1"/>
                </a:solidFill>
                <a:latin typeface="Times New Roman" panose="02020603050405020304" pitchFamily="18" charset="0"/>
                <a:cs typeface="Times New Roman" panose="02020603050405020304" pitchFamily="18" charset="0"/>
              </a:rPr>
              <a:t>Ruh-i Bikayd</a:t>
            </a:r>
          </a:p>
          <a:p>
            <a:pPr algn="l"/>
            <a:r>
              <a:rPr lang="tr-TR" sz="4000" b="1" dirty="0">
                <a:solidFill>
                  <a:srgbClr val="FF0000"/>
                </a:solidFill>
                <a:latin typeface="Times New Roman" panose="02020603050405020304" pitchFamily="18" charset="0"/>
                <a:cs typeface="Times New Roman" panose="02020603050405020304" pitchFamily="18" charset="0"/>
              </a:rPr>
              <a:t>Tiyatro: </a:t>
            </a:r>
            <a:r>
              <a:rPr lang="tr-TR" sz="4000" dirty="0">
                <a:solidFill>
                  <a:schemeClr val="bg1"/>
                </a:solidFill>
                <a:latin typeface="Times New Roman" panose="02020603050405020304" pitchFamily="18" charset="0"/>
                <a:cs typeface="Times New Roman" panose="02020603050405020304" pitchFamily="18" charset="0"/>
              </a:rPr>
              <a:t>Hicranlar, Jön Türk, Firar, Aşkımız, Sanatkârlar, Ben Başka, Talak, Kırık Mahfaza, Osman-ı Sani, Kösem Sultan</a:t>
            </a:r>
          </a:p>
        </p:txBody>
      </p:sp>
    </p:spTree>
    <p:extLst>
      <p:ext uri="{BB962C8B-B14F-4D97-AF65-F5344CB8AC3E}">
        <p14:creationId xmlns:p14="http://schemas.microsoft.com/office/powerpoint/2010/main" xmlns="" val="375060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26692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16632"/>
            <a:ext cx="8712968" cy="1152128"/>
          </a:xfrm>
        </p:spPr>
        <p:txBody>
          <a:bodyPr>
            <a:no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EMİN BÜLENT SERDAROĞLU (1886 – 1942)</a:t>
            </a:r>
          </a:p>
        </p:txBody>
      </p:sp>
      <p:sp>
        <p:nvSpPr>
          <p:cNvPr id="3" name="Alt Başlık 2"/>
          <p:cNvSpPr>
            <a:spLocks noGrp="1"/>
          </p:cNvSpPr>
          <p:nvPr>
            <p:ph type="subTitle" idx="1"/>
          </p:nvPr>
        </p:nvSpPr>
        <p:spPr>
          <a:xfrm>
            <a:off x="179512" y="1412776"/>
            <a:ext cx="8712968" cy="5256584"/>
          </a:xfrm>
        </p:spPr>
        <p:txBody>
          <a:bodyPr>
            <a:normAutofit/>
          </a:bodyPr>
          <a:lstStyle/>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Galatasaray futbol takımının ilk kaptanıdır ve kurucuları arasındadır. Fenerbahçe ile oynanan ilk maçta ilk golü atmıştır.</a:t>
            </a:r>
          </a:p>
          <a:p>
            <a:pPr marL="457200" indent="-457200" algn="l">
              <a:buFont typeface="Wingdings" panose="05000000000000000000" pitchFamily="2" charset="2"/>
              <a:buChar char="v"/>
            </a:pPr>
            <a:r>
              <a:rPr lang="tr-TR" sz="3200" dirty="0" smtClean="0">
                <a:solidFill>
                  <a:schemeClr val="bg1"/>
                </a:solidFill>
                <a:latin typeface="Times New Roman" panose="02020603050405020304" pitchFamily="18" charset="0"/>
                <a:cs typeface="Times New Roman" panose="02020603050405020304" pitchFamily="18" charset="0"/>
              </a:rPr>
              <a:t>Fecri ati </a:t>
            </a:r>
            <a:r>
              <a:rPr lang="tr-TR" sz="3200" dirty="0">
                <a:solidFill>
                  <a:schemeClr val="bg1"/>
                </a:solidFill>
                <a:latin typeface="Times New Roman" panose="02020603050405020304" pitchFamily="18" charset="0"/>
                <a:cs typeface="Times New Roman" panose="02020603050405020304" pitchFamily="18" charset="0"/>
              </a:rPr>
              <a:t>Döneminde </a:t>
            </a:r>
            <a:r>
              <a:rPr lang="tr-TR" sz="3200" b="1" dirty="0">
                <a:solidFill>
                  <a:srgbClr val="FF0000"/>
                </a:solidFill>
                <a:latin typeface="Times New Roman" panose="02020603050405020304" pitchFamily="18" charset="0"/>
                <a:cs typeface="Times New Roman" panose="02020603050405020304" pitchFamily="18" charset="0"/>
              </a:rPr>
              <a:t>“destansı” </a:t>
            </a:r>
            <a:r>
              <a:rPr lang="tr-TR" sz="3200" dirty="0">
                <a:solidFill>
                  <a:schemeClr val="bg1"/>
                </a:solidFill>
                <a:latin typeface="Times New Roman" panose="02020603050405020304" pitchFamily="18" charset="0"/>
                <a:cs typeface="Times New Roman" panose="02020603050405020304" pitchFamily="18" charset="0"/>
              </a:rPr>
              <a:t>yönü ağır basan epik şiirler yazmıştır.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Hem bireysel hem de toplumsal konularda şiirler yazmıştır.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Şiirlerinde benzetme ve istiarelere gereğinden çok yer vermiştir</a:t>
            </a:r>
            <a:r>
              <a:rPr lang="tr-TR" sz="3200" dirty="0" smtClean="0">
                <a:solidFill>
                  <a:schemeClr val="bg1"/>
                </a:solidFill>
                <a:latin typeface="Times New Roman" panose="02020603050405020304" pitchFamily="18" charset="0"/>
                <a:cs typeface="Times New Roman" panose="02020603050405020304" pitchFamily="18" charset="0"/>
              </a:rPr>
              <a:t>.</a:t>
            </a:r>
            <a:endParaRPr lang="tr-TR"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6550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79512" y="260648"/>
            <a:ext cx="8568952" cy="6336704"/>
          </a:xfrm>
        </p:spPr>
        <p:txBody>
          <a:bodyPr>
            <a:normAutofit/>
          </a:bodyPr>
          <a:lstStyle/>
          <a:p>
            <a:pPr marL="571500" indent="-571500" algn="l">
              <a:buFont typeface="Wingdings" panose="05000000000000000000" pitchFamily="2" charset="2"/>
              <a:buChar char="v"/>
            </a:pPr>
            <a:r>
              <a:rPr lang="tr-TR" sz="4800" dirty="0">
                <a:solidFill>
                  <a:schemeClr val="bg1"/>
                </a:solidFill>
                <a:latin typeface="Times New Roman" panose="02020603050405020304" pitchFamily="18" charset="0"/>
                <a:cs typeface="Times New Roman" panose="02020603050405020304" pitchFamily="18" charset="0"/>
              </a:rPr>
              <a:t>Victor Hugo’nun </a:t>
            </a:r>
            <a:r>
              <a:rPr lang="tr-TR" sz="4800" b="1" dirty="0">
                <a:solidFill>
                  <a:srgbClr val="FF0000"/>
                </a:solidFill>
                <a:latin typeface="Times New Roman" panose="02020603050405020304" pitchFamily="18" charset="0"/>
                <a:cs typeface="Times New Roman" panose="02020603050405020304" pitchFamily="18" charset="0"/>
              </a:rPr>
              <a:t>“Mavi Gözlü Yunan Çocuğu”</a:t>
            </a:r>
            <a:r>
              <a:rPr lang="tr-TR" sz="4800" dirty="0">
                <a:solidFill>
                  <a:schemeClr val="bg1"/>
                </a:solidFill>
                <a:latin typeface="Times New Roman" panose="02020603050405020304" pitchFamily="18" charset="0"/>
                <a:cs typeface="Times New Roman" panose="02020603050405020304" pitchFamily="18" charset="0"/>
              </a:rPr>
              <a:t> adlı şiirine karşı yazmış olduğu </a:t>
            </a:r>
            <a:r>
              <a:rPr lang="tr-TR" sz="4800" b="1" dirty="0">
                <a:solidFill>
                  <a:srgbClr val="FF0000"/>
                </a:solidFill>
                <a:latin typeface="Times New Roman" panose="02020603050405020304" pitchFamily="18" charset="0"/>
                <a:cs typeface="Times New Roman" panose="02020603050405020304" pitchFamily="18" charset="0"/>
              </a:rPr>
              <a:t>“Kin” </a:t>
            </a:r>
            <a:r>
              <a:rPr lang="tr-TR" sz="4800" dirty="0">
                <a:solidFill>
                  <a:schemeClr val="bg1"/>
                </a:solidFill>
                <a:latin typeface="Times New Roman" panose="02020603050405020304" pitchFamily="18" charset="0"/>
                <a:cs typeface="Times New Roman" panose="02020603050405020304" pitchFamily="18" charset="0"/>
              </a:rPr>
              <a:t>şiiriyle tanınmıştır</a:t>
            </a:r>
            <a:r>
              <a:rPr lang="tr-TR" sz="4800" dirty="0" smtClean="0">
                <a:solidFill>
                  <a:schemeClr val="bg1"/>
                </a:solidFill>
                <a:latin typeface="Times New Roman" panose="02020603050405020304" pitchFamily="18" charset="0"/>
                <a:cs typeface="Times New Roman" panose="02020603050405020304" pitchFamily="18" charset="0"/>
              </a:rPr>
              <a:t>.</a:t>
            </a:r>
          </a:p>
          <a:p>
            <a:pPr algn="l"/>
            <a:r>
              <a:rPr lang="tr-TR" sz="4800" b="1" dirty="0">
                <a:solidFill>
                  <a:srgbClr val="FF0000"/>
                </a:solidFill>
                <a:latin typeface="Times New Roman" panose="02020603050405020304" pitchFamily="18" charset="0"/>
                <a:cs typeface="Times New Roman" panose="02020603050405020304" pitchFamily="18" charset="0"/>
              </a:rPr>
              <a:t>Eserleri:</a:t>
            </a:r>
          </a:p>
          <a:p>
            <a:pPr algn="l"/>
            <a:r>
              <a:rPr lang="tr-TR" sz="4800" b="1" dirty="0" smtClean="0">
                <a:solidFill>
                  <a:srgbClr val="FF0000"/>
                </a:solidFill>
                <a:latin typeface="Times New Roman" panose="02020603050405020304" pitchFamily="18" charset="0"/>
                <a:cs typeface="Times New Roman" panose="02020603050405020304" pitchFamily="18" charset="0"/>
              </a:rPr>
              <a:t>Şiir</a:t>
            </a:r>
            <a:r>
              <a:rPr lang="tr-TR" sz="4800" b="1" dirty="0">
                <a:solidFill>
                  <a:srgbClr val="FF0000"/>
                </a:solidFill>
                <a:latin typeface="Times New Roman" panose="02020603050405020304" pitchFamily="18" charset="0"/>
                <a:cs typeface="Times New Roman" panose="02020603050405020304" pitchFamily="18" charset="0"/>
              </a:rPr>
              <a:t>: </a:t>
            </a:r>
            <a:r>
              <a:rPr lang="tr-TR" sz="4800" dirty="0">
                <a:solidFill>
                  <a:schemeClr val="bg1"/>
                </a:solidFill>
                <a:latin typeface="Times New Roman" panose="02020603050405020304" pitchFamily="18" charset="0"/>
                <a:cs typeface="Times New Roman" panose="02020603050405020304" pitchFamily="18" charset="0"/>
              </a:rPr>
              <a:t>Kin, Hatay’a Selam, Dev Şarkısı</a:t>
            </a:r>
          </a:p>
        </p:txBody>
      </p:sp>
    </p:spTree>
    <p:extLst>
      <p:ext uri="{BB962C8B-B14F-4D97-AF65-F5344CB8AC3E}">
        <p14:creationId xmlns:p14="http://schemas.microsoft.com/office/powerpoint/2010/main" xmlns="" val="2975907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39564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7652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88640"/>
            <a:ext cx="8568952" cy="792088"/>
          </a:xfrm>
        </p:spPr>
        <p:txBody>
          <a:bodyPr>
            <a:norm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MÜFİT RATİP (1887 – 1920)</a:t>
            </a:r>
          </a:p>
        </p:txBody>
      </p:sp>
      <p:sp>
        <p:nvSpPr>
          <p:cNvPr id="3" name="Alt Başlık 2"/>
          <p:cNvSpPr>
            <a:spLocks noGrp="1"/>
          </p:cNvSpPr>
          <p:nvPr>
            <p:ph type="subTitle" idx="1"/>
          </p:nvPr>
        </p:nvSpPr>
        <p:spPr>
          <a:xfrm>
            <a:off x="179512" y="1124744"/>
            <a:ext cx="8568952" cy="5400600"/>
          </a:xfrm>
        </p:spPr>
        <p:txBody>
          <a:bodyPr>
            <a:normAutofit/>
          </a:bodyPr>
          <a:lstStyle/>
          <a:p>
            <a:pPr marL="457200" indent="-457200" algn="l">
              <a:buFont typeface="Wingdings" panose="05000000000000000000" pitchFamily="2" charset="2"/>
              <a:buChar char="v"/>
            </a:pPr>
            <a:r>
              <a:rPr lang="tr-TR" sz="4000" dirty="0" smtClean="0">
                <a:solidFill>
                  <a:schemeClr val="bg1"/>
                </a:solidFill>
                <a:latin typeface="Times New Roman" panose="02020603050405020304" pitchFamily="18" charset="0"/>
                <a:cs typeface="Times New Roman" panose="02020603050405020304" pitchFamily="18" charset="0"/>
              </a:rPr>
              <a:t>Fecri aticiler </a:t>
            </a:r>
            <a:r>
              <a:rPr lang="tr-TR" sz="4000" dirty="0">
                <a:solidFill>
                  <a:schemeClr val="bg1"/>
                </a:solidFill>
                <a:latin typeface="Times New Roman" panose="02020603050405020304" pitchFamily="18" charset="0"/>
                <a:cs typeface="Times New Roman" panose="02020603050405020304" pitchFamily="18" charset="0"/>
              </a:rPr>
              <a:t>arasında tiyatro türünde en başarılı sanatçıdır.</a:t>
            </a:r>
          </a:p>
          <a:p>
            <a:pPr marL="457200" indent="-457200" algn="l">
              <a:buFont typeface="Wingdings" panose="05000000000000000000" pitchFamily="2" charset="2"/>
              <a:buChar char="v"/>
            </a:pPr>
            <a:r>
              <a:rPr lang="tr-TR" sz="4000" dirty="0">
                <a:solidFill>
                  <a:schemeClr val="bg1"/>
                </a:solidFill>
                <a:latin typeface="Times New Roman" panose="02020603050405020304" pitchFamily="18" charset="0"/>
                <a:cs typeface="Times New Roman" panose="02020603050405020304" pitchFamily="18" charset="0"/>
              </a:rPr>
              <a:t>Tiyatroda teknik bakımdan en iyi eserleri, tiyatroyla ilgili eleştirileri o yazmıştır.</a:t>
            </a:r>
          </a:p>
          <a:p>
            <a:pPr algn="l"/>
            <a:r>
              <a:rPr lang="tr-TR" sz="4000" b="1" dirty="0">
                <a:solidFill>
                  <a:srgbClr val="FF0000"/>
                </a:solidFill>
                <a:latin typeface="Times New Roman" panose="02020603050405020304" pitchFamily="18" charset="0"/>
                <a:cs typeface="Times New Roman" panose="02020603050405020304" pitchFamily="18" charset="0"/>
              </a:rPr>
              <a:t>Eserleri:</a:t>
            </a:r>
          </a:p>
          <a:p>
            <a:pPr algn="l"/>
            <a:r>
              <a:rPr lang="tr-TR" sz="4000" b="1" dirty="0" smtClean="0">
                <a:solidFill>
                  <a:srgbClr val="FF0000"/>
                </a:solidFill>
                <a:latin typeface="Times New Roman" panose="02020603050405020304" pitchFamily="18" charset="0"/>
                <a:cs typeface="Times New Roman" panose="02020603050405020304" pitchFamily="18" charset="0"/>
              </a:rPr>
              <a:t>Oyun</a:t>
            </a:r>
            <a:r>
              <a:rPr lang="tr-TR" sz="4000" b="1" dirty="0">
                <a:solidFill>
                  <a:srgbClr val="FF0000"/>
                </a:solidFill>
                <a:latin typeface="Times New Roman" panose="02020603050405020304" pitchFamily="18" charset="0"/>
                <a:cs typeface="Times New Roman" panose="02020603050405020304" pitchFamily="18" charset="0"/>
              </a:rPr>
              <a:t>: </a:t>
            </a:r>
            <a:r>
              <a:rPr lang="tr-TR" sz="4000" dirty="0">
                <a:solidFill>
                  <a:schemeClr val="bg1"/>
                </a:solidFill>
                <a:latin typeface="Times New Roman" panose="02020603050405020304" pitchFamily="18" charset="0"/>
                <a:cs typeface="Times New Roman" panose="02020603050405020304" pitchFamily="18" charset="0"/>
              </a:rPr>
              <a:t>Sayfiyede, Zincir, Bir Buhran, Kadın Pençesi</a:t>
            </a:r>
          </a:p>
        </p:txBody>
      </p:sp>
    </p:spTree>
    <p:extLst>
      <p:ext uri="{BB962C8B-B14F-4D97-AF65-F5344CB8AC3E}">
        <p14:creationId xmlns:p14="http://schemas.microsoft.com/office/powerpoint/2010/main" xmlns="" val="2514037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893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88640"/>
            <a:ext cx="8784976" cy="1224136"/>
          </a:xfrm>
        </p:spPr>
        <p:txBody>
          <a:bodyPr>
            <a:no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ŞAHABETTİN SÜLEYMAN (1885 – 1919)</a:t>
            </a:r>
          </a:p>
        </p:txBody>
      </p:sp>
      <p:sp>
        <p:nvSpPr>
          <p:cNvPr id="3" name="Alt Başlık 2"/>
          <p:cNvSpPr>
            <a:spLocks noGrp="1"/>
          </p:cNvSpPr>
          <p:nvPr>
            <p:ph type="subTitle" idx="1"/>
          </p:nvPr>
        </p:nvSpPr>
        <p:spPr>
          <a:xfrm>
            <a:off x="251520" y="1484784"/>
            <a:ext cx="8640960" cy="5184576"/>
          </a:xfrm>
        </p:spPr>
        <p:txBody>
          <a:bodyPr>
            <a:normAutofit/>
          </a:bodyPr>
          <a:lstStyle/>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Tiyatroları teknik açıdan zayıftır.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Aşk temasını işlemiştir.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Konuşma diline yakın bir dil kullanmıştır.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Eleştiri yazılarıyla öne çıkmıştır.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Edebiyat tarihiyle ilgili eserler de yazmıştır.</a:t>
            </a:r>
          </a:p>
          <a:p>
            <a:pPr algn="l"/>
            <a:r>
              <a:rPr lang="tr-TR" sz="3200" b="1" dirty="0">
                <a:solidFill>
                  <a:srgbClr val="FF0000"/>
                </a:solidFill>
                <a:latin typeface="Times New Roman" panose="02020603050405020304" pitchFamily="18" charset="0"/>
                <a:cs typeface="Times New Roman" panose="02020603050405020304" pitchFamily="18" charset="0"/>
              </a:rPr>
              <a:t>Eserleri:</a:t>
            </a:r>
          </a:p>
          <a:p>
            <a:pPr algn="l"/>
            <a:r>
              <a:rPr lang="tr-TR" sz="3200" b="1" dirty="0" smtClean="0">
                <a:solidFill>
                  <a:srgbClr val="FF0000"/>
                </a:solidFill>
                <a:latin typeface="Times New Roman" panose="02020603050405020304" pitchFamily="18" charset="0"/>
                <a:cs typeface="Times New Roman" panose="02020603050405020304" pitchFamily="18" charset="0"/>
              </a:rPr>
              <a:t>Oyun</a:t>
            </a:r>
            <a:r>
              <a:rPr lang="tr-TR" sz="3200" b="1" dirty="0">
                <a:solidFill>
                  <a:srgbClr val="FF0000"/>
                </a:solidFill>
                <a:latin typeface="Times New Roman" panose="02020603050405020304" pitchFamily="18" charset="0"/>
                <a:cs typeface="Times New Roman" panose="02020603050405020304" pitchFamily="18" charset="0"/>
              </a:rPr>
              <a:t>: </a:t>
            </a:r>
            <a:r>
              <a:rPr lang="tr-TR" sz="3200" dirty="0">
                <a:solidFill>
                  <a:schemeClr val="bg1"/>
                </a:solidFill>
                <a:latin typeface="Times New Roman" panose="02020603050405020304" pitchFamily="18" charset="0"/>
                <a:cs typeface="Times New Roman" panose="02020603050405020304" pitchFamily="18" charset="0"/>
              </a:rPr>
              <a:t>Fırtına, Aralarında, Karun, Avdet, Aziz Katil, Kül ve Burgu, Çıkmaz Sokak, Yeni İzdivaçlarda</a:t>
            </a:r>
          </a:p>
        </p:txBody>
      </p:sp>
    </p:spTree>
    <p:extLst>
      <p:ext uri="{BB962C8B-B14F-4D97-AF65-F5344CB8AC3E}">
        <p14:creationId xmlns:p14="http://schemas.microsoft.com/office/powerpoint/2010/main" xmlns="" val="948103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64076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16632"/>
            <a:ext cx="8640960" cy="1224136"/>
          </a:xfrm>
        </p:spPr>
        <p:txBody>
          <a:bodyPr>
            <a:norm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FAZIL AHMET AYKAÇ (1884 – 1967)</a:t>
            </a:r>
          </a:p>
        </p:txBody>
      </p:sp>
      <p:sp>
        <p:nvSpPr>
          <p:cNvPr id="3" name="Alt Başlık 2"/>
          <p:cNvSpPr>
            <a:spLocks noGrp="1"/>
          </p:cNvSpPr>
          <p:nvPr>
            <p:ph type="subTitle" idx="1"/>
          </p:nvPr>
        </p:nvSpPr>
        <p:spPr>
          <a:xfrm>
            <a:off x="251520" y="1556792"/>
            <a:ext cx="8640960" cy="5040560"/>
          </a:xfrm>
        </p:spPr>
        <p:txBody>
          <a:bodyPr>
            <a:noAutofit/>
          </a:bodyPr>
          <a:lstStyle/>
          <a:p>
            <a:pPr marL="457200" indent="-457200" algn="l">
              <a:buFont typeface="Wingdings" panose="05000000000000000000" pitchFamily="2" charset="2"/>
              <a:buChar char="v"/>
            </a:pPr>
            <a:r>
              <a:rPr lang="tr-TR" sz="4400" dirty="0">
                <a:solidFill>
                  <a:schemeClr val="bg1"/>
                </a:solidFill>
                <a:latin typeface="Times New Roman" panose="02020603050405020304" pitchFamily="18" charset="0"/>
                <a:cs typeface="Times New Roman" panose="02020603050405020304" pitchFamily="18" charset="0"/>
              </a:rPr>
              <a:t>Hiciv geleneğini mizaha dönüştürmüştür.</a:t>
            </a:r>
          </a:p>
          <a:p>
            <a:pPr marL="457200" indent="-457200" algn="l">
              <a:buFont typeface="Wingdings" panose="05000000000000000000" pitchFamily="2" charset="2"/>
              <a:buChar char="v"/>
            </a:pPr>
            <a:r>
              <a:rPr lang="tr-TR" sz="4400" dirty="0">
                <a:solidFill>
                  <a:schemeClr val="bg1"/>
                </a:solidFill>
                <a:latin typeface="Times New Roman" panose="02020603050405020304" pitchFamily="18" charset="0"/>
                <a:cs typeface="Times New Roman" panose="02020603050405020304" pitchFamily="18" charset="0"/>
              </a:rPr>
              <a:t>İğnelemek, alay etmek onun özelliğidir.</a:t>
            </a:r>
          </a:p>
          <a:p>
            <a:pPr algn="l"/>
            <a:r>
              <a:rPr lang="tr-TR" sz="4400" b="1" dirty="0">
                <a:solidFill>
                  <a:srgbClr val="FF0000"/>
                </a:solidFill>
                <a:latin typeface="Times New Roman" panose="02020603050405020304" pitchFamily="18" charset="0"/>
                <a:cs typeface="Times New Roman" panose="02020603050405020304" pitchFamily="18" charset="0"/>
              </a:rPr>
              <a:t>Eserleri: </a:t>
            </a:r>
            <a:r>
              <a:rPr lang="tr-TR" sz="4400" dirty="0">
                <a:solidFill>
                  <a:schemeClr val="bg1"/>
                </a:solidFill>
                <a:latin typeface="Times New Roman" panose="02020603050405020304" pitchFamily="18" charset="0"/>
                <a:cs typeface="Times New Roman" panose="02020603050405020304" pitchFamily="18" charset="0"/>
              </a:rPr>
              <a:t>Kırpıntı, Divançe’i Fazıl, Harman Sonu, Şeytan Diyor ki, Tarih Dersi</a:t>
            </a:r>
          </a:p>
        </p:txBody>
      </p:sp>
    </p:spTree>
    <p:extLst>
      <p:ext uri="{BB962C8B-B14F-4D97-AF65-F5344CB8AC3E}">
        <p14:creationId xmlns:p14="http://schemas.microsoft.com/office/powerpoint/2010/main" xmlns="" val="407742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93298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16632"/>
            <a:ext cx="8568952" cy="1224136"/>
          </a:xfrm>
        </p:spPr>
        <p:txBody>
          <a:bodyPr>
            <a:norm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İZZET MELİH (DEVRİM) (1887 – 1966)</a:t>
            </a:r>
          </a:p>
        </p:txBody>
      </p:sp>
      <p:sp>
        <p:nvSpPr>
          <p:cNvPr id="3" name="Alt Başlık 2"/>
          <p:cNvSpPr>
            <a:spLocks noGrp="1"/>
          </p:cNvSpPr>
          <p:nvPr>
            <p:ph type="subTitle" idx="1"/>
          </p:nvPr>
        </p:nvSpPr>
        <p:spPr>
          <a:xfrm>
            <a:off x="251520" y="1412776"/>
            <a:ext cx="8568952" cy="5184576"/>
          </a:xfrm>
        </p:spPr>
        <p:txBody>
          <a:bodyPr>
            <a:normAutofit/>
          </a:bodyPr>
          <a:lstStyle/>
          <a:p>
            <a:pPr marL="857250" indent="-857250" algn="l">
              <a:buFont typeface="Wingdings" panose="05000000000000000000" pitchFamily="2" charset="2"/>
              <a:buChar char="v"/>
            </a:pPr>
            <a:r>
              <a:rPr lang="tr-TR" sz="6000" dirty="0">
                <a:solidFill>
                  <a:schemeClr val="bg1"/>
                </a:solidFill>
                <a:latin typeface="Times New Roman" panose="02020603050405020304" pitchFamily="18" charset="0"/>
                <a:cs typeface="Times New Roman" panose="02020603050405020304" pitchFamily="18" charset="0"/>
              </a:rPr>
              <a:t>Roman ve öykü yazarıdır.</a:t>
            </a:r>
          </a:p>
          <a:p>
            <a:pPr algn="l"/>
            <a:r>
              <a:rPr lang="tr-TR" sz="6000" b="1" dirty="0">
                <a:solidFill>
                  <a:srgbClr val="FF0000"/>
                </a:solidFill>
                <a:latin typeface="Times New Roman" panose="02020603050405020304" pitchFamily="18" charset="0"/>
                <a:cs typeface="Times New Roman" panose="02020603050405020304" pitchFamily="18" charset="0"/>
              </a:rPr>
              <a:t>Eserleri: </a:t>
            </a:r>
            <a:r>
              <a:rPr lang="tr-TR" sz="6000" dirty="0">
                <a:solidFill>
                  <a:schemeClr val="bg1"/>
                </a:solidFill>
                <a:latin typeface="Times New Roman" panose="02020603050405020304" pitchFamily="18" charset="0"/>
                <a:cs typeface="Times New Roman" panose="02020603050405020304" pitchFamily="18" charset="0"/>
              </a:rPr>
              <a:t>Leyla, Tezad, Sermed, Hüzün ve Tebessüm</a:t>
            </a:r>
          </a:p>
        </p:txBody>
      </p:sp>
    </p:spTree>
    <p:extLst>
      <p:ext uri="{BB962C8B-B14F-4D97-AF65-F5344CB8AC3E}">
        <p14:creationId xmlns:p14="http://schemas.microsoft.com/office/powerpoint/2010/main" xmlns="" val="2684825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5925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88640"/>
            <a:ext cx="8640960" cy="1368152"/>
          </a:xfrm>
        </p:spPr>
        <p:txBody>
          <a:bodyPr>
            <a:norm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CEMİL SÜLEYMAN (ALYANAKOĞLU) (1886 – 1940)</a:t>
            </a:r>
          </a:p>
        </p:txBody>
      </p:sp>
      <p:sp>
        <p:nvSpPr>
          <p:cNvPr id="3" name="Alt Başlık 2"/>
          <p:cNvSpPr>
            <a:spLocks noGrp="1"/>
          </p:cNvSpPr>
          <p:nvPr>
            <p:ph type="subTitle" idx="1"/>
          </p:nvPr>
        </p:nvSpPr>
        <p:spPr>
          <a:xfrm>
            <a:off x="179512" y="1844824"/>
            <a:ext cx="8640960" cy="4752528"/>
          </a:xfrm>
        </p:spPr>
        <p:txBody>
          <a:bodyPr>
            <a:normAutofit/>
          </a:bodyPr>
          <a:lstStyle/>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Hikâyelerinde özellikle halk arasından seçilmiş tiplere yer verir.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Teknik bakımdan kusurlu olmakla birlikte romanlarındaki psikolojik tahliller başarılıdır.</a:t>
            </a:r>
          </a:p>
          <a:p>
            <a:pPr algn="l"/>
            <a:r>
              <a:rPr lang="tr-TR" sz="3200" b="1" dirty="0">
                <a:solidFill>
                  <a:srgbClr val="FF0000"/>
                </a:solidFill>
                <a:latin typeface="Times New Roman" panose="02020603050405020304" pitchFamily="18" charset="0"/>
                <a:cs typeface="Times New Roman" panose="02020603050405020304" pitchFamily="18" charset="0"/>
              </a:rPr>
              <a:t>Eserleri:</a:t>
            </a:r>
          </a:p>
          <a:p>
            <a:pPr algn="l"/>
            <a:r>
              <a:rPr lang="tr-TR" sz="3200" b="1" dirty="0" smtClean="0">
                <a:solidFill>
                  <a:srgbClr val="FF0000"/>
                </a:solidFill>
                <a:latin typeface="Times New Roman" panose="02020603050405020304" pitchFamily="18" charset="0"/>
                <a:cs typeface="Times New Roman" panose="02020603050405020304" pitchFamily="18" charset="0"/>
              </a:rPr>
              <a:t>Roman</a:t>
            </a:r>
            <a:r>
              <a:rPr lang="tr-TR" sz="3200" b="1" dirty="0">
                <a:solidFill>
                  <a:srgbClr val="FF0000"/>
                </a:solidFill>
                <a:latin typeface="Times New Roman" panose="02020603050405020304" pitchFamily="18" charset="0"/>
                <a:cs typeface="Times New Roman" panose="02020603050405020304" pitchFamily="18" charset="0"/>
              </a:rPr>
              <a:t>: </a:t>
            </a:r>
            <a:r>
              <a:rPr lang="tr-TR" sz="3200" dirty="0">
                <a:solidFill>
                  <a:schemeClr val="bg1"/>
                </a:solidFill>
                <a:latin typeface="Times New Roman" panose="02020603050405020304" pitchFamily="18" charset="0"/>
                <a:cs typeface="Times New Roman" panose="02020603050405020304" pitchFamily="18" charset="0"/>
              </a:rPr>
              <a:t>İnhizam, Siyah Gözler, Kadın Ruhu</a:t>
            </a:r>
          </a:p>
          <a:p>
            <a:pPr algn="l"/>
            <a:r>
              <a:rPr lang="tr-TR" sz="3200" b="1" dirty="0">
                <a:solidFill>
                  <a:srgbClr val="FF0000"/>
                </a:solidFill>
                <a:latin typeface="Times New Roman" panose="02020603050405020304" pitchFamily="18" charset="0"/>
                <a:cs typeface="Times New Roman" panose="02020603050405020304" pitchFamily="18" charset="0"/>
              </a:rPr>
              <a:t>Öykü: </a:t>
            </a:r>
            <a:r>
              <a:rPr lang="tr-TR" sz="3200" dirty="0">
                <a:solidFill>
                  <a:schemeClr val="bg1"/>
                </a:solidFill>
                <a:latin typeface="Times New Roman" panose="02020603050405020304" pitchFamily="18" charset="0"/>
                <a:cs typeface="Times New Roman" panose="02020603050405020304" pitchFamily="18" charset="0"/>
              </a:rPr>
              <a:t>Timsal-i Aşk, Ukde</a:t>
            </a:r>
          </a:p>
        </p:txBody>
      </p:sp>
    </p:spTree>
    <p:extLst>
      <p:ext uri="{BB962C8B-B14F-4D97-AF65-F5344CB8AC3E}">
        <p14:creationId xmlns:p14="http://schemas.microsoft.com/office/powerpoint/2010/main" xmlns="" val="1843874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70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a:xfrm>
            <a:off x="107504" y="116632"/>
            <a:ext cx="8856984" cy="936104"/>
          </a:xfrm>
        </p:spPr>
        <p:txBody>
          <a:bodyPr>
            <a:norm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Fecr-i Ati E</a:t>
            </a:r>
            <a:r>
              <a:rPr lang="tr-TR" sz="4000" dirty="0" smtClean="0">
                <a:solidFill>
                  <a:srgbClr val="FF0000"/>
                </a:solidFill>
                <a:effectLst/>
                <a:latin typeface="Times New Roman" panose="02020603050405020304" pitchFamily="18" charset="0"/>
                <a:cs typeface="Times New Roman" panose="02020603050405020304" pitchFamily="18" charset="0"/>
              </a:rPr>
              <a:t>debiyatının Genel Özellikleri</a:t>
            </a:r>
            <a:endParaRPr lang="tr-TR" sz="4000" dirty="0">
              <a:solidFill>
                <a:srgbClr val="FF0000"/>
              </a:solidFill>
              <a:effectLst/>
              <a:latin typeface="Times New Roman" panose="02020603050405020304" pitchFamily="18" charset="0"/>
              <a:cs typeface="Times New Roman" panose="02020603050405020304" pitchFamily="18" charset="0"/>
            </a:endParaRPr>
          </a:p>
        </p:txBody>
      </p:sp>
      <p:sp>
        <p:nvSpPr>
          <p:cNvPr id="4" name="Alt Başlık 3"/>
          <p:cNvSpPr>
            <a:spLocks noGrp="1"/>
          </p:cNvSpPr>
          <p:nvPr>
            <p:ph type="subTitle" idx="1"/>
          </p:nvPr>
        </p:nvSpPr>
        <p:spPr>
          <a:xfrm>
            <a:off x="107504" y="1196752"/>
            <a:ext cx="8856984" cy="5328592"/>
          </a:xfrm>
        </p:spPr>
        <p:txBody>
          <a:bodyPr>
            <a:noAutofit/>
          </a:bodyPr>
          <a:lstStyle/>
          <a:p>
            <a:pPr algn="l"/>
            <a:r>
              <a:rPr lang="tr-TR" sz="3400" dirty="0">
                <a:solidFill>
                  <a:schemeClr val="bg1"/>
                </a:solidFill>
                <a:latin typeface="Times New Roman" panose="02020603050405020304" pitchFamily="18" charset="0"/>
                <a:cs typeface="Times New Roman" panose="02020603050405020304" pitchFamily="18" charset="0"/>
              </a:rPr>
              <a:t>	</a:t>
            </a:r>
            <a:r>
              <a:rPr lang="tr-TR" sz="3600" dirty="0" smtClean="0">
                <a:solidFill>
                  <a:schemeClr val="bg1"/>
                </a:solidFill>
                <a:latin typeface="Times New Roman" panose="02020603050405020304" pitchFamily="18" charset="0"/>
                <a:cs typeface="Times New Roman" panose="02020603050405020304" pitchFamily="18" charset="0"/>
              </a:rPr>
              <a:t>Servet-i </a:t>
            </a:r>
            <a:r>
              <a:rPr lang="tr-TR" sz="3600" dirty="0">
                <a:solidFill>
                  <a:schemeClr val="bg1"/>
                </a:solidFill>
                <a:latin typeface="Times New Roman" panose="02020603050405020304" pitchFamily="18" charset="0"/>
                <a:cs typeface="Times New Roman" panose="02020603050405020304" pitchFamily="18" charset="0"/>
              </a:rPr>
              <a:t>Fünûncuları yeteri kadar Batılı bulmazlar ve onlardan daha </a:t>
            </a:r>
            <a:r>
              <a:rPr lang="tr-TR" sz="3600" dirty="0" smtClean="0">
                <a:solidFill>
                  <a:schemeClr val="bg1"/>
                </a:solidFill>
                <a:latin typeface="Times New Roman" panose="02020603050405020304" pitchFamily="18" charset="0"/>
                <a:cs typeface="Times New Roman" panose="02020603050405020304" pitchFamily="18" charset="0"/>
              </a:rPr>
              <a:t>Batılı </a:t>
            </a:r>
            <a:r>
              <a:rPr lang="tr-TR" sz="3600" dirty="0">
                <a:solidFill>
                  <a:schemeClr val="bg1"/>
                </a:solidFill>
                <a:latin typeface="Times New Roman" panose="02020603050405020304" pitchFamily="18" charset="0"/>
                <a:cs typeface="Times New Roman" panose="02020603050405020304" pitchFamily="18" charset="0"/>
              </a:rPr>
              <a:t>anlayışı yerleştirmek isterler. Dolayısıyla kuruluş maksadıyla Servet-i Fünûnculara karşı olmuşlardır. onların vaktiğini geçtiğini iddia ederler. Sık sık onları eleştirirler. Ancak dil, üslûp, tema, zihniyet bakımından bir yenilik getiremezler ve Servet-i Fünûn’un devamı olmaktan kurtulamazlar.</a:t>
            </a:r>
            <a:endParaRPr lang="tr-TR" sz="3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81883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16632"/>
            <a:ext cx="8712968" cy="1440160"/>
          </a:xfrm>
        </p:spPr>
        <p:txBody>
          <a:bodyPr>
            <a:no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Servet-i Fünun ve Fecr-i Ati Dönemlerindeki Bağımsız Sanatçılar</a:t>
            </a:r>
          </a:p>
        </p:txBody>
      </p:sp>
      <p:sp>
        <p:nvSpPr>
          <p:cNvPr id="3" name="Alt Başlık 2"/>
          <p:cNvSpPr>
            <a:spLocks noGrp="1"/>
          </p:cNvSpPr>
          <p:nvPr>
            <p:ph type="subTitle" idx="1"/>
          </p:nvPr>
        </p:nvSpPr>
        <p:spPr>
          <a:xfrm>
            <a:off x="179512" y="1772816"/>
            <a:ext cx="8712968" cy="4752528"/>
          </a:xfrm>
        </p:spPr>
        <p:txBody>
          <a:bodyPr>
            <a:normAutofit/>
          </a:bodyPr>
          <a:lstStyle/>
          <a:p>
            <a:pPr algn="l"/>
            <a:r>
              <a:rPr lang="tr-TR" sz="4800" dirty="0">
                <a:solidFill>
                  <a:schemeClr val="bg1"/>
                </a:solidFill>
                <a:latin typeface="Times New Roman" panose="02020603050405020304" pitchFamily="18" charset="0"/>
                <a:cs typeface="Times New Roman" panose="02020603050405020304" pitchFamily="18" charset="0"/>
              </a:rPr>
              <a:t>Servet-i Fünun ve Fecr-i Ati döneminde yazdıkları halde bu topluluklara katılmayan sanatçılardır: Ahmet Rasim, Hüseyin Rahmi Gürpınar</a:t>
            </a:r>
          </a:p>
        </p:txBody>
      </p:sp>
    </p:spTree>
    <p:extLst>
      <p:ext uri="{BB962C8B-B14F-4D97-AF65-F5344CB8AC3E}">
        <p14:creationId xmlns:p14="http://schemas.microsoft.com/office/powerpoint/2010/main" xmlns="" val="1215792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188640"/>
            <a:ext cx="8640960" cy="936104"/>
          </a:xfrm>
        </p:spPr>
        <p:txBody>
          <a:bodyPr>
            <a:norm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AHMET RASİM (1864 – 1932)</a:t>
            </a:r>
          </a:p>
        </p:txBody>
      </p:sp>
      <p:sp>
        <p:nvSpPr>
          <p:cNvPr id="5" name="Alt Başlık 4"/>
          <p:cNvSpPr>
            <a:spLocks noGrp="1"/>
          </p:cNvSpPr>
          <p:nvPr>
            <p:ph type="subTitle" idx="1"/>
          </p:nvPr>
        </p:nvSpPr>
        <p:spPr>
          <a:xfrm>
            <a:off x="251520" y="1412776"/>
            <a:ext cx="8568952" cy="5256584"/>
          </a:xfrm>
        </p:spPr>
        <p:txBody>
          <a:bodyPr>
            <a:normAutofit/>
          </a:bodyPr>
          <a:lstStyle/>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Fıkra, makale ve anılarıyla tanınır.</a:t>
            </a:r>
          </a:p>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Çocukluğunu, basın hayatını, İstanbul’un günlük yaşan­tılarını başarılı bir üslupla anlatmıştır.</a:t>
            </a:r>
          </a:p>
          <a:p>
            <a:pPr algn="l"/>
            <a:r>
              <a:rPr lang="tr-TR" sz="3200" b="1" dirty="0">
                <a:solidFill>
                  <a:srgbClr val="FF0000"/>
                </a:solidFill>
                <a:latin typeface="Times New Roman" panose="02020603050405020304" pitchFamily="18" charset="0"/>
                <a:cs typeface="Times New Roman" panose="02020603050405020304" pitchFamily="18" charset="0"/>
              </a:rPr>
              <a:t>Eserleri:</a:t>
            </a:r>
          </a:p>
          <a:p>
            <a:pPr algn="l"/>
            <a:r>
              <a:rPr lang="tr-TR" sz="3200" b="1" dirty="0" smtClean="0">
                <a:solidFill>
                  <a:srgbClr val="FF0000"/>
                </a:solidFill>
                <a:latin typeface="Times New Roman" panose="02020603050405020304" pitchFamily="18" charset="0"/>
                <a:cs typeface="Times New Roman" panose="02020603050405020304" pitchFamily="18" charset="0"/>
              </a:rPr>
              <a:t>Fıkra</a:t>
            </a:r>
            <a:r>
              <a:rPr lang="tr-TR" sz="3200" b="1" dirty="0">
                <a:solidFill>
                  <a:srgbClr val="FF0000"/>
                </a:solidFill>
                <a:latin typeface="Times New Roman" panose="02020603050405020304" pitchFamily="18" charset="0"/>
                <a:cs typeface="Times New Roman" panose="02020603050405020304" pitchFamily="18" charset="0"/>
              </a:rPr>
              <a:t>: </a:t>
            </a:r>
            <a:r>
              <a:rPr lang="tr-TR" sz="3200" dirty="0">
                <a:solidFill>
                  <a:schemeClr val="bg1"/>
                </a:solidFill>
                <a:latin typeface="Times New Roman" panose="02020603050405020304" pitchFamily="18" charset="0"/>
                <a:cs typeface="Times New Roman" panose="02020603050405020304" pitchFamily="18" charset="0"/>
              </a:rPr>
              <a:t>Eşkâl-i Zaman, Şehir Mektupları</a:t>
            </a:r>
          </a:p>
          <a:p>
            <a:pPr algn="l"/>
            <a:r>
              <a:rPr lang="tr-TR" sz="3200" b="1" dirty="0">
                <a:solidFill>
                  <a:srgbClr val="FF0000"/>
                </a:solidFill>
                <a:latin typeface="Times New Roman" panose="02020603050405020304" pitchFamily="18" charset="0"/>
                <a:cs typeface="Times New Roman" panose="02020603050405020304" pitchFamily="18" charset="0"/>
              </a:rPr>
              <a:t>Anı: </a:t>
            </a:r>
            <a:r>
              <a:rPr lang="tr-TR" sz="3200" dirty="0">
                <a:solidFill>
                  <a:schemeClr val="bg1"/>
                </a:solidFill>
                <a:latin typeface="Times New Roman" panose="02020603050405020304" pitchFamily="18" charset="0"/>
                <a:cs typeface="Times New Roman" panose="02020603050405020304" pitchFamily="18" charset="0"/>
              </a:rPr>
              <a:t>Gecelerim, Falaka, Gülüp Ağladıklarım</a:t>
            </a:r>
          </a:p>
          <a:p>
            <a:pPr algn="l"/>
            <a:r>
              <a:rPr lang="tr-TR" sz="3200" b="1" dirty="0">
                <a:solidFill>
                  <a:srgbClr val="FF0000"/>
                </a:solidFill>
                <a:latin typeface="Times New Roman" panose="02020603050405020304" pitchFamily="18" charset="0"/>
                <a:cs typeface="Times New Roman" panose="02020603050405020304" pitchFamily="18" charset="0"/>
              </a:rPr>
              <a:t>Roman: </a:t>
            </a:r>
            <a:r>
              <a:rPr lang="tr-TR" sz="3200" dirty="0">
                <a:solidFill>
                  <a:schemeClr val="bg1"/>
                </a:solidFill>
                <a:latin typeface="Times New Roman" panose="02020603050405020304" pitchFamily="18" charset="0"/>
                <a:cs typeface="Times New Roman" panose="02020603050405020304" pitchFamily="18" charset="0"/>
              </a:rPr>
              <a:t>Hamamcı Ülfet</a:t>
            </a:r>
          </a:p>
          <a:p>
            <a:pPr algn="l"/>
            <a:r>
              <a:rPr lang="tr-TR" sz="3200" b="1" dirty="0">
                <a:solidFill>
                  <a:srgbClr val="FF0000"/>
                </a:solidFill>
                <a:latin typeface="Times New Roman" panose="02020603050405020304" pitchFamily="18" charset="0"/>
                <a:cs typeface="Times New Roman" panose="02020603050405020304" pitchFamily="18" charset="0"/>
              </a:rPr>
              <a:t>Söyleşi: </a:t>
            </a:r>
            <a:r>
              <a:rPr lang="tr-TR" sz="3200" dirty="0">
                <a:solidFill>
                  <a:schemeClr val="bg1"/>
                </a:solidFill>
                <a:latin typeface="Times New Roman" panose="02020603050405020304" pitchFamily="18" charset="0"/>
                <a:cs typeface="Times New Roman" panose="02020603050405020304" pitchFamily="18" charset="0"/>
              </a:rPr>
              <a:t>Ramazan Sohbetleri, Muharrir Bu Ya</a:t>
            </a:r>
          </a:p>
        </p:txBody>
      </p:sp>
    </p:spTree>
    <p:extLst>
      <p:ext uri="{BB962C8B-B14F-4D97-AF65-F5344CB8AC3E}">
        <p14:creationId xmlns:p14="http://schemas.microsoft.com/office/powerpoint/2010/main" xmlns="" val="734512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60162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16632"/>
            <a:ext cx="8712968" cy="1080120"/>
          </a:xfrm>
        </p:spPr>
        <p:txBody>
          <a:bodyPr>
            <a:no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HÜSEYİN RAHMİ GÜRPINAR (1864 – 1944)</a:t>
            </a:r>
          </a:p>
        </p:txBody>
      </p:sp>
      <p:sp>
        <p:nvSpPr>
          <p:cNvPr id="3" name="Alt Başlık 2"/>
          <p:cNvSpPr>
            <a:spLocks noGrp="1"/>
          </p:cNvSpPr>
          <p:nvPr>
            <p:ph type="subTitle" idx="1"/>
          </p:nvPr>
        </p:nvSpPr>
        <p:spPr>
          <a:xfrm>
            <a:off x="179512" y="1268760"/>
            <a:ext cx="8712968" cy="5328592"/>
          </a:xfrm>
        </p:spPr>
        <p:txBody>
          <a:bodyPr>
            <a:noAutofit/>
          </a:bodyPr>
          <a:lstStyle/>
          <a:p>
            <a:pPr marL="457200" indent="-457200" algn="l">
              <a:buFont typeface="Wingdings" panose="05000000000000000000" pitchFamily="2" charset="2"/>
              <a:buChar char="v"/>
            </a:pPr>
            <a:r>
              <a:rPr lang="tr-TR" sz="3100" dirty="0">
                <a:solidFill>
                  <a:schemeClr val="bg1"/>
                </a:solidFill>
                <a:latin typeface="Times New Roman" panose="02020603050405020304" pitchFamily="18" charset="0"/>
                <a:cs typeface="Times New Roman" panose="02020603050405020304" pitchFamily="18" charset="0"/>
              </a:rPr>
              <a:t>Servet-i Fünuncuların etkili olduğu bir dönemde bu toplulu­ğa girmemiştir.</a:t>
            </a:r>
          </a:p>
          <a:p>
            <a:pPr marL="457200" indent="-457200" algn="l">
              <a:buFont typeface="Wingdings" panose="05000000000000000000" pitchFamily="2" charset="2"/>
              <a:buChar char="v"/>
            </a:pPr>
            <a:r>
              <a:rPr lang="tr-TR" sz="3100" dirty="0">
                <a:solidFill>
                  <a:schemeClr val="bg1"/>
                </a:solidFill>
                <a:latin typeface="Times New Roman" panose="02020603050405020304" pitchFamily="18" charset="0"/>
                <a:cs typeface="Times New Roman" panose="02020603050405020304" pitchFamily="18" charset="0"/>
              </a:rPr>
              <a:t>Ahmet Mithat Efendi’nin </a:t>
            </a:r>
            <a:r>
              <a:rPr lang="tr-TR" sz="3100" b="1" dirty="0">
                <a:solidFill>
                  <a:srgbClr val="FF0000"/>
                </a:solidFill>
                <a:latin typeface="Times New Roman" panose="02020603050405020304" pitchFamily="18" charset="0"/>
                <a:cs typeface="Times New Roman" panose="02020603050405020304" pitchFamily="18" charset="0"/>
              </a:rPr>
              <a:t>“halk için roman” </a:t>
            </a:r>
            <a:r>
              <a:rPr lang="tr-TR" sz="3100" dirty="0">
                <a:solidFill>
                  <a:schemeClr val="bg1"/>
                </a:solidFill>
                <a:latin typeface="Times New Roman" panose="02020603050405020304" pitchFamily="18" charset="0"/>
                <a:cs typeface="Times New Roman" panose="02020603050405020304" pitchFamily="18" charset="0"/>
              </a:rPr>
              <a:t>anlayışına uygun eserler vermiştir.</a:t>
            </a:r>
          </a:p>
          <a:p>
            <a:pPr marL="457200" indent="-457200" algn="l">
              <a:buFont typeface="Wingdings" panose="05000000000000000000" pitchFamily="2" charset="2"/>
              <a:buChar char="v"/>
            </a:pPr>
            <a:r>
              <a:rPr lang="tr-TR" sz="3100" dirty="0">
                <a:solidFill>
                  <a:schemeClr val="bg1"/>
                </a:solidFill>
                <a:latin typeface="Times New Roman" panose="02020603050405020304" pitchFamily="18" charset="0"/>
                <a:cs typeface="Times New Roman" panose="02020603050405020304" pitchFamily="18" charset="0"/>
              </a:rPr>
              <a:t>İlk romanı </a:t>
            </a:r>
            <a:r>
              <a:rPr lang="tr-TR" sz="3100" b="1" dirty="0">
                <a:solidFill>
                  <a:srgbClr val="FF0000"/>
                </a:solidFill>
                <a:latin typeface="Times New Roman" panose="02020603050405020304" pitchFamily="18" charset="0"/>
                <a:cs typeface="Times New Roman" panose="02020603050405020304" pitchFamily="18" charset="0"/>
              </a:rPr>
              <a:t>“Şık”</a:t>
            </a:r>
            <a:r>
              <a:rPr lang="tr-TR" sz="3100" dirty="0">
                <a:solidFill>
                  <a:schemeClr val="bg1"/>
                </a:solidFill>
                <a:latin typeface="Times New Roman" panose="02020603050405020304" pitchFamily="18" charset="0"/>
                <a:cs typeface="Times New Roman" panose="02020603050405020304" pitchFamily="18" charset="0"/>
              </a:rPr>
              <a:t> ile tanınmış ve sevilmiştir.</a:t>
            </a:r>
          </a:p>
          <a:p>
            <a:pPr marL="457200" indent="-457200" algn="l">
              <a:buFont typeface="Wingdings" panose="05000000000000000000" pitchFamily="2" charset="2"/>
              <a:buChar char="v"/>
            </a:pPr>
            <a:r>
              <a:rPr lang="tr-TR" sz="3100" dirty="0">
                <a:solidFill>
                  <a:schemeClr val="bg1"/>
                </a:solidFill>
                <a:latin typeface="Times New Roman" panose="02020603050405020304" pitchFamily="18" charset="0"/>
                <a:cs typeface="Times New Roman" panose="02020603050405020304" pitchFamily="18" charset="0"/>
              </a:rPr>
              <a:t>Halkın diliyle </a:t>
            </a:r>
            <a:r>
              <a:rPr lang="tr-TR" sz="3100" b="1" dirty="0">
                <a:solidFill>
                  <a:srgbClr val="FF0000"/>
                </a:solidFill>
                <a:latin typeface="Times New Roman" panose="02020603050405020304" pitchFamily="18" charset="0"/>
                <a:cs typeface="Times New Roman" panose="02020603050405020304" pitchFamily="18" charset="0"/>
              </a:rPr>
              <a:t>(Özellikle mahalle kadınlarının dili)</a:t>
            </a:r>
            <a:r>
              <a:rPr lang="tr-TR" sz="3100" dirty="0">
                <a:solidFill>
                  <a:schemeClr val="bg1"/>
                </a:solidFill>
                <a:latin typeface="Times New Roman" panose="02020603050405020304" pitchFamily="18" charset="0"/>
                <a:cs typeface="Times New Roman" panose="02020603050405020304" pitchFamily="18" charset="0"/>
              </a:rPr>
              <a:t> ve mizahi bir üslupla halkı aydınlatıcı romanlar yazmıştır.</a:t>
            </a:r>
          </a:p>
          <a:p>
            <a:pPr marL="457200" indent="-457200" algn="l">
              <a:buFont typeface="Wingdings" panose="05000000000000000000" pitchFamily="2" charset="2"/>
              <a:buChar char="v"/>
            </a:pPr>
            <a:r>
              <a:rPr lang="tr-TR" sz="3100" dirty="0">
                <a:solidFill>
                  <a:schemeClr val="bg1"/>
                </a:solidFill>
                <a:latin typeface="Times New Roman" panose="02020603050405020304" pitchFamily="18" charset="0"/>
                <a:cs typeface="Times New Roman" panose="02020603050405020304" pitchFamily="18" charset="0"/>
              </a:rPr>
              <a:t>Romanlarında İstanbul halkının ört, adet, gelenek ve göre­neklerini ve yaşayışını yansıtmıştır.</a:t>
            </a:r>
          </a:p>
        </p:txBody>
      </p:sp>
    </p:spTree>
    <p:extLst>
      <p:ext uri="{BB962C8B-B14F-4D97-AF65-F5344CB8AC3E}">
        <p14:creationId xmlns:p14="http://schemas.microsoft.com/office/powerpoint/2010/main" xmlns="" val="4042248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568952" cy="6408712"/>
          </a:xfrm>
        </p:spPr>
        <p:txBody>
          <a:bodyPr>
            <a:normAutofit/>
          </a:bodyPr>
          <a:lstStyle/>
          <a:p>
            <a:pPr marL="457200" indent="-457200" algn="l">
              <a:buFont typeface="Wingdings" panose="05000000000000000000" pitchFamily="2" charset="2"/>
              <a:buChar char="v"/>
            </a:pPr>
            <a:r>
              <a:rPr lang="tr-TR" sz="4400" dirty="0">
                <a:solidFill>
                  <a:schemeClr val="bg1"/>
                </a:solidFill>
                <a:latin typeface="Times New Roman" panose="02020603050405020304" pitchFamily="18" charset="0"/>
                <a:cs typeface="Times New Roman" panose="02020603050405020304" pitchFamily="18" charset="0"/>
              </a:rPr>
              <a:t>Romanlarındaki kahramanlarını yetiştikleri ortamın diliyle konuşturur, sosyal çevresiyle birlikte anlatır.</a:t>
            </a:r>
          </a:p>
          <a:p>
            <a:pPr marL="457200" indent="-457200" algn="l">
              <a:buFont typeface="Wingdings" panose="05000000000000000000" pitchFamily="2" charset="2"/>
              <a:buChar char="v"/>
            </a:pPr>
            <a:r>
              <a:rPr lang="tr-TR" sz="4400" dirty="0">
                <a:solidFill>
                  <a:schemeClr val="bg1"/>
                </a:solidFill>
                <a:latin typeface="Times New Roman" panose="02020603050405020304" pitchFamily="18" charset="0"/>
                <a:cs typeface="Times New Roman" panose="02020603050405020304" pitchFamily="18" charset="0"/>
              </a:rPr>
              <a:t>Alafranga yaşama özenen züppe tipleri, şöhret meraklıları­nı, batıl inançlara düşkün insanları mizahi bir üslupla eleş­tirmiştir.</a:t>
            </a:r>
          </a:p>
          <a:p>
            <a:pPr marL="457200" indent="-457200" algn="l">
              <a:buFont typeface="Wingdings" panose="05000000000000000000" pitchFamily="2" charset="2"/>
              <a:buChar char="v"/>
            </a:pPr>
            <a:r>
              <a:rPr lang="tr-TR" sz="4400" dirty="0">
                <a:solidFill>
                  <a:schemeClr val="bg1"/>
                </a:solidFill>
                <a:latin typeface="Times New Roman" panose="02020603050405020304" pitchFamily="18" charset="0"/>
                <a:cs typeface="Times New Roman" panose="02020603050405020304" pitchFamily="18" charset="0"/>
              </a:rPr>
              <a:t>Natüralizmden etkilenmiştir.</a:t>
            </a:r>
          </a:p>
        </p:txBody>
      </p:sp>
    </p:spTree>
    <p:extLst>
      <p:ext uri="{BB962C8B-B14F-4D97-AF65-F5344CB8AC3E}">
        <p14:creationId xmlns:p14="http://schemas.microsoft.com/office/powerpoint/2010/main" xmlns="" val="1870159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332656"/>
            <a:ext cx="8568952" cy="6336704"/>
          </a:xfrm>
        </p:spPr>
        <p:txBody>
          <a:bodyPr>
            <a:noAutofit/>
          </a:bodyPr>
          <a:lstStyle/>
          <a:p>
            <a:pPr algn="l"/>
            <a:r>
              <a:rPr lang="tr-TR" sz="3300" b="1" dirty="0">
                <a:solidFill>
                  <a:srgbClr val="FF0000"/>
                </a:solidFill>
                <a:latin typeface="Times New Roman" panose="02020603050405020304" pitchFamily="18" charset="0"/>
                <a:cs typeface="Times New Roman" panose="02020603050405020304" pitchFamily="18" charset="0"/>
              </a:rPr>
              <a:t>Eserleri:</a:t>
            </a:r>
          </a:p>
          <a:p>
            <a:pPr algn="l"/>
            <a:r>
              <a:rPr lang="tr-TR" sz="3300" b="1" dirty="0" smtClean="0">
                <a:solidFill>
                  <a:srgbClr val="FF0000"/>
                </a:solidFill>
                <a:latin typeface="Times New Roman" panose="02020603050405020304" pitchFamily="18" charset="0"/>
                <a:cs typeface="Times New Roman" panose="02020603050405020304" pitchFamily="18" charset="0"/>
              </a:rPr>
              <a:t>Roman</a:t>
            </a:r>
            <a:r>
              <a:rPr lang="tr-TR" sz="3300" b="1" dirty="0">
                <a:solidFill>
                  <a:srgbClr val="FF0000"/>
                </a:solidFill>
                <a:latin typeface="Times New Roman" panose="02020603050405020304" pitchFamily="18" charset="0"/>
                <a:cs typeface="Times New Roman" panose="02020603050405020304" pitchFamily="18" charset="0"/>
              </a:rPr>
              <a:t>: </a:t>
            </a:r>
            <a:r>
              <a:rPr lang="tr-TR" sz="3300" dirty="0">
                <a:solidFill>
                  <a:schemeClr val="bg1"/>
                </a:solidFill>
                <a:latin typeface="Times New Roman" panose="02020603050405020304" pitchFamily="18" charset="0"/>
                <a:cs typeface="Times New Roman" panose="02020603050405020304" pitchFamily="18" charset="0"/>
              </a:rPr>
              <a:t>Şık, Şıpsevdi, İffet, Mürebbiye, Kuyruklu Yıldız Altında Bir İzdivaç, Gulyabani, Nimetşinas, Metres, Ben Deli Miyim?, Mutallaka, Kaynanam Nasıl Kudurdu, Evlere Şenlik, Utanmaz Adam, Mezarından Kalkan Şehit</a:t>
            </a:r>
          </a:p>
          <a:p>
            <a:pPr algn="l"/>
            <a:r>
              <a:rPr lang="tr-TR" sz="3300" b="1" dirty="0">
                <a:solidFill>
                  <a:srgbClr val="FF0000"/>
                </a:solidFill>
                <a:latin typeface="Times New Roman" panose="02020603050405020304" pitchFamily="18" charset="0"/>
                <a:cs typeface="Times New Roman" panose="02020603050405020304" pitchFamily="18" charset="0"/>
              </a:rPr>
              <a:t>Hikâyeleri: </a:t>
            </a:r>
            <a:r>
              <a:rPr lang="tr-TR" sz="3300" dirty="0">
                <a:solidFill>
                  <a:schemeClr val="bg1"/>
                </a:solidFill>
                <a:latin typeface="Times New Roman" panose="02020603050405020304" pitchFamily="18" charset="0"/>
                <a:cs typeface="Times New Roman" panose="02020603050405020304" pitchFamily="18" charset="0"/>
              </a:rPr>
              <a:t>Kadınlar Vaizi, Namusla Açlık Meselesi, İki Hödüğün Seyahati, Melek Sanmıştım Şeytanı, Meyhanede Hanımlar, Gönül Ticareti</a:t>
            </a:r>
          </a:p>
          <a:p>
            <a:pPr algn="l"/>
            <a:r>
              <a:rPr lang="tr-TR" sz="3300" b="1" dirty="0">
                <a:solidFill>
                  <a:srgbClr val="FF0000"/>
                </a:solidFill>
                <a:latin typeface="Times New Roman" panose="02020603050405020304" pitchFamily="18" charset="0"/>
                <a:cs typeface="Times New Roman" panose="02020603050405020304" pitchFamily="18" charset="0"/>
              </a:rPr>
              <a:t>Tiyatro: </a:t>
            </a:r>
            <a:r>
              <a:rPr lang="tr-TR" sz="3300" dirty="0">
                <a:solidFill>
                  <a:schemeClr val="bg1"/>
                </a:solidFill>
                <a:latin typeface="Times New Roman" panose="02020603050405020304" pitchFamily="18" charset="0"/>
                <a:cs typeface="Times New Roman" panose="02020603050405020304" pitchFamily="18" charset="0"/>
              </a:rPr>
              <a:t>Hazan Bülbülü, Kadın Erkekleşince</a:t>
            </a:r>
          </a:p>
        </p:txBody>
      </p:sp>
    </p:spTree>
    <p:extLst>
      <p:ext uri="{BB962C8B-B14F-4D97-AF65-F5344CB8AC3E}">
        <p14:creationId xmlns:p14="http://schemas.microsoft.com/office/powerpoint/2010/main" xmlns="" val="3110286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7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47506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188640"/>
            <a:ext cx="8712968" cy="936104"/>
          </a:xfrm>
        </p:spPr>
        <p:txBody>
          <a:bodyPr>
            <a:norm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Fecr-i Ati Topluluğunun Dağılışı</a:t>
            </a:r>
          </a:p>
        </p:txBody>
      </p:sp>
      <p:sp>
        <p:nvSpPr>
          <p:cNvPr id="3" name="Alt Başlık 2"/>
          <p:cNvSpPr>
            <a:spLocks noGrp="1"/>
          </p:cNvSpPr>
          <p:nvPr>
            <p:ph type="subTitle" idx="1"/>
          </p:nvPr>
        </p:nvSpPr>
        <p:spPr>
          <a:xfrm>
            <a:off x="179512" y="1268760"/>
            <a:ext cx="8712968" cy="5400600"/>
          </a:xfrm>
        </p:spPr>
        <p:txBody>
          <a:bodyPr>
            <a:normAutofit/>
          </a:bodyPr>
          <a:lstStyle/>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Fecr-i Âtî topluluğuna bağlı sanatçılar, her ne kadar Servet-i Fünûncuları eski olmakla, Batı edebiyatını geriden izlemekle ve bu yolda olgun örnekler verememekle suçlamışlarsa da kendileri de edebiyata bir yenilik getirememişlerdir.</a:t>
            </a:r>
          </a:p>
          <a:p>
            <a:pPr marL="457200" indent="-457200" algn="l">
              <a:buFont typeface="Wingdings" panose="05000000000000000000" pitchFamily="2" charset="2"/>
              <a:buChar char="v"/>
            </a:pPr>
            <a:r>
              <a:rPr lang="tr-TR" sz="2800" dirty="0" smtClean="0">
                <a:solidFill>
                  <a:schemeClr val="bg1"/>
                </a:solidFill>
                <a:latin typeface="Times New Roman" panose="02020603050405020304" pitchFamily="18" charset="0"/>
                <a:cs typeface="Times New Roman" panose="02020603050405020304" pitchFamily="18" charset="0"/>
              </a:rPr>
              <a:t>Ortaya </a:t>
            </a:r>
            <a:r>
              <a:rPr lang="tr-TR" sz="2800" dirty="0">
                <a:solidFill>
                  <a:schemeClr val="bg1"/>
                </a:solidFill>
                <a:latin typeface="Times New Roman" panose="02020603050405020304" pitchFamily="18" charset="0"/>
                <a:cs typeface="Times New Roman" panose="02020603050405020304" pitchFamily="18" charset="0"/>
              </a:rPr>
              <a:t>koydukları yapıtlar, dil ve şiir anlayışları, Servet-i Fünûncuların açtığı yolda yürüme çabasında olduklarını göstermiştir. Çünkü hepsi de daha çok gençtir, topluluk kurulmadan önce aralarında kitabı çıkmış bir sanatçıları da yoktur. Doğal olarak Servet-i Fünûn sanatçılarının eserlerindeki olgunluğa ve sanat değerine ulaşmaları mümkün olmamıştır.</a:t>
            </a:r>
          </a:p>
        </p:txBody>
      </p:sp>
    </p:spTree>
    <p:extLst>
      <p:ext uri="{BB962C8B-B14F-4D97-AF65-F5344CB8AC3E}">
        <p14:creationId xmlns:p14="http://schemas.microsoft.com/office/powerpoint/2010/main" xmlns="" val="1591172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79512" y="116632"/>
            <a:ext cx="8784976" cy="6480720"/>
          </a:xfrm>
        </p:spPr>
        <p:txBody>
          <a:bodyPr>
            <a:normAutofit/>
          </a:bodyPr>
          <a:lstStyle/>
          <a:p>
            <a:pPr marL="571500" indent="-571500" algn="l">
              <a:buFont typeface="Wingdings" panose="05000000000000000000" pitchFamily="2" charset="2"/>
              <a:buChar char="v"/>
            </a:pPr>
            <a:r>
              <a:rPr lang="tr-TR" sz="3600" dirty="0">
                <a:solidFill>
                  <a:schemeClr val="bg1"/>
                </a:solidFill>
                <a:latin typeface="Times New Roman" panose="02020603050405020304" pitchFamily="18" charset="0"/>
                <a:cs typeface="Times New Roman" panose="02020603050405020304" pitchFamily="18" charset="0"/>
              </a:rPr>
              <a:t>Bunların dışında, 20. yüzyılın bu ilk edebiyat kuşağı, kendilerini toplumdan tamamen soyutlamış, çöken bir imparatorluğun yarattığı siyasî ve sosyal kargaşayı uzaktan seyretmiş ve tüm bunlardan uzak bir edebiyat yaratmak istemiştir.</a:t>
            </a:r>
          </a:p>
          <a:p>
            <a:pPr marL="571500" indent="-571500" algn="l">
              <a:buFont typeface="Wingdings" panose="05000000000000000000" pitchFamily="2" charset="2"/>
              <a:buChar char="v"/>
            </a:pPr>
            <a:r>
              <a:rPr lang="tr-TR" sz="3600" dirty="0" smtClean="0">
                <a:solidFill>
                  <a:schemeClr val="bg1"/>
                </a:solidFill>
                <a:latin typeface="Times New Roman" panose="02020603050405020304" pitchFamily="18" charset="0"/>
                <a:cs typeface="Times New Roman" panose="02020603050405020304" pitchFamily="18" charset="0"/>
              </a:rPr>
              <a:t>Genç </a:t>
            </a:r>
            <a:r>
              <a:rPr lang="tr-TR" sz="3600" dirty="0">
                <a:solidFill>
                  <a:schemeClr val="bg1"/>
                </a:solidFill>
                <a:latin typeface="Times New Roman" panose="02020603050405020304" pitchFamily="18" charset="0"/>
                <a:cs typeface="Times New Roman" panose="02020603050405020304" pitchFamily="18" charset="0"/>
              </a:rPr>
              <a:t>Kalemler dergisi bunları “aşırı bireysellikle ve yapay bir dil kullanmakla” eleştirmiş, edebiyata hiçbir yenilik ve farklılık getirmediklerini öne sürmüştür.</a:t>
            </a:r>
          </a:p>
        </p:txBody>
      </p:sp>
    </p:spTree>
    <p:extLst>
      <p:ext uri="{BB962C8B-B14F-4D97-AF65-F5344CB8AC3E}">
        <p14:creationId xmlns:p14="http://schemas.microsoft.com/office/powerpoint/2010/main" xmlns="" val="1471871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784976" cy="6336704"/>
          </a:xfrm>
        </p:spPr>
        <p:txBody>
          <a:bodyPr>
            <a:normAutofit/>
          </a:bodyPr>
          <a:lstStyle/>
          <a:p>
            <a:pPr marL="457200" indent="-457200" algn="l">
              <a:buFont typeface="Wingdings" panose="05000000000000000000" pitchFamily="2" charset="2"/>
              <a:buChar char="v"/>
            </a:pPr>
            <a:r>
              <a:rPr lang="tr-TR" sz="3200" dirty="0">
                <a:solidFill>
                  <a:schemeClr val="bg1"/>
                </a:solidFill>
                <a:latin typeface="Times New Roman" panose="02020603050405020304" pitchFamily="18" charset="0"/>
                <a:cs typeface="Times New Roman" panose="02020603050405020304" pitchFamily="18" charset="0"/>
              </a:rPr>
              <a:t>Birinci Dünya Savaşı’na yaklaşılan bu dönemde kaynayan bir imparatorluk, kaybedilen Balkan ülkeleri, yokluk ve acı içinde kıvranan bir toplumda, böyle bir edebiyat anlayışını sürdürmek mümkün olmamıştır.</a:t>
            </a:r>
          </a:p>
          <a:p>
            <a:pPr marL="457200" indent="-457200" algn="l">
              <a:buFont typeface="Wingdings" panose="05000000000000000000" pitchFamily="2" charset="2"/>
              <a:buChar char="v"/>
            </a:pPr>
            <a:r>
              <a:rPr lang="tr-TR" sz="3200" dirty="0" smtClean="0">
                <a:solidFill>
                  <a:schemeClr val="bg1"/>
                </a:solidFill>
                <a:latin typeface="Times New Roman" panose="02020603050405020304" pitchFamily="18" charset="0"/>
                <a:cs typeface="Times New Roman" panose="02020603050405020304" pitchFamily="18" charset="0"/>
              </a:rPr>
              <a:t>Fecr-i </a:t>
            </a:r>
            <a:r>
              <a:rPr lang="tr-TR" sz="3200" dirty="0">
                <a:solidFill>
                  <a:schemeClr val="bg1"/>
                </a:solidFill>
                <a:latin typeface="Times New Roman" panose="02020603050405020304" pitchFamily="18" charset="0"/>
                <a:cs typeface="Times New Roman" panose="02020603050405020304" pitchFamily="18" charset="0"/>
              </a:rPr>
              <a:t>Âtî, üyelerini sanat anlayışı konusunda serbest bırakmış, ortak bir sanat anlayışından vazgeçilmiştir. Sonuçta topluluk üyeleri büyük oranda istifa etmişler, kimileri Milli Edebiyat hareketine katılmış, kimileri de bireysel bir sanat anlayışı içinde kendi eserlerini yayımlamaya devam etmişlerdir.</a:t>
            </a:r>
          </a:p>
        </p:txBody>
      </p:sp>
    </p:spTree>
    <p:extLst>
      <p:ext uri="{BB962C8B-B14F-4D97-AF65-F5344CB8AC3E}">
        <p14:creationId xmlns:p14="http://schemas.microsoft.com/office/powerpoint/2010/main" xmlns="" val="357838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79512" y="260648"/>
            <a:ext cx="8640960" cy="6480720"/>
          </a:xfrm>
        </p:spPr>
        <p:txBody>
          <a:bodyPr>
            <a:normAutofit/>
          </a:bodyPr>
          <a:lstStyle/>
          <a:p>
            <a:pPr algn="l"/>
            <a:r>
              <a:rPr lang="tr-TR" sz="3200" dirty="0" smtClean="0">
                <a:solidFill>
                  <a:schemeClr val="bg1"/>
                </a:solidFill>
                <a:latin typeface="Times New Roman" panose="02020603050405020304" pitchFamily="18" charset="0"/>
                <a:cs typeface="Times New Roman" panose="02020603050405020304" pitchFamily="18" charset="0"/>
              </a:rPr>
              <a:t>	Bireysel </a:t>
            </a:r>
            <a:r>
              <a:rPr lang="tr-TR" sz="3200" dirty="0">
                <a:solidFill>
                  <a:schemeClr val="bg1"/>
                </a:solidFill>
                <a:latin typeface="Times New Roman" panose="02020603050405020304" pitchFamily="18" charset="0"/>
                <a:cs typeface="Times New Roman" panose="02020603050405020304" pitchFamily="18" charset="0"/>
              </a:rPr>
              <a:t>özgürlüğü ve bunun sonucu olarak da çeşitliliği savunurlar. Her biri sadece kendi duyuşuna, kendi beğenisine göre bir güzellik yaratma çabası içine girerler. Bu da onların çok az ortak noktaları olmasını sağlar. Onların şöyle bir ortak özelliği vardır</a:t>
            </a:r>
            <a:r>
              <a:rPr lang="tr-TR" sz="3200" dirty="0" smtClean="0">
                <a:solidFill>
                  <a:schemeClr val="bg1"/>
                </a:solidFill>
                <a:latin typeface="Times New Roman" panose="02020603050405020304" pitchFamily="18" charset="0"/>
                <a:cs typeface="Times New Roman" panose="02020603050405020304" pitchFamily="18" charset="0"/>
              </a:rPr>
              <a:t>:</a:t>
            </a:r>
          </a:p>
          <a:p>
            <a:pPr algn="l"/>
            <a:r>
              <a:rPr lang="tr-TR" sz="3200" b="1" dirty="0" smtClean="0">
                <a:solidFill>
                  <a:srgbClr val="FF0000"/>
                </a:solidFill>
                <a:latin typeface="Times New Roman" panose="02020603050405020304" pitchFamily="18" charset="0"/>
                <a:cs typeface="Times New Roman" panose="02020603050405020304" pitchFamily="18" charset="0"/>
              </a:rPr>
              <a:t>-</a:t>
            </a:r>
            <a:r>
              <a:rPr lang="tr-TR" sz="3200" dirty="0" smtClean="0">
                <a:solidFill>
                  <a:schemeClr val="bg1"/>
                </a:solidFill>
                <a:latin typeface="Times New Roman" panose="02020603050405020304" pitchFamily="18" charset="0"/>
                <a:cs typeface="Times New Roman" panose="02020603050405020304" pitchFamily="18" charset="0"/>
              </a:rPr>
              <a:t> Sanat </a:t>
            </a:r>
            <a:r>
              <a:rPr lang="tr-TR" sz="3200" dirty="0">
                <a:solidFill>
                  <a:schemeClr val="bg1"/>
                </a:solidFill>
                <a:latin typeface="Times New Roman" panose="02020603050405020304" pitchFamily="18" charset="0"/>
                <a:cs typeface="Times New Roman" panose="02020603050405020304" pitchFamily="18" charset="0"/>
              </a:rPr>
              <a:t>şahsi ve muhteremdir.</a:t>
            </a:r>
          </a:p>
          <a:p>
            <a:pPr algn="l"/>
            <a:r>
              <a:rPr lang="tr-TR" sz="3200" b="1" dirty="0">
                <a:solidFill>
                  <a:srgbClr val="FF0000"/>
                </a:solidFill>
                <a:latin typeface="Times New Roman" panose="02020603050405020304" pitchFamily="18" charset="0"/>
                <a:cs typeface="Times New Roman" panose="02020603050405020304" pitchFamily="18" charset="0"/>
              </a:rPr>
              <a:t>- </a:t>
            </a:r>
            <a:r>
              <a:rPr lang="tr-TR" sz="3200" dirty="0">
                <a:solidFill>
                  <a:schemeClr val="bg1"/>
                </a:solidFill>
                <a:latin typeface="Times New Roman" panose="02020603050405020304" pitchFamily="18" charset="0"/>
                <a:cs typeface="Times New Roman" panose="02020603050405020304" pitchFamily="18" charset="0"/>
              </a:rPr>
              <a:t>Edebiyat ciddi bir iştir, bunun halka anlatılması lazımdır.</a:t>
            </a:r>
          </a:p>
          <a:p>
            <a:pPr algn="l"/>
            <a:r>
              <a:rPr lang="tr-TR" sz="3200" b="1" dirty="0">
                <a:solidFill>
                  <a:srgbClr val="FF0000"/>
                </a:solidFill>
                <a:latin typeface="Times New Roman" panose="02020603050405020304" pitchFamily="18" charset="0"/>
                <a:cs typeface="Times New Roman" panose="02020603050405020304" pitchFamily="18" charset="0"/>
              </a:rPr>
              <a:t>-</a:t>
            </a:r>
            <a:r>
              <a:rPr lang="tr-TR" sz="3200" dirty="0">
                <a:solidFill>
                  <a:schemeClr val="bg1"/>
                </a:solidFill>
                <a:latin typeface="Times New Roman" panose="02020603050405020304" pitchFamily="18" charset="0"/>
                <a:cs typeface="Times New Roman" panose="02020603050405020304" pitchFamily="18" charset="0"/>
              </a:rPr>
              <a:t> Duygusal ve romantik aşkları dile getirmişlerdir.</a:t>
            </a:r>
          </a:p>
          <a:p>
            <a:pPr algn="l"/>
            <a:r>
              <a:rPr lang="tr-TR" sz="3200" b="1" dirty="0">
                <a:solidFill>
                  <a:srgbClr val="FF0000"/>
                </a:solidFill>
                <a:latin typeface="Times New Roman" panose="02020603050405020304" pitchFamily="18" charset="0"/>
                <a:cs typeface="Times New Roman" panose="02020603050405020304" pitchFamily="18" charset="0"/>
              </a:rPr>
              <a:t>- “Sanat, sanat içindir” </a:t>
            </a:r>
            <a:r>
              <a:rPr lang="tr-TR" sz="3200" dirty="0">
                <a:solidFill>
                  <a:schemeClr val="bg1"/>
                </a:solidFill>
                <a:latin typeface="Times New Roman" panose="02020603050405020304" pitchFamily="18" charset="0"/>
                <a:cs typeface="Times New Roman" panose="02020603050405020304" pitchFamily="18" charset="0"/>
              </a:rPr>
              <a:t>ilkesine bağlı kalırlar.</a:t>
            </a:r>
          </a:p>
        </p:txBody>
      </p:sp>
    </p:spTree>
    <p:extLst>
      <p:ext uri="{BB962C8B-B14F-4D97-AF65-F5344CB8AC3E}">
        <p14:creationId xmlns:p14="http://schemas.microsoft.com/office/powerpoint/2010/main" xmlns="" val="1164928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188640"/>
            <a:ext cx="8305800" cy="6192688"/>
          </a:xfrm>
        </p:spPr>
        <p:txBody>
          <a:bodyPr>
            <a:normAutofit/>
          </a:bodyPr>
          <a:lstStyle/>
          <a:p>
            <a:pPr algn="ctr"/>
            <a:r>
              <a:rPr lang="tr-TR" sz="9600" b="1" dirty="0" smtClean="0">
                <a:solidFill>
                  <a:srgbClr val="FF0000"/>
                </a:solidFill>
                <a:latin typeface="Times New Roman" panose="02020603050405020304" pitchFamily="18" charset="0"/>
                <a:cs typeface="Times New Roman" panose="02020603050405020304" pitchFamily="18" charset="0"/>
              </a:rPr>
              <a:t>HAZIRLAYANLAR</a:t>
            </a:r>
            <a:r>
              <a:rPr lang="tr-TR" sz="9600" b="1" smtClean="0">
                <a:solidFill>
                  <a:srgbClr val="FF0000"/>
                </a:solidFill>
                <a:latin typeface="Times New Roman" panose="02020603050405020304" pitchFamily="18" charset="0"/>
                <a:cs typeface="Times New Roman" panose="02020603050405020304" pitchFamily="18" charset="0"/>
              </a:rPr>
              <a:t>: </a:t>
            </a:r>
            <a:r>
              <a:rPr lang="tr-TR" sz="9600" smtClean="0">
                <a:solidFill>
                  <a:schemeClr val="tx1"/>
                </a:solidFill>
                <a:latin typeface="Times New Roman" panose="02020603050405020304" pitchFamily="18" charset="0"/>
                <a:cs typeface="Times New Roman" panose="02020603050405020304" pitchFamily="18" charset="0"/>
              </a:rPr>
              <a:t>Erdem OVAT</a:t>
            </a:r>
            <a:endParaRPr lang="tr-TR" sz="9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8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188640"/>
            <a:ext cx="8568952" cy="6192688"/>
          </a:xfrm>
        </p:spPr>
        <p:txBody>
          <a:bodyPr>
            <a:normAutofit/>
          </a:bodyPr>
          <a:lstStyle/>
          <a:p>
            <a:pPr algn="l"/>
            <a:r>
              <a:rPr lang="tr-TR" sz="4000" b="1" dirty="0">
                <a:solidFill>
                  <a:srgbClr val="FF0000"/>
                </a:solidFill>
                <a:latin typeface="Times New Roman" panose="02020603050405020304" pitchFamily="18" charset="0"/>
                <a:cs typeface="Times New Roman" panose="02020603050405020304" pitchFamily="18" charset="0"/>
              </a:rPr>
              <a:t> </a:t>
            </a:r>
            <a:r>
              <a:rPr lang="tr-TR" sz="4000" b="1" dirty="0" smtClean="0">
                <a:solidFill>
                  <a:srgbClr val="FF0000"/>
                </a:solidFill>
                <a:latin typeface="Times New Roman" panose="02020603050405020304" pitchFamily="18" charset="0"/>
                <a:cs typeface="Times New Roman" panose="02020603050405020304" pitchFamily="18" charset="0"/>
              </a:rPr>
              <a:t>- </a:t>
            </a:r>
            <a:r>
              <a:rPr lang="tr-TR" sz="4000" dirty="0" smtClean="0">
                <a:solidFill>
                  <a:schemeClr val="bg1"/>
                </a:solidFill>
                <a:latin typeface="Times New Roman" panose="02020603050405020304" pitchFamily="18" charset="0"/>
                <a:cs typeface="Times New Roman" panose="02020603050405020304" pitchFamily="18" charset="0"/>
              </a:rPr>
              <a:t>Batıyı</a:t>
            </a:r>
            <a:r>
              <a:rPr lang="tr-TR" sz="4000" dirty="0">
                <a:solidFill>
                  <a:schemeClr val="bg1"/>
                </a:solidFill>
                <a:latin typeface="Times New Roman" panose="02020603050405020304" pitchFamily="18" charset="0"/>
                <a:cs typeface="Times New Roman" panose="02020603050405020304" pitchFamily="18" charset="0"/>
              </a:rPr>
              <a:t>, özellikle Fransız edebiyatını örnek alırlar.</a:t>
            </a:r>
          </a:p>
          <a:p>
            <a:pPr algn="l"/>
            <a:r>
              <a:rPr lang="tr-TR" sz="4000" b="1" dirty="0">
                <a:solidFill>
                  <a:srgbClr val="FF0000"/>
                </a:solidFill>
                <a:latin typeface="Times New Roman" panose="02020603050405020304" pitchFamily="18" charset="0"/>
                <a:cs typeface="Times New Roman" panose="02020603050405020304" pitchFamily="18" charset="0"/>
              </a:rPr>
              <a:t>-</a:t>
            </a:r>
            <a:r>
              <a:rPr lang="tr-TR" sz="4000" dirty="0">
                <a:solidFill>
                  <a:schemeClr val="bg1"/>
                </a:solidFill>
                <a:latin typeface="Times New Roman" panose="02020603050405020304" pitchFamily="18" charset="0"/>
                <a:cs typeface="Times New Roman" panose="02020603050405020304" pitchFamily="18" charset="0"/>
              </a:rPr>
              <a:t> Tiyatro ile yakından ilgilenirler.</a:t>
            </a:r>
          </a:p>
          <a:p>
            <a:pPr algn="l"/>
            <a:r>
              <a:rPr lang="tr-TR" sz="4000" b="1" dirty="0">
                <a:solidFill>
                  <a:srgbClr val="FF0000"/>
                </a:solidFill>
                <a:latin typeface="Times New Roman" panose="02020603050405020304" pitchFamily="18" charset="0"/>
                <a:cs typeface="Times New Roman" panose="02020603050405020304" pitchFamily="18" charset="0"/>
              </a:rPr>
              <a:t>- </a:t>
            </a:r>
            <a:r>
              <a:rPr lang="tr-TR" sz="4000" dirty="0">
                <a:solidFill>
                  <a:schemeClr val="bg1"/>
                </a:solidFill>
                <a:latin typeface="Times New Roman" panose="02020603050405020304" pitchFamily="18" charset="0"/>
                <a:cs typeface="Times New Roman" panose="02020603050405020304" pitchFamily="18" charset="0"/>
              </a:rPr>
              <a:t>Romantizm, sembolizm ve empresyonizmin etkisi altında kalırlar.</a:t>
            </a:r>
          </a:p>
          <a:p>
            <a:pPr algn="l"/>
            <a:r>
              <a:rPr lang="tr-TR" sz="4000" b="1" dirty="0">
                <a:solidFill>
                  <a:srgbClr val="FF0000"/>
                </a:solidFill>
                <a:latin typeface="Times New Roman" panose="02020603050405020304" pitchFamily="18" charset="0"/>
                <a:cs typeface="Times New Roman" panose="02020603050405020304" pitchFamily="18" charset="0"/>
              </a:rPr>
              <a:t>-</a:t>
            </a:r>
            <a:r>
              <a:rPr lang="tr-TR" sz="4000" dirty="0">
                <a:solidFill>
                  <a:schemeClr val="bg1"/>
                </a:solidFill>
                <a:latin typeface="Times New Roman" panose="02020603050405020304" pitchFamily="18" charset="0"/>
                <a:cs typeface="Times New Roman" panose="02020603050405020304" pitchFamily="18" charset="0"/>
              </a:rPr>
              <a:t> Edebiyatımızdaki ilk edebî topluluk olarak tarihe geçerler.</a:t>
            </a:r>
          </a:p>
          <a:p>
            <a:pPr algn="l"/>
            <a:r>
              <a:rPr lang="tr-TR" sz="4000" dirty="0">
                <a:solidFill>
                  <a:schemeClr val="bg1"/>
                </a:solidFill>
                <a:latin typeface="Times New Roman" panose="02020603050405020304" pitchFamily="18" charset="0"/>
                <a:cs typeface="Times New Roman" panose="02020603050405020304" pitchFamily="18" charset="0"/>
              </a:rPr>
              <a:t>Edebiyatımızdaki ilk beyanname yayımlayan topluluktur.</a:t>
            </a:r>
          </a:p>
        </p:txBody>
      </p:sp>
    </p:spTree>
    <p:extLst>
      <p:ext uri="{BB962C8B-B14F-4D97-AF65-F5344CB8AC3E}">
        <p14:creationId xmlns:p14="http://schemas.microsoft.com/office/powerpoint/2010/main" xmlns="" val="184555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188640"/>
            <a:ext cx="8568952" cy="1008112"/>
          </a:xfrm>
        </p:spPr>
        <p:txBody>
          <a:bodyPr>
            <a:noAutofit/>
          </a:bodyPr>
          <a:lstStyle/>
          <a:p>
            <a:pPr algn="ctr"/>
            <a:r>
              <a:rPr lang="tr-TR" sz="4000" dirty="0" smtClean="0">
                <a:solidFill>
                  <a:srgbClr val="FF0000"/>
                </a:solidFill>
                <a:effectLst/>
                <a:latin typeface="Times New Roman" panose="02020603050405020304" pitchFamily="18" charset="0"/>
                <a:cs typeface="Times New Roman" panose="02020603050405020304" pitchFamily="18" charset="0"/>
              </a:rPr>
              <a:t>Fecr-i </a:t>
            </a:r>
            <a:r>
              <a:rPr lang="tr-TR" sz="4000" dirty="0">
                <a:solidFill>
                  <a:srgbClr val="FF0000"/>
                </a:solidFill>
                <a:effectLst/>
                <a:latin typeface="Times New Roman" panose="02020603050405020304" pitchFamily="18" charset="0"/>
                <a:cs typeface="Times New Roman" panose="02020603050405020304" pitchFamily="18" charset="0"/>
              </a:rPr>
              <a:t>Âti Topluluğunun </a:t>
            </a:r>
            <a:r>
              <a:rPr lang="tr-TR" sz="4000" dirty="0" smtClean="0">
                <a:solidFill>
                  <a:srgbClr val="FF0000"/>
                </a:solidFill>
                <a:effectLst/>
                <a:latin typeface="Times New Roman" panose="02020603050405020304" pitchFamily="18" charset="0"/>
                <a:cs typeface="Times New Roman" panose="02020603050405020304" pitchFamily="18" charset="0"/>
              </a:rPr>
              <a:t>Amaçları</a:t>
            </a:r>
            <a:endParaRPr lang="tr-TR" sz="4000" dirty="0">
              <a:solidFill>
                <a:srgbClr val="FF0000"/>
              </a:solidFill>
              <a:effectLst/>
              <a:latin typeface="Times New Roman" panose="02020603050405020304" pitchFamily="18" charset="0"/>
              <a:cs typeface="Times New Roman" panose="02020603050405020304" pitchFamily="18" charset="0"/>
            </a:endParaRPr>
          </a:p>
        </p:txBody>
      </p:sp>
      <p:sp>
        <p:nvSpPr>
          <p:cNvPr id="5" name="Alt Başlık 4"/>
          <p:cNvSpPr>
            <a:spLocks noGrp="1"/>
          </p:cNvSpPr>
          <p:nvPr>
            <p:ph type="subTitle" idx="1"/>
          </p:nvPr>
        </p:nvSpPr>
        <p:spPr>
          <a:xfrm>
            <a:off x="323528" y="1268760"/>
            <a:ext cx="8496944" cy="5256584"/>
          </a:xfrm>
        </p:spPr>
        <p:txBody>
          <a:bodyPr>
            <a:noAutofit/>
          </a:bodyPr>
          <a:lstStyle/>
          <a:p>
            <a:pPr algn="l"/>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bg1"/>
                </a:solidFill>
                <a:latin typeface="Times New Roman" panose="02020603050405020304" pitchFamily="18" charset="0"/>
                <a:cs typeface="Times New Roman" panose="02020603050405020304" pitchFamily="18" charset="0"/>
              </a:rPr>
              <a:t>Edebiyata hevesli ve yetenekli gençleri bir araya getirmek,</a:t>
            </a:r>
          </a:p>
          <a:p>
            <a:pPr algn="l"/>
            <a:r>
              <a:rPr lang="tr-TR" sz="2800" b="1" dirty="0">
                <a:solidFill>
                  <a:srgbClr val="FF0000"/>
                </a:solidFill>
                <a:latin typeface="Times New Roman" panose="02020603050405020304" pitchFamily="18" charset="0"/>
                <a:cs typeface="Times New Roman" panose="02020603050405020304" pitchFamily="18" charset="0"/>
              </a:rPr>
              <a:t>-</a:t>
            </a:r>
            <a:r>
              <a:rPr lang="tr-TR" sz="2800" dirty="0">
                <a:solidFill>
                  <a:schemeClr val="bg1"/>
                </a:solidFill>
                <a:latin typeface="Times New Roman" panose="02020603050405020304" pitchFamily="18" charset="0"/>
                <a:cs typeface="Times New Roman" panose="02020603050405020304" pitchFamily="18" charset="0"/>
              </a:rPr>
              <a:t> Edebiyat ve fikir konuları ile ilgili konferanslar düzenlemek,</a:t>
            </a:r>
          </a:p>
          <a:p>
            <a:pPr algn="l"/>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bg1"/>
                </a:solidFill>
                <a:latin typeface="Times New Roman" panose="02020603050405020304" pitchFamily="18" charset="0"/>
                <a:cs typeface="Times New Roman" panose="02020603050405020304" pitchFamily="18" charset="0"/>
              </a:rPr>
              <a:t>Batı edebiyatını Türk edebiyatına tanıtmak,</a:t>
            </a:r>
          </a:p>
          <a:p>
            <a:pPr algn="l"/>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bg1"/>
                </a:solidFill>
                <a:latin typeface="Times New Roman" panose="02020603050405020304" pitchFamily="18" charset="0"/>
                <a:cs typeface="Times New Roman" panose="02020603050405020304" pitchFamily="18" charset="0"/>
              </a:rPr>
              <a:t>Türk edebiyatını Batı edebiyatına tanıtmak,</a:t>
            </a:r>
          </a:p>
          <a:p>
            <a:pPr algn="l"/>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bg1"/>
                </a:solidFill>
                <a:latin typeface="Times New Roman" panose="02020603050405020304" pitchFamily="18" charset="0"/>
                <a:cs typeface="Times New Roman" panose="02020603050405020304" pitchFamily="18" charset="0"/>
              </a:rPr>
              <a:t>Batıdaki benzer topluluklarla temas kurmak,</a:t>
            </a:r>
          </a:p>
          <a:p>
            <a:pPr algn="l"/>
            <a:r>
              <a:rPr lang="tr-TR" sz="2800" b="1" dirty="0">
                <a:solidFill>
                  <a:srgbClr val="FF0000"/>
                </a:solidFill>
                <a:latin typeface="Times New Roman" panose="02020603050405020304" pitchFamily="18" charset="0"/>
                <a:cs typeface="Times New Roman" panose="02020603050405020304" pitchFamily="18" charset="0"/>
              </a:rPr>
              <a:t>-</a:t>
            </a:r>
            <a:r>
              <a:rPr lang="tr-TR" sz="2800" dirty="0">
                <a:solidFill>
                  <a:schemeClr val="bg1"/>
                </a:solidFill>
                <a:latin typeface="Times New Roman" panose="02020603050405020304" pitchFamily="18" charset="0"/>
                <a:cs typeface="Times New Roman" panose="02020603050405020304" pitchFamily="18" charset="0"/>
              </a:rPr>
              <a:t> Fecr-i Âti kütüphanesi adı altında bir yayın serisi oluşturmak,</a:t>
            </a:r>
          </a:p>
          <a:p>
            <a:pPr algn="l"/>
            <a:r>
              <a:rPr lang="tr-TR" sz="2800" b="1" dirty="0">
                <a:solidFill>
                  <a:srgbClr val="FF0000"/>
                </a:solidFill>
                <a:latin typeface="Times New Roman" panose="02020603050405020304" pitchFamily="18" charset="0"/>
                <a:cs typeface="Times New Roman" panose="02020603050405020304" pitchFamily="18" charset="0"/>
              </a:rPr>
              <a:t>- </a:t>
            </a:r>
            <a:r>
              <a:rPr lang="tr-TR" sz="2800" dirty="0">
                <a:solidFill>
                  <a:schemeClr val="bg1"/>
                </a:solidFill>
                <a:latin typeface="Times New Roman" panose="02020603050405020304" pitchFamily="18" charset="0"/>
                <a:cs typeface="Times New Roman" panose="02020603050405020304" pitchFamily="18" charset="0"/>
              </a:rPr>
              <a:t>Açık fikir münakaşaları ile kamuoyunu aydınlatmak.</a:t>
            </a:r>
          </a:p>
        </p:txBody>
      </p:sp>
    </p:spTree>
    <p:extLst>
      <p:ext uri="{BB962C8B-B14F-4D97-AF65-F5344CB8AC3E}">
        <p14:creationId xmlns:p14="http://schemas.microsoft.com/office/powerpoint/2010/main" xmlns="" val="222002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179512" y="188640"/>
            <a:ext cx="8784976" cy="936104"/>
          </a:xfrm>
        </p:spPr>
        <p:txBody>
          <a:bodyPr>
            <a:norm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Fecr-i Ati </a:t>
            </a:r>
            <a:r>
              <a:rPr lang="tr-TR" sz="4000" dirty="0" smtClean="0">
                <a:solidFill>
                  <a:srgbClr val="FF0000"/>
                </a:solidFill>
                <a:effectLst/>
                <a:latin typeface="Times New Roman" panose="02020603050405020304" pitchFamily="18" charset="0"/>
                <a:cs typeface="Times New Roman" panose="02020603050405020304" pitchFamily="18" charset="0"/>
              </a:rPr>
              <a:t>Şiirinin Genel Özellikleri </a:t>
            </a:r>
            <a:endParaRPr lang="tr-TR" sz="4000" dirty="0">
              <a:solidFill>
                <a:srgbClr val="FF0000"/>
              </a:solidFill>
              <a:effectLst/>
              <a:latin typeface="Times New Roman" panose="02020603050405020304" pitchFamily="18" charset="0"/>
              <a:cs typeface="Times New Roman" panose="02020603050405020304" pitchFamily="18" charset="0"/>
            </a:endParaRPr>
          </a:p>
        </p:txBody>
      </p:sp>
      <p:sp>
        <p:nvSpPr>
          <p:cNvPr id="5" name="Alt Başlık 4"/>
          <p:cNvSpPr>
            <a:spLocks noGrp="1"/>
          </p:cNvSpPr>
          <p:nvPr>
            <p:ph type="subTitle" idx="1"/>
          </p:nvPr>
        </p:nvSpPr>
        <p:spPr>
          <a:xfrm>
            <a:off x="179512" y="1124744"/>
            <a:ext cx="8784976" cy="5328592"/>
          </a:xfrm>
        </p:spPr>
        <p:txBody>
          <a:bodyPr>
            <a:normAutofit/>
          </a:bodyPr>
          <a:lstStyle/>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Aruz ölçüsüyle aşk ve doğa konulu şiirler yazılmıştır.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Serbest müstezat kullanılmıştır.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Arapça ve Farsçanın etkisinde ağır bir dil söz konusudur.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Sanatçılar, Fransız sembolizmiyle daha sıkı bağlar kurmuşlardır.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Şiirde konudan çok söyleyiş önemlidir.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Gerçek şiir herkesin kendisine göre yorumlayabileceği şiirdir.</a:t>
            </a:r>
          </a:p>
          <a:p>
            <a:pPr marL="457200" indent="-457200" algn="l">
              <a:buFont typeface="Wingdings" panose="05000000000000000000" pitchFamily="2" charset="2"/>
              <a:buChar char="v"/>
            </a:pPr>
            <a:r>
              <a:rPr lang="tr-TR" sz="2800" dirty="0">
                <a:solidFill>
                  <a:schemeClr val="bg1"/>
                </a:solidFill>
                <a:latin typeface="Times New Roman" panose="02020603050405020304" pitchFamily="18" charset="0"/>
                <a:cs typeface="Times New Roman" panose="02020603050405020304" pitchFamily="18" charset="0"/>
              </a:rPr>
              <a:t>Şiiri duyulmak için yazılan sözden çok musikiye yakın bir türdür.</a:t>
            </a:r>
          </a:p>
        </p:txBody>
      </p:sp>
    </p:spTree>
    <p:extLst>
      <p:ext uri="{BB962C8B-B14F-4D97-AF65-F5344CB8AC3E}">
        <p14:creationId xmlns:p14="http://schemas.microsoft.com/office/powerpoint/2010/main" xmlns="" val="374728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251520" y="260648"/>
            <a:ext cx="8640960" cy="6264696"/>
          </a:xfrm>
        </p:spPr>
        <p:txBody>
          <a:bodyPr>
            <a:normAutofit/>
          </a:bodyPr>
          <a:lstStyle/>
          <a:p>
            <a:pPr marL="457200" indent="-457200" algn="l">
              <a:buFont typeface="Wingdings" panose="05000000000000000000" pitchFamily="2" charset="2"/>
              <a:buChar char="v"/>
            </a:pPr>
            <a:r>
              <a:rPr lang="tr-TR" sz="4000" dirty="0">
                <a:solidFill>
                  <a:schemeClr val="bg1"/>
                </a:solidFill>
                <a:latin typeface="Times New Roman" panose="02020603050405020304" pitchFamily="18" charset="0"/>
                <a:cs typeface="Times New Roman" panose="02020603050405020304" pitchFamily="18" charset="0"/>
              </a:rPr>
              <a:t>Bu dönem şiirleri “sanat için sanat” anlayışıyla yazılmıştır.</a:t>
            </a:r>
          </a:p>
          <a:p>
            <a:pPr marL="457200" indent="-457200" algn="l">
              <a:buFont typeface="Wingdings" panose="05000000000000000000" pitchFamily="2" charset="2"/>
              <a:buChar char="v"/>
            </a:pPr>
            <a:r>
              <a:rPr lang="tr-TR" sz="4000" dirty="0">
                <a:solidFill>
                  <a:schemeClr val="bg1"/>
                </a:solidFill>
                <a:latin typeface="Times New Roman" panose="02020603050405020304" pitchFamily="18" charset="0"/>
                <a:cs typeface="Times New Roman" panose="02020603050405020304" pitchFamily="18" charset="0"/>
              </a:rPr>
              <a:t>Fecr-i Ati döneminin en güçlü şairi Ahmet Haşim’dir. Sanatçı, topluluğun diğer üyeleri Milli Edebiyat akımına katılmasına rağmen kendi sanat görüşünden taviz vermemiştir.</a:t>
            </a:r>
          </a:p>
        </p:txBody>
      </p:sp>
    </p:spTree>
    <p:extLst>
      <p:ext uri="{BB962C8B-B14F-4D97-AF65-F5344CB8AC3E}">
        <p14:creationId xmlns:p14="http://schemas.microsoft.com/office/powerpoint/2010/main" xmlns="" val="189949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251520" y="116632"/>
            <a:ext cx="8568952" cy="1584176"/>
          </a:xfrm>
        </p:spPr>
        <p:txBody>
          <a:bodyPr>
            <a:noAutofit/>
          </a:bodyPr>
          <a:lstStyle/>
          <a:p>
            <a:pPr algn="ctr"/>
            <a:r>
              <a:rPr lang="tr-TR" sz="4000" dirty="0">
                <a:solidFill>
                  <a:srgbClr val="FF0000"/>
                </a:solidFill>
                <a:effectLst/>
                <a:latin typeface="Times New Roman" panose="02020603050405020304" pitchFamily="18" charset="0"/>
                <a:cs typeface="Times New Roman" panose="02020603050405020304" pitchFamily="18" charset="0"/>
              </a:rPr>
              <a:t>Fecr-i Âti Beyannamesine </a:t>
            </a:r>
            <a:r>
              <a:rPr lang="tr-TR" sz="4000" dirty="0" smtClean="0">
                <a:solidFill>
                  <a:srgbClr val="FF0000"/>
                </a:solidFill>
                <a:effectLst/>
                <a:latin typeface="Times New Roman" panose="02020603050405020304" pitchFamily="18" charset="0"/>
                <a:cs typeface="Times New Roman" panose="02020603050405020304" pitchFamily="18" charset="0"/>
              </a:rPr>
              <a:t>İmza Atan Sanatçılar</a:t>
            </a:r>
            <a:endParaRPr lang="tr-TR" sz="4000" dirty="0">
              <a:solidFill>
                <a:srgbClr val="FF0000"/>
              </a:solidFill>
              <a:effectLst/>
              <a:latin typeface="Times New Roman" panose="02020603050405020304" pitchFamily="18" charset="0"/>
              <a:cs typeface="Times New Roman" panose="02020603050405020304" pitchFamily="18" charset="0"/>
            </a:endParaRPr>
          </a:p>
        </p:txBody>
      </p:sp>
      <p:sp>
        <p:nvSpPr>
          <p:cNvPr id="5" name="Alt Başlık 4"/>
          <p:cNvSpPr>
            <a:spLocks noGrp="1"/>
          </p:cNvSpPr>
          <p:nvPr>
            <p:ph type="subTitle" idx="1"/>
          </p:nvPr>
        </p:nvSpPr>
        <p:spPr>
          <a:xfrm>
            <a:off x="179512" y="1700808"/>
            <a:ext cx="8640960" cy="4896544"/>
          </a:xfrm>
        </p:spPr>
        <p:txBody>
          <a:bodyPr>
            <a:normAutofit/>
          </a:bodyPr>
          <a:lstStyle/>
          <a:p>
            <a:pPr algn="l"/>
            <a:r>
              <a:rPr lang="tr-TR" sz="3700" dirty="0">
                <a:solidFill>
                  <a:schemeClr val="bg1"/>
                </a:solidFill>
                <a:latin typeface="Times New Roman" panose="02020603050405020304" pitchFamily="18" charset="0"/>
                <a:cs typeface="Times New Roman" panose="02020603050405020304" pitchFamily="18" charset="0"/>
              </a:rPr>
              <a:t>Ahmet Haşim, Emin Bülent, Ahmet </a:t>
            </a:r>
            <a:r>
              <a:rPr lang="tr-TR" sz="3700" dirty="0" smtClean="0">
                <a:solidFill>
                  <a:schemeClr val="bg1"/>
                </a:solidFill>
                <a:latin typeface="Times New Roman" panose="02020603050405020304" pitchFamily="18" charset="0"/>
                <a:cs typeface="Times New Roman" panose="02020603050405020304" pitchFamily="18" charset="0"/>
              </a:rPr>
              <a:t>Samim</a:t>
            </a:r>
            <a:r>
              <a:rPr lang="tr-TR" sz="3700" dirty="0">
                <a:solidFill>
                  <a:schemeClr val="bg1"/>
                </a:solidFill>
                <a:latin typeface="Times New Roman" panose="02020603050405020304" pitchFamily="18" charset="0"/>
                <a:cs typeface="Times New Roman" panose="02020603050405020304" pitchFamily="18" charset="0"/>
              </a:rPr>
              <a:t>, Celal Sahir Erozan, Emin Lami, Tahsin Nahit, Cemil Süleyman, Hamdullah Suphi Tanrıöver, Refik Halit Karay, Şahabettin Süleyman, Abdülhak Hayri, İzzet Melih, Ali Canip Yöntem, Ali Süha, Faik Ali Ozansoy, Fazıl Ahmet Aykaç, Mehmet Behçet, Yakup Kadri Karaosmanoğlu, İbrahim Alaattin.</a:t>
            </a:r>
          </a:p>
        </p:txBody>
      </p:sp>
    </p:spTree>
    <p:extLst>
      <p:ext uri="{BB962C8B-B14F-4D97-AF65-F5344CB8AC3E}">
        <p14:creationId xmlns:p14="http://schemas.microsoft.com/office/powerpoint/2010/main" xmlns="" val="3821078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1346</Words>
  <Application>Microsoft Office PowerPoint</Application>
  <PresentationFormat>Ekran Gösterisi (4:3)</PresentationFormat>
  <Paragraphs>130</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Akış</vt:lpstr>
      <vt:lpstr>Fecr-i Ati Topluluğu </vt:lpstr>
      <vt:lpstr>Slayt 2</vt:lpstr>
      <vt:lpstr>Fecr-i Ati Edebiyatının Genel Özellikleri</vt:lpstr>
      <vt:lpstr>Slayt 4</vt:lpstr>
      <vt:lpstr>Slayt 5</vt:lpstr>
      <vt:lpstr>Fecr-i Âti Topluluğunun Amaçları</vt:lpstr>
      <vt:lpstr>Fecr-i Ati Şiirinin Genel Özellikleri </vt:lpstr>
      <vt:lpstr>Slayt 8</vt:lpstr>
      <vt:lpstr>Fecr-i Âti Beyannamesine İmza Atan Sanatçılar</vt:lpstr>
      <vt:lpstr>AHMET HAŞİM (1884 – 1933)</vt:lpstr>
      <vt:lpstr>Slayt 11</vt:lpstr>
      <vt:lpstr>Slayt 12</vt:lpstr>
      <vt:lpstr>Slayt 13</vt:lpstr>
      <vt:lpstr>TAHSİN NAHİT (1887 – 1919)</vt:lpstr>
      <vt:lpstr>Slayt 15</vt:lpstr>
      <vt:lpstr>Slayt 16</vt:lpstr>
      <vt:lpstr>EMİN BÜLENT SERDAROĞLU (1886 – 1942)</vt:lpstr>
      <vt:lpstr>Slayt 18</vt:lpstr>
      <vt:lpstr>Slayt 19</vt:lpstr>
      <vt:lpstr>MÜFİT RATİP (1887 – 1920)</vt:lpstr>
      <vt:lpstr>Slayt 21</vt:lpstr>
      <vt:lpstr>ŞAHABETTİN SÜLEYMAN (1885 – 1919)</vt:lpstr>
      <vt:lpstr>Slayt 23</vt:lpstr>
      <vt:lpstr>FAZIL AHMET AYKAÇ (1884 – 1967)</vt:lpstr>
      <vt:lpstr>Slayt 25</vt:lpstr>
      <vt:lpstr>İZZET MELİH (DEVRİM) (1887 – 1966)</vt:lpstr>
      <vt:lpstr>Slayt 27</vt:lpstr>
      <vt:lpstr>CEMİL SÜLEYMAN (ALYANAKOĞLU) (1886 – 1940)</vt:lpstr>
      <vt:lpstr>Slayt 29</vt:lpstr>
      <vt:lpstr>Servet-i Fünun ve Fecr-i Ati Dönemlerindeki Bağımsız Sanatçılar</vt:lpstr>
      <vt:lpstr>AHMET RASİM (1864 – 1932)</vt:lpstr>
      <vt:lpstr>Slayt 32</vt:lpstr>
      <vt:lpstr>HÜSEYİN RAHMİ GÜRPINAR (1864 – 1944)</vt:lpstr>
      <vt:lpstr>Slayt 34</vt:lpstr>
      <vt:lpstr>Slayt 35</vt:lpstr>
      <vt:lpstr>Slayt 36</vt:lpstr>
      <vt:lpstr>Fecr-i Ati Topluluğunun Dağılışı</vt:lpstr>
      <vt:lpstr>Slayt 38</vt:lpstr>
      <vt:lpstr>Slayt 39</vt:lpstr>
      <vt:lpstr>HAZIRLAYANLAR: Erdem OVAT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Fecr-i ati Topluluğu </dc:title>
  <dc:creator>Erdem OVAT</dc:creator>
  <cp:lastModifiedBy>Microsoft</cp:lastModifiedBy>
  <cp:revision>22</cp:revision>
  <dcterms:created xsi:type="dcterms:W3CDTF">2015-04-22T15:04:35Z</dcterms:created>
  <dcterms:modified xsi:type="dcterms:W3CDTF">2017-12-06T21:13:52Z</dcterms:modified>
</cp:coreProperties>
</file>