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386" r:id="rId4"/>
    <p:sldId id="414" r:id="rId5"/>
    <p:sldId id="400" r:id="rId6"/>
    <p:sldId id="450" r:id="rId7"/>
    <p:sldId id="397" r:id="rId8"/>
    <p:sldId id="401" r:id="rId9"/>
    <p:sldId id="415" r:id="rId10"/>
    <p:sldId id="390" r:id="rId11"/>
    <p:sldId id="416" r:id="rId12"/>
    <p:sldId id="388" r:id="rId13"/>
    <p:sldId id="417" r:id="rId14"/>
    <p:sldId id="402" r:id="rId15"/>
    <p:sldId id="396" r:id="rId16"/>
    <p:sldId id="403" r:id="rId17"/>
    <p:sldId id="398" r:id="rId18"/>
    <p:sldId id="418" r:id="rId19"/>
    <p:sldId id="404" r:id="rId20"/>
    <p:sldId id="419" r:id="rId21"/>
    <p:sldId id="399" r:id="rId22"/>
    <p:sldId id="405" r:id="rId23"/>
    <p:sldId id="427" r:id="rId24"/>
    <p:sldId id="406" r:id="rId25"/>
    <p:sldId id="425" r:id="rId26"/>
    <p:sldId id="387" r:id="rId27"/>
    <p:sldId id="412" r:id="rId28"/>
    <p:sldId id="433" r:id="rId29"/>
    <p:sldId id="44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9900"/>
    <a:srgbClr val="000000"/>
    <a:srgbClr val="FFFF00"/>
    <a:srgbClr val="FF9900"/>
    <a:srgbClr val="FFCC66"/>
    <a:srgbClr val="FFFFCC"/>
    <a:srgbClr val="99CC00"/>
    <a:srgbClr val="009900"/>
    <a:srgbClr val="1BA91B"/>
    <a:srgbClr val="2EDE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3" autoAdjust="0"/>
    <p:restoredTop sz="87925" autoAdjust="0"/>
  </p:normalViewPr>
  <p:slideViewPr>
    <p:cSldViewPr>
      <p:cViewPr>
        <p:scale>
          <a:sx n="70" d="100"/>
          <a:sy n="70" d="100"/>
        </p:scale>
        <p:origin x="-134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834BE-38C3-4DD1-92AF-22765545A3A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D8509-2C00-4BFB-BFD8-146978665A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9212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1430-DAF1-45E0-8894-B306C112E20D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93B9-345A-4991-8A1B-E7E66EC54AD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user\Music\BearShare\Mehmet%20Emin%20Ay\Selam%20G&#246;t&#252;r&#252;n\Mehmet%20Emin%20Ay-%20Lebbeyk(1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 Hac Nedir?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85720" y="1071546"/>
            <a:ext cx="4143372" cy="5572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smtClean="0"/>
              <a:t>Hac, 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yılın belirli günlerinde dinimizce önemli sayılan Kâbe, Arafat ve çevresindeki yerlerin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ibadet niyetiyle ziyaret edilmesidir.</a:t>
            </a:r>
            <a:endParaRPr lang="tr-TR" sz="2800" b="1" dirty="0"/>
          </a:p>
        </p:txBody>
      </p:sp>
      <p:pic>
        <p:nvPicPr>
          <p:cNvPr id="4" name="3 Resim" descr="00002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71546"/>
            <a:ext cx="4286280" cy="55721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1"/>
          <p:cNvSpPr txBox="1"/>
          <p:nvPr/>
        </p:nvSpPr>
        <p:spPr>
          <a:xfrm>
            <a:off x="357158" y="285728"/>
            <a:ext cx="84296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ve Umre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57158" y="1785926"/>
            <a:ext cx="4214842" cy="47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/>
              <a:t>Telbiye</a:t>
            </a:r>
            <a:r>
              <a:rPr lang="tr-TR" sz="2800" b="1" dirty="0" smtClean="0"/>
              <a:t>, ibadet 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sırasında okunan duadır. Bu nedenle hac ibadetine başlamadan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önce ihrama girerken bu duanın okunması zorunludur.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4786314" y="2714620"/>
            <a:ext cx="3993190" cy="20931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08000" tIns="0" rIns="91440" bIns="684000" anchor="ctr" anchorCtr="1">
            <a:spAutoFit/>
          </a:bodyPr>
          <a:lstStyle/>
          <a:p>
            <a:pPr algn="ctr"/>
            <a:endParaRPr lang="tr-TR" sz="4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DİNLEYELİM!</a:t>
            </a:r>
            <a:endParaRPr lang="tr-TR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250265" y="1000108"/>
            <a:ext cx="464347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r-T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TELBİYE</a:t>
            </a: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14678" y="1142984"/>
            <a:ext cx="5643602" cy="543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/>
              <a:t>Emrin başüstüne…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Allah’ım, başüstüne…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Emrin başüstüne ey ortağı olmayan!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Başüstüne…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Tek öveceğim sensin, tüm övgülerim sana… Kavuştuğum nimetlerin hepsi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senindir. Her şey de senin…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Yoktur ortağın senin.</a:t>
            </a:r>
            <a:endParaRPr lang="tr-TR" sz="2800" b="1" dirty="0"/>
          </a:p>
        </p:txBody>
      </p:sp>
      <p:sp>
        <p:nvSpPr>
          <p:cNvPr id="3" name="2 Sağ Ok Belirtme Çizgisi"/>
          <p:cNvSpPr/>
          <p:nvPr/>
        </p:nvSpPr>
        <p:spPr>
          <a:xfrm>
            <a:off x="214282" y="2285992"/>
            <a:ext cx="3636000" cy="2304000"/>
          </a:xfrm>
          <a:prstGeom prst="rightArrowCallout">
            <a:avLst>
              <a:gd name="adj1" fmla="val 0"/>
              <a:gd name="adj2" fmla="val 110822"/>
              <a:gd name="adj3" fmla="val 50074"/>
              <a:gd name="adj4" fmla="val 7292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216000" rIns="91440" bIns="10800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TELBİYE DUASI</a:t>
            </a:r>
            <a:endParaRPr lang="tr-TR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Sağa Bükülü Ok"/>
          <p:cNvSpPr/>
          <p:nvPr/>
        </p:nvSpPr>
        <p:spPr>
          <a:xfrm rot="12374490" flipH="1" flipV="1">
            <a:off x="4101044" y="3286409"/>
            <a:ext cx="1274742" cy="2690743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7. Hac ve Umre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85720" y="1071546"/>
            <a:ext cx="3714776" cy="55721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b="1" dirty="0" smtClean="0">
              <a:solidFill>
                <a:schemeClr val="tx1"/>
              </a:solidFill>
            </a:endParaRPr>
          </a:p>
          <a:p>
            <a:pPr algn="ctr"/>
            <a:endParaRPr lang="tr-TR" sz="3600" b="1" dirty="0" smtClean="0">
              <a:solidFill>
                <a:schemeClr val="tx1"/>
              </a:solidFill>
            </a:endParaRPr>
          </a:p>
          <a:p>
            <a:pPr algn="ctr"/>
            <a:endParaRPr lang="tr-TR" sz="3600" b="1" dirty="0" smtClean="0">
              <a:solidFill>
                <a:schemeClr val="tx1"/>
              </a:solidFill>
            </a:endParaRPr>
          </a:p>
          <a:p>
            <a:pPr algn="ctr"/>
            <a:endParaRPr lang="tr-TR" sz="36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yerden başlayarak Kâbe’nin etrafında yedi kez dönmektir. Her bir dönüşe</a:t>
            </a:r>
            <a:r>
              <a:rPr lang="tr-TR" sz="3600" b="1" u="sng" dirty="0" smtClean="0">
                <a:solidFill>
                  <a:schemeClr val="tx1"/>
                </a:solidFill>
              </a:rPr>
              <a:t> ŞAVT </a:t>
            </a:r>
            <a:r>
              <a:rPr lang="tr-TR" sz="3600" b="1" dirty="0" smtClean="0">
                <a:solidFill>
                  <a:schemeClr val="tx1"/>
                </a:solidFill>
              </a:rPr>
              <a:t>denir. 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6" name="5 Resim" descr="kabe-nin-sirri-el-degistirdi_44466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43116"/>
            <a:ext cx="3143272" cy="2791464"/>
          </a:xfrm>
          <a:prstGeom prst="rect">
            <a:avLst/>
          </a:prstGeom>
        </p:spPr>
      </p:pic>
      <p:sp>
        <p:nvSpPr>
          <p:cNvPr id="9" name="8 Oval"/>
          <p:cNvSpPr/>
          <p:nvPr/>
        </p:nvSpPr>
        <p:spPr>
          <a:xfrm>
            <a:off x="285720" y="1071546"/>
            <a:ext cx="3643338" cy="2143140"/>
          </a:xfrm>
          <a:prstGeom prst="ellipse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err="1" smtClean="0">
                <a:solidFill>
                  <a:schemeClr val="tx1"/>
                </a:solidFill>
              </a:rPr>
              <a:t>Hacer</a:t>
            </a:r>
            <a:r>
              <a:rPr lang="tr-TR" sz="3200" b="1" dirty="0" smtClean="0">
                <a:solidFill>
                  <a:schemeClr val="tx1"/>
                </a:solidFill>
              </a:rPr>
              <a:t>-i Esvet (Siyah Taş)’in bulunduğu </a:t>
            </a:r>
            <a:endParaRPr lang="tr-TR" sz="3200" dirty="0"/>
          </a:p>
        </p:txBody>
      </p:sp>
      <p:pic>
        <p:nvPicPr>
          <p:cNvPr id="7" name="6 Resim" descr="cimg0102-fuad-yusufoglu-hacer-ul-esved.jpg"/>
          <p:cNvPicPr>
            <a:picLocks noChangeAspect="1"/>
          </p:cNvPicPr>
          <p:nvPr/>
        </p:nvPicPr>
        <p:blipFill>
          <a:blip r:embed="rId3" cstate="print"/>
          <a:srcRect t="9681" r="34289"/>
          <a:stretch>
            <a:fillRect/>
          </a:stretch>
        </p:blipFill>
        <p:spPr>
          <a:xfrm>
            <a:off x="4929190" y="4572008"/>
            <a:ext cx="1208472" cy="1143007"/>
          </a:xfrm>
          <a:prstGeom prst="rect">
            <a:avLst/>
          </a:prstGeom>
        </p:spPr>
      </p:pic>
      <p:sp>
        <p:nvSpPr>
          <p:cNvPr id="17" name="16 Sağa Bükülü Ok"/>
          <p:cNvSpPr/>
          <p:nvPr/>
        </p:nvSpPr>
        <p:spPr>
          <a:xfrm rot="12956654">
            <a:off x="7376365" y="3852473"/>
            <a:ext cx="1272382" cy="290904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8" name="7 Resim" descr="e6e29078250705cff13c6dcdead90e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715016"/>
            <a:ext cx="714379" cy="1142984"/>
          </a:xfrm>
          <a:prstGeom prst="rect">
            <a:avLst/>
          </a:prstGeom>
        </p:spPr>
      </p:pic>
      <p:sp>
        <p:nvSpPr>
          <p:cNvPr id="28" name="27 Dikdörtgen"/>
          <p:cNvSpPr/>
          <p:nvPr/>
        </p:nvSpPr>
        <p:spPr>
          <a:xfrm>
            <a:off x="5000628" y="1071546"/>
            <a:ext cx="314327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TAVAF</a:t>
            </a:r>
            <a:endParaRPr lang="tr-TR" sz="3600" b="1" dirty="0">
              <a:solidFill>
                <a:schemeClr val="tx1"/>
              </a:solidFill>
            </a:endParaRPr>
          </a:p>
        </p:txBody>
      </p:sp>
      <p:cxnSp>
        <p:nvCxnSpPr>
          <p:cNvPr id="11" name="10 Düz Ok Bağlayıcısı"/>
          <p:cNvCxnSpPr>
            <a:stCxn id="9" idx="6"/>
            <a:endCxn id="7" idx="1"/>
          </p:cNvCxnSpPr>
          <p:nvPr/>
        </p:nvCxnSpPr>
        <p:spPr>
          <a:xfrm>
            <a:off x="3929058" y="2143116"/>
            <a:ext cx="1000132" cy="3000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6e29078250705cff13c6dcdead90e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072074"/>
            <a:ext cx="309556" cy="540533"/>
          </a:xfrm>
          <a:prstGeom prst="rect">
            <a:avLst/>
          </a:prstGeom>
        </p:spPr>
      </p:pic>
      <p:sp>
        <p:nvSpPr>
          <p:cNvPr id="3" name="2 Yuvarlatılmış Dikdörtgen"/>
          <p:cNvSpPr/>
          <p:nvPr/>
        </p:nvSpPr>
        <p:spPr>
          <a:xfrm>
            <a:off x="7858148" y="500042"/>
            <a:ext cx="1285852" cy="10715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Mehmet Emin Ay- Lebbeyk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15272" y="221455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7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-0.04427 -0.03472 -0.06198 -0.10694 -0.03768 -0.16111 C -0.01406 -0.21551 0.04288 -0.23333 0.08698 -0.19838 C 0.13142 -0.1625 0.14705 -0.09097 0.12326 -0.03657 C 0.0993 0.01875 0.0441 0.03496 1.94444E-6 -2.59259E-6 Z " pathEditMode="relative" rAng="12616947" ptsTypes="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sayici.jpg"/>
          <p:cNvPicPr>
            <a:picLocks noChangeAspect="1"/>
          </p:cNvPicPr>
          <p:nvPr/>
        </p:nvPicPr>
        <p:blipFill>
          <a:blip r:embed="rId2" cstate="print">
            <a:lum bright="-2000" contrast="-4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3" name="2 Yuvarlatılmış Dikdörtgen"/>
          <p:cNvSpPr/>
          <p:nvPr/>
        </p:nvSpPr>
        <p:spPr>
          <a:xfrm>
            <a:off x="571472" y="357166"/>
            <a:ext cx="7786742" cy="6500834"/>
          </a:xfrm>
          <a:prstGeom prst="round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60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6000" b="1" dirty="0" smtClean="0">
                <a:solidFill>
                  <a:srgbClr val="FFFF00"/>
                </a:solidFill>
              </a:rPr>
              <a:t>Mekke’de bulunan Safa ve Merve tepeleri arasında yedi defa gidip gelmektir.</a:t>
            </a:r>
          </a:p>
          <a:p>
            <a:pPr algn="ctr"/>
            <a:r>
              <a:rPr lang="tr-TR" sz="6000" b="1" dirty="0" smtClean="0">
                <a:solidFill>
                  <a:srgbClr val="FFFF00"/>
                </a:solidFill>
              </a:rPr>
              <a:t>Safa’dan Merve’ye dört, Merve’den Safa’ya üç kez gidilir. </a:t>
            </a:r>
            <a:endParaRPr lang="tr-TR" sz="6000" b="1" dirty="0">
              <a:solidFill>
                <a:srgbClr val="FFFF00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3071802" y="642918"/>
            <a:ext cx="3250429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400" i="1" dirty="0" smtClean="0"/>
              <a:t>        SA’Y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9605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000364" y="3429000"/>
            <a:ext cx="121444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SAFA</a:t>
            </a:r>
            <a:endParaRPr lang="tr-T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72000" y="5429264"/>
            <a:ext cx="157163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MERVE</a:t>
            </a:r>
            <a:endParaRPr lang="tr-T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Resim" descr="e6e29078250705cff13c6dcdead90e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357562"/>
            <a:ext cx="309556" cy="5405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C 0.0033 0.01272 0.00816 0.02383 0.01667 0.03124 C 0.01771 0.03356 0.01927 0.03541 0.01996 0.03795 C 0.02101 0.04143 0.02031 0.04583 0.0217 0.04907 C 0.02378 0.05346 0.02726 0.05647 0.03003 0.06018 C 0.03177 0.06226 0.03507 0.06666 0.03507 0.06666 C 0.03733 0.07638 0.04045 0.08101 0.04496 0.08888 C 0.04861 0.09513 0.05069 0.10323 0.05503 0.10902 C 0.06753 0.12569 0.07708 0.14282 0.0934 0.15346 C 0.10052 0.16295 0.10833 0.16851 0.11667 0.17569 C 0.12205 0.18657 0.12969 0.18633 0.13663 0.19559 C 0.13941 0.1993 0.14271 0.20231 0.14496 0.2067 C 0.14618 0.20902 0.14687 0.2118 0.14844 0.21342 C 0.15139 0.21643 0.15521 0.21735 0.15833 0.22013 C 0.15937 0.22245 0.16337 0.22569 0.16163 0.22684 C 0.15781 0.22939 0.14844 0.22245 0.14496 0.22013 C 0.13837 0.2111 0.13125 0.20254 0.125 0.19351 C 0.11858 0.18425 0.11389 0.17268 0.10677 0.16458 C 0.10278 0.16018 0.09826 0.15647 0.09496 0.15115 C 0.09149 0.14583 0.08993 0.13865 0.08663 0.13333 C 0.08385 0.12893 0.07986 0.12638 0.07673 0.12221 C 0.06996 0.11319 0.06597 0.09999 0.05677 0.09559 C 0.05451 0.09328 0.05191 0.09166 0.05 0.08888 C 0.04028 0.0743 0.05 0.07985 0.0401 0.07569 C 0.02969 0.0618 0.02066 0.04189 0.00833 0.03124 C 0.00729 0.02823 0.00417 0.02545 0.00503 0.02221 C 0.00555 0.0199 0.00851 0.02337 0.01007 0.02453 C 0.01476 0.02846 0.02135 0.03657 0.025 0.04235 C 0.02621 0.04444 0.02673 0.04721 0.0283 0.04907 C 0.03125 0.05254 0.03524 0.05462 0.03837 0.05786 C 0.04896 0.06897 0.05885 0.08124 0.06996 0.0912 C 0.08264 0.11458 0.09496 0.13772 0.10833 0.16018 C 0.11111 0.17036 0.11458 0.17407 0.11996 0.1824 C 0.12135 0.18448 0.1217 0.18749 0.12344 0.18888 C 0.12535 0.1905 0.12778 0.1905 0.13003 0.1912 C 0.13542 0.19583 0.14062 0.19953 0.1467 0.20231 C 0.15035 0.20717 0.15469 0.21087 0.15833 0.21573 C 0.16319 0.22221 0.16285 0.22592 0.16996 0.22893 C 0.15625 0.21573 0.14358 0.20184 0.13003 0.18888 C 0.12239 0.18147 0.12726 0.18425 0.1217 0.17569 C 0.09583 0.13657 0.12535 0.18286 0.1033 0.15346 C 0.10191 0.15161 0.10139 0.1486 0.1 0.14675 C 0.09375 0.13842 0.08594 0.13425 0.08003 0.12453 C 0.06788 0.10462 0.07934 0.11689 0.0651 0.09791 C 0.05729 0.08749 0.04948 0.07684 0.04167 0.06666 C 0.03368 0.05624 0.02135 0.04814 0.0151 0.03564 C 0.00712 0.01967 0.01128 0.02592 0.0033 0.01573 C 0.00278 0.01342 0.00173 0.0067 0.00173 0.00902 C 0.00173 0.01272 0.00173 0.01689 0.0033 0.02013 C 0.0059 0.02545 0.01007 0.02893 0.01337 0.03333 C 0.03351 0.05971 0.00694 0.03402 0.02344 0.04907 C 0.02639 0.05485 0.02864 0.0611 0.03177 0.06666 C 0.03819 0.07823 0.03455 0.0692 0.04167 0.07777 C 0.04583 0.08263 0.04896 0.08888 0.0533 0.09351 C 0.05608 0.09652 0.05903 0.09907 0.06163 0.10231 C 0.06684 0.10856 0.0717 0.1155 0.07673 0.12221 C 0.07795 0.12383 0.07847 0.12615 0.08003 0.12684 C 0.09132 0.13286 0.09236 0.13217 0.1033 0.14675 C 0.10781 0.15277 0.12812 0.17939 0.13177 0.1868 C 0.13594 0.19513 0.13941 0.20138 0.1467 0.20462 C 0.14896 0.2067 0.15121 0.20879 0.1533 0.2111 C 0.15451 0.21249 0.15555 0.21434 0.15677 0.21573 C 0.1658 0.22522 0.17604 0.23309 0.16007 0.22013 C 0.15295 0.20809 0.14722 0.1942 0.13837 0.18448 C 0.11614 0.15995 0.09375 0.1361 0.0717 0.1111 C 0.06128 0.0993 0.05469 0.08194 0.04496 0.06897 C 0.03194 0.05161 0.01858 0.03471 0.00677 0.01573 C 0.00608 0.01458 -0.0007 0.00647 1.66667E-6 0.00462 C 0.00087 0.00254 0.0033 0.00601 0.00503 0.0067 C 0.01337 0.01573 0.03142 0.03309 0.03663 0.04235 C 0.03993 0.04837 0.04288 0.05485 0.0467 0.06018 C 0.05989 0.07893 0.07621 0.09536 0.08837 0.11573 C 0.10017 0.13564 0.11163 0.1537 0.1283 0.16666 C 0.13333 0.17476 0.13715 0.18471 0.1434 0.1912 C 0.14653 0.19444 0.15399 0.20161 0.15677 0.2067 C 0.15868 0.21018 0.15955 0.21458 0.16163 0.21782 C 0.16493 0.22314 0.16979 0.22638 0.17344 0.23124 C 0.17517 0.23356 0.1783 0.23333 0.18003 0.23564 " pathEditMode="relative" ptsTypes="fffffffffffffffffffffffffffffffffffffffffffffffffffffffffffffffffffffffffffff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214282" y="1000108"/>
            <a:ext cx="4143404" cy="564360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Sa’y</a:t>
            </a:r>
            <a:r>
              <a:rPr lang="tr-TR" sz="2800" b="1" dirty="0" smtClean="0">
                <a:solidFill>
                  <a:schemeClr val="tx1"/>
                </a:solidFill>
              </a:rPr>
              <a:t> haccın gereklerinden olup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Hz. İsmail’in annesi </a:t>
            </a:r>
            <a:r>
              <a:rPr lang="tr-TR" sz="2800" b="1" dirty="0" err="1" smtClean="0">
                <a:solidFill>
                  <a:schemeClr val="tx1"/>
                </a:solidFill>
              </a:rPr>
              <a:t>Hacer</a:t>
            </a:r>
            <a:r>
              <a:rPr lang="tr-TR" sz="2800" b="1" dirty="0" smtClean="0">
                <a:solidFill>
                  <a:schemeClr val="tx1"/>
                </a:solidFill>
              </a:rPr>
              <a:t>’ in, oğluna su arayışının sembolik olarak yeniden canlandırılmasıdır.</a:t>
            </a:r>
          </a:p>
          <a:p>
            <a:pPr algn="ctr"/>
            <a:endParaRPr lang="tr-TR" sz="2800" b="1" dirty="0" smtClean="0">
              <a:solidFill>
                <a:schemeClr val="tx1"/>
              </a:solidFill>
            </a:endParaRPr>
          </a:p>
          <a:p>
            <a:pPr algn="ctr"/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Metin kutusu 1"/>
          <p:cNvSpPr txBox="1"/>
          <p:nvPr/>
        </p:nvSpPr>
        <p:spPr>
          <a:xfrm>
            <a:off x="285720" y="285728"/>
            <a:ext cx="864399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2187749427_fd37f0e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071546"/>
            <a:ext cx="449261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kış Çizelgesi: Gecikme"/>
          <p:cNvSpPr/>
          <p:nvPr/>
        </p:nvSpPr>
        <p:spPr>
          <a:xfrm>
            <a:off x="142844" y="1643050"/>
            <a:ext cx="4286280" cy="5000660"/>
          </a:xfrm>
          <a:prstGeom prst="flowChartDelay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3200" b="1" dirty="0" smtClean="0"/>
              <a:t>Arife günü öğle vaktinden bayram sabahına kadar, bir süre Arafat’ta bulunmak demektir. Bu süre ibadet ve dua ile geçirilir. </a:t>
            </a:r>
            <a:endParaRPr lang="tr-TR" sz="3200" b="1" dirty="0"/>
          </a:p>
        </p:txBody>
      </p:sp>
      <p:sp>
        <p:nvSpPr>
          <p:cNvPr id="3" name="2 Yuvarlatılmış Dikdörtgen"/>
          <p:cNvSpPr/>
          <p:nvPr/>
        </p:nvSpPr>
        <p:spPr>
          <a:xfrm>
            <a:off x="2946786" y="1000108"/>
            <a:ext cx="3250429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400" i="1" dirty="0" smtClean="0"/>
              <a:t>     </a:t>
            </a:r>
            <a:r>
              <a:rPr lang="tr-TR" sz="4400" dirty="0" smtClean="0"/>
              <a:t> VAKFE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214282" y="285728"/>
            <a:ext cx="864399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 descr="hacilar_arafat_mina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3485" y="1714488"/>
            <a:ext cx="4344795" cy="492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285720" y="1000108"/>
            <a:ext cx="4214842" cy="27860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Vakfe, haccın farzlarından biridir. Belirlenen süre içerisinde Arafat’ta bulunmayanlar o yıl hac ibadetini yapmış sayılmazlar.</a:t>
            </a:r>
            <a:endParaRPr lang="tr-TR" sz="2800" b="1" dirty="0"/>
          </a:p>
        </p:txBody>
      </p:sp>
      <p:sp>
        <p:nvSpPr>
          <p:cNvPr id="3" name="Metin kutusu 1"/>
          <p:cNvSpPr txBox="1"/>
          <p:nvPr/>
        </p:nvSpPr>
        <p:spPr>
          <a:xfrm>
            <a:off x="357158" y="285728"/>
            <a:ext cx="84296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mekke-76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29066"/>
            <a:ext cx="4143404" cy="2726090"/>
          </a:xfrm>
          <a:prstGeom prst="rect">
            <a:avLst/>
          </a:prstGeom>
        </p:spPr>
      </p:pic>
      <p:pic>
        <p:nvPicPr>
          <p:cNvPr id="5" name="4 Resim" descr="hacilar_arafat_mina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6"/>
            <a:ext cx="4214842" cy="2643206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4643438" y="3929066"/>
            <a:ext cx="4214842" cy="27146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Arafat’ta vakfe yapıldıktan sonra </a:t>
            </a:r>
            <a:r>
              <a:rPr lang="tr-TR" sz="2800" b="1" dirty="0" err="1" smtClean="0"/>
              <a:t>Müzdelife’ye</a:t>
            </a:r>
            <a:r>
              <a:rPr lang="tr-TR" sz="2800" b="1" dirty="0" smtClean="0"/>
              <a:t> gidilir. Bayram sabahı da </a:t>
            </a:r>
            <a:r>
              <a:rPr lang="tr-TR" sz="2800" b="1" dirty="0" err="1" smtClean="0"/>
              <a:t>Müzdelife</a:t>
            </a:r>
            <a:r>
              <a:rPr lang="tr-TR" sz="2800" b="1" dirty="0" smtClean="0"/>
              <a:t> vakfesi yapılır.</a:t>
            </a:r>
            <a:endParaRPr 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rafa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ARAFATTAN BİR GÖRÜNÜM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714876" y="1071546"/>
            <a:ext cx="4143404" cy="55721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smtClean="0"/>
              <a:t>Hem beden hem de mal ile yapılan bir ibadettir. Ay takvimine göre zilhicce ayının 9 ve 10. günlerinde özel giysiler giyilerek Mekke’de Arafat ve Kâbe’yi ziyaret etmek suretiyle yapılır.</a:t>
            </a:r>
            <a:endParaRPr lang="tr-TR" b="1" dirty="0"/>
          </a:p>
        </p:txBody>
      </p:sp>
      <p:sp>
        <p:nvSpPr>
          <p:cNvPr id="3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 Hac N</a:t>
            </a:r>
            <a:r>
              <a:rPr lang="tr-TR" sz="3200" dirty="0" err="1" smtClean="0"/>
              <a:t>edir</a:t>
            </a:r>
            <a:r>
              <a:rPr lang="es-ES" sz="3200" dirty="0" smtClean="0"/>
              <a:t>?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en-guzel-kabe-fotograflari_3621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413756" cy="5572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7158" y="285728"/>
            <a:ext cx="85011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Medine’yi ve </a:t>
            </a:r>
            <a:r>
              <a:rPr lang="tr-TR" sz="3200" b="1" dirty="0" err="1" smtClean="0"/>
              <a:t>Mescid</a:t>
            </a:r>
            <a:r>
              <a:rPr lang="tr-TR" sz="3200" b="1" dirty="0" smtClean="0"/>
              <a:t>-i Nebi’yi Ziyaret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Mescidi_nebe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17631"/>
            <a:ext cx="8501122" cy="5626079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357158" y="1071546"/>
            <a:ext cx="8501122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i="1" dirty="0" smtClean="0">
                <a:solidFill>
                  <a:schemeClr val="tx1"/>
                </a:solidFill>
                <a:latin typeface="+mj-lt"/>
              </a:rPr>
              <a:t>‘’Beni vefatımdan sonra ziyaret edenler,                          hayatımda ziyaret etmiş gibidir.’’</a:t>
            </a:r>
            <a:endParaRPr lang="tr-TR" sz="3600" b="1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Haccın İnsan Davranışları Üzerindeki Etkisi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14282" y="1000108"/>
            <a:ext cx="5000660" cy="56436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b="1" dirty="0" smtClean="0"/>
              <a:t>Şeytan taşlama esnasında, iyi bir insan olmanın ve iyilik yapmanın önündeki engeller akla getirilir.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b="1" dirty="0" smtClean="0"/>
              <a:t>Şeytan taşlamayla şeytanın hile, vesvese, kötülük ve düşmanlıklarına karşı sembolik olarak tepki gösterilir. </a:t>
            </a:r>
          </a:p>
          <a:p>
            <a:pPr>
              <a:buFont typeface="Arial" pitchFamily="34" charset="0"/>
              <a:buChar char="•"/>
            </a:pPr>
            <a:r>
              <a:rPr lang="tr-TR" sz="2800" b="1" dirty="0" smtClean="0"/>
              <a:t>Bütün kötülüklerden uzak durulacağı kararlı bir şekilde ortaya konulur.</a:t>
            </a:r>
            <a:endParaRPr lang="tr-TR" sz="2800" b="1" dirty="0"/>
          </a:p>
        </p:txBody>
      </p:sp>
      <p:pic>
        <p:nvPicPr>
          <p:cNvPr id="5" name="4 Resim" descr="88seytan-taslama-b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000109"/>
            <a:ext cx="3500462" cy="2599628"/>
          </a:xfrm>
          <a:prstGeom prst="rect">
            <a:avLst/>
          </a:prstGeom>
        </p:spPr>
      </p:pic>
      <p:pic>
        <p:nvPicPr>
          <p:cNvPr id="6" name="5 Resim" descr="hacilar_arafat_mina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5443" y="3714752"/>
            <a:ext cx="3517089" cy="2928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Haccın İnsan Davranışları Üzerindeki Etkisi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929058" y="3000372"/>
            <a:ext cx="49292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Allah’ın hoşnutluğunu kazanır.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929058" y="3929066"/>
            <a:ext cx="492922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 Kardeşlik bağını geliştirir. 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929058" y="5786454"/>
            <a:ext cx="49292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 Birlikte yaşama bilinci kazanır.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22 Düz Ok Bağlayıcısı"/>
          <p:cNvCxnSpPr>
            <a:stCxn id="6" idx="6"/>
            <a:endCxn id="8" idx="1"/>
          </p:cNvCxnSpPr>
          <p:nvPr/>
        </p:nvCxnSpPr>
        <p:spPr>
          <a:xfrm flipV="1">
            <a:off x="3500430" y="3261982"/>
            <a:ext cx="428628" cy="45277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>
            <a:stCxn id="6" idx="6"/>
            <a:endCxn id="9" idx="1"/>
          </p:cNvCxnSpPr>
          <p:nvPr/>
        </p:nvCxnSpPr>
        <p:spPr>
          <a:xfrm>
            <a:off x="3500430" y="3714752"/>
            <a:ext cx="428628" cy="47592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28 Metin kutusu"/>
          <p:cNvSpPr txBox="1"/>
          <p:nvPr/>
        </p:nvSpPr>
        <p:spPr>
          <a:xfrm>
            <a:off x="3929058" y="2071678"/>
            <a:ext cx="4929222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 Zorluklara karşı sabırlı olur.</a:t>
            </a:r>
          </a:p>
          <a:p>
            <a:endParaRPr lang="tr-TR" sz="2800" b="1" dirty="0" smtClean="0"/>
          </a:p>
        </p:txBody>
      </p:sp>
      <p:sp>
        <p:nvSpPr>
          <p:cNvPr id="11" name="10 Metin kutusu"/>
          <p:cNvSpPr txBox="1"/>
          <p:nvPr/>
        </p:nvSpPr>
        <p:spPr>
          <a:xfrm>
            <a:off x="3929058" y="1214422"/>
            <a:ext cx="492922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 İnsanların eşit olduğunu anlar.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32 Düz Ok Bağlayıcısı"/>
          <p:cNvCxnSpPr>
            <a:stCxn id="6" idx="0"/>
            <a:endCxn id="11" idx="1"/>
          </p:cNvCxnSpPr>
          <p:nvPr/>
        </p:nvCxnSpPr>
        <p:spPr>
          <a:xfrm rot="5400000" flipH="1" flipV="1">
            <a:off x="2131037" y="1202351"/>
            <a:ext cx="1524340" cy="207170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36 Metin kutusu"/>
          <p:cNvSpPr txBox="1"/>
          <p:nvPr/>
        </p:nvSpPr>
        <p:spPr>
          <a:xfrm>
            <a:off x="3929058" y="4857760"/>
            <a:ext cx="4929222" cy="61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 Güçlü bir irade sahibi olur.</a:t>
            </a:r>
          </a:p>
          <a:p>
            <a:endParaRPr lang="tr-TR" sz="2800" b="1" dirty="0" smtClean="0"/>
          </a:p>
        </p:txBody>
      </p:sp>
      <p:cxnSp>
        <p:nvCxnSpPr>
          <p:cNvPr id="38" name="37 Düz Ok Bağlayıcısı"/>
          <p:cNvCxnSpPr>
            <a:stCxn id="6" idx="7"/>
            <a:endCxn id="29" idx="1"/>
          </p:cNvCxnSpPr>
          <p:nvPr/>
        </p:nvCxnSpPr>
        <p:spPr>
          <a:xfrm rot="5400000" flipH="1" flipV="1">
            <a:off x="3040156" y="2320707"/>
            <a:ext cx="867931" cy="90987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47 Düz Ok Bağlayıcısı"/>
          <p:cNvCxnSpPr>
            <a:stCxn id="6" idx="4"/>
            <a:endCxn id="10" idx="1"/>
          </p:cNvCxnSpPr>
          <p:nvPr/>
        </p:nvCxnSpPr>
        <p:spPr>
          <a:xfrm rot="16200000" flipH="1">
            <a:off x="2083741" y="4202747"/>
            <a:ext cx="1618932" cy="207170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52 Düz Ok Bağlayıcısı"/>
          <p:cNvCxnSpPr>
            <a:stCxn id="6" idx="5"/>
            <a:endCxn id="37" idx="1"/>
          </p:cNvCxnSpPr>
          <p:nvPr/>
        </p:nvCxnSpPr>
        <p:spPr>
          <a:xfrm rot="16200000" flipH="1">
            <a:off x="3002189" y="4236890"/>
            <a:ext cx="943865" cy="90987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5 Oval"/>
          <p:cNvSpPr/>
          <p:nvPr/>
        </p:nvSpPr>
        <p:spPr>
          <a:xfrm>
            <a:off x="214282" y="3000372"/>
            <a:ext cx="3286148" cy="142876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tr-TR" sz="3200" b="1" dirty="0" smtClean="0"/>
          </a:p>
          <a:p>
            <a:pPr algn="ctr">
              <a:spcAft>
                <a:spcPts val="1200"/>
              </a:spcAft>
            </a:pPr>
            <a:r>
              <a:rPr lang="tr-TR" sz="3200" b="1" dirty="0" smtClean="0"/>
              <a:t>Hac ibadetini yapan</a:t>
            </a:r>
          </a:p>
          <a:p>
            <a:pPr>
              <a:spcAft>
                <a:spcPts val="1200"/>
              </a:spcAft>
            </a:pPr>
            <a:endParaRPr lang="tr-TR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9" grpId="0" animBg="1"/>
      <p:bldP spid="11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Haccın İnsan Davranışları Üzerindeki Etkisi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85720" y="1142984"/>
            <a:ext cx="3714776" cy="5357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Peygamberimizin </a:t>
            </a:r>
          </a:p>
          <a:p>
            <a:pPr algn="ctr"/>
            <a:r>
              <a:rPr lang="tr-TR" sz="3200" b="1" dirty="0" smtClean="0"/>
              <a:t>doğup büyüdüğü</a:t>
            </a:r>
          </a:p>
          <a:p>
            <a:pPr algn="ctr"/>
            <a:r>
              <a:rPr lang="tr-TR" sz="3200" b="1" dirty="0" smtClean="0"/>
              <a:t> ve </a:t>
            </a:r>
          </a:p>
          <a:p>
            <a:pPr algn="ctr"/>
            <a:r>
              <a:rPr lang="tr-TR" sz="3200" b="1" dirty="0" smtClean="0"/>
              <a:t>İslam’ın yayıldığı</a:t>
            </a:r>
          </a:p>
          <a:p>
            <a:pPr algn="ctr"/>
            <a:r>
              <a:rPr lang="tr-TR" sz="3200" b="1" dirty="0" smtClean="0"/>
              <a:t> yerleri</a:t>
            </a:r>
          </a:p>
          <a:p>
            <a:pPr algn="ctr"/>
            <a:r>
              <a:rPr lang="tr-TR" sz="3200" b="1" dirty="0" smtClean="0"/>
              <a:t> gezip görmekle bilgi ve kültürümüzün </a:t>
            </a:r>
          </a:p>
          <a:p>
            <a:pPr algn="ctr"/>
            <a:r>
              <a:rPr lang="tr-TR" sz="3200" b="1" dirty="0" smtClean="0"/>
              <a:t>artmasına </a:t>
            </a:r>
          </a:p>
          <a:p>
            <a:pPr algn="ctr"/>
            <a:r>
              <a:rPr lang="tr-TR" sz="3200" b="1" dirty="0" smtClean="0"/>
              <a:t>katkı sağlar.</a:t>
            </a:r>
            <a:endParaRPr lang="tr-TR" sz="3200" b="1" dirty="0"/>
          </a:p>
        </p:txBody>
      </p:sp>
      <p:pic>
        <p:nvPicPr>
          <p:cNvPr id="7" name="6 Resim" descr="MescidiNebe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142984"/>
            <a:ext cx="4643471" cy="535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kış Çizelgesi: Delikli Teyp"/>
          <p:cNvSpPr/>
          <p:nvPr/>
        </p:nvSpPr>
        <p:spPr>
          <a:xfrm>
            <a:off x="2321703" y="214290"/>
            <a:ext cx="4500594" cy="857256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Acaba nedir?</a:t>
            </a:r>
            <a:endParaRPr lang="tr-TR" sz="3600" b="1" dirty="0"/>
          </a:p>
        </p:txBody>
      </p:sp>
      <p:sp>
        <p:nvSpPr>
          <p:cNvPr id="3" name="2 Bulut"/>
          <p:cNvSpPr/>
          <p:nvPr/>
        </p:nvSpPr>
        <p:spPr>
          <a:xfrm>
            <a:off x="214282" y="1071546"/>
            <a:ext cx="4286248" cy="4071966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/>
          </a:p>
          <a:p>
            <a:pPr algn="ctr"/>
            <a:endParaRPr lang="tr-TR" sz="2800" b="1" dirty="0" smtClean="0"/>
          </a:p>
          <a:p>
            <a:pPr algn="ctr"/>
            <a:r>
              <a:rPr lang="tr-TR" sz="2800" b="1" dirty="0" smtClean="0"/>
              <a:t>Arafat’tan sonra gidilen ve bayram sabahı vakfeye durulan yer?</a:t>
            </a:r>
          </a:p>
          <a:p>
            <a:pPr algn="ctr"/>
            <a:endParaRPr lang="tr-TR" sz="2800" b="1" dirty="0" smtClean="0"/>
          </a:p>
          <a:p>
            <a:pPr algn="ctr"/>
            <a:r>
              <a:rPr lang="tr-TR" sz="2800" b="1" dirty="0" smtClean="0"/>
              <a:t>…………………</a:t>
            </a:r>
          </a:p>
          <a:p>
            <a:pPr algn="ctr"/>
            <a:endParaRPr lang="tr-TR" sz="2800" b="1" dirty="0" smtClean="0"/>
          </a:p>
          <a:p>
            <a:pPr algn="ctr"/>
            <a:endParaRPr lang="tr-TR" sz="2800" dirty="0"/>
          </a:p>
        </p:txBody>
      </p:sp>
      <p:sp>
        <p:nvSpPr>
          <p:cNvPr id="4" name="3 Bulut"/>
          <p:cNvSpPr/>
          <p:nvPr/>
        </p:nvSpPr>
        <p:spPr>
          <a:xfrm>
            <a:off x="4500562" y="1000108"/>
            <a:ext cx="4357718" cy="3357586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/>
          </a:p>
          <a:p>
            <a:pPr algn="ctr"/>
            <a:endParaRPr lang="tr-TR" sz="2800" b="1" dirty="0" smtClean="0"/>
          </a:p>
          <a:p>
            <a:pPr algn="ctr"/>
            <a:endParaRPr lang="tr-TR" sz="2800" b="1" dirty="0" smtClean="0"/>
          </a:p>
          <a:p>
            <a:pPr algn="ctr"/>
            <a:r>
              <a:rPr lang="tr-TR" sz="2800" b="1" dirty="0" smtClean="0"/>
              <a:t>Arife gününden bayram sabahına kadar Arafat'ta bulunmak?</a:t>
            </a:r>
          </a:p>
          <a:p>
            <a:pPr algn="ctr"/>
            <a:endParaRPr lang="tr-TR" sz="2800" b="1" dirty="0" smtClean="0"/>
          </a:p>
          <a:p>
            <a:pPr algn="ctr"/>
            <a:r>
              <a:rPr lang="tr-TR" sz="2800" b="1" dirty="0" smtClean="0"/>
              <a:t>……………….</a:t>
            </a:r>
          </a:p>
          <a:p>
            <a:pPr algn="ctr"/>
            <a:endParaRPr lang="tr-TR" sz="2800" b="1" dirty="0" smtClean="0"/>
          </a:p>
          <a:p>
            <a:pPr algn="ctr"/>
            <a:endParaRPr lang="tr-TR" sz="2800" dirty="0"/>
          </a:p>
        </p:txBody>
      </p:sp>
      <p:sp>
        <p:nvSpPr>
          <p:cNvPr id="5" name="4 Bulut"/>
          <p:cNvSpPr/>
          <p:nvPr/>
        </p:nvSpPr>
        <p:spPr>
          <a:xfrm>
            <a:off x="3143240" y="4214818"/>
            <a:ext cx="3714776" cy="264318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/>
          </a:p>
          <a:p>
            <a:pPr algn="ctr"/>
            <a:endParaRPr lang="tr-TR" sz="2800" b="1" dirty="0" smtClean="0"/>
          </a:p>
          <a:p>
            <a:pPr algn="ctr"/>
            <a:r>
              <a:rPr lang="tr-TR" sz="2800" b="1" dirty="0" smtClean="0"/>
              <a:t>Tavaf esnasında okunan dua?</a:t>
            </a:r>
          </a:p>
          <a:p>
            <a:pPr algn="ctr"/>
            <a:endParaRPr lang="tr-TR" sz="2800" b="1" dirty="0" smtClean="0"/>
          </a:p>
          <a:p>
            <a:pPr algn="ctr"/>
            <a:r>
              <a:rPr lang="tr-TR" sz="2800" b="1" dirty="0" smtClean="0"/>
              <a:t>…………………</a:t>
            </a:r>
          </a:p>
          <a:p>
            <a:pPr algn="ctr"/>
            <a:endParaRPr lang="tr-TR" sz="2800" b="1" dirty="0" smtClean="0"/>
          </a:p>
          <a:p>
            <a:pPr algn="ctr"/>
            <a:endParaRPr lang="tr-TR" sz="28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1357290" y="371475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ea typeface="Segoe UI" pitchFamily="34" charset="0"/>
                <a:cs typeface="Segoe UI" pitchFamily="34" charset="0"/>
              </a:rPr>
              <a:t>Müzdelife</a:t>
            </a:r>
            <a:endParaRPr lang="tr-TR" sz="2800" b="1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57158" y="578645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786446" y="3500438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b="1" dirty="0" smtClean="0">
                <a:cs typeface="Times New Roman" pitchFamily="18" charset="0"/>
              </a:rPr>
              <a:t>Vakfe</a:t>
            </a:r>
            <a:endParaRPr lang="tr-TR" sz="2800" b="1" dirty="0"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000496" y="592933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800" b="1" dirty="0" err="1" smtClean="0">
                <a:cs typeface="Times New Roman" pitchFamily="18" charset="0"/>
              </a:rPr>
              <a:t>Telbiye</a:t>
            </a:r>
            <a:endParaRPr lang="tr-TR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kış Çizelgesi: Önceden Tanımlı İşlem">
            <a:hlinkClick r:id="" action="ppaction://noaction"/>
          </p:cNvPr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TEBRİKLER BİLDİNİZ</a:t>
            </a:r>
            <a:r>
              <a:rPr lang="tr-TR" sz="6000" b="1" smtClean="0"/>
              <a:t>!!! </a:t>
            </a:r>
            <a:endParaRPr lang="tr-TR" sz="6000" b="1" dirty="0" smtClean="0"/>
          </a:p>
        </p:txBody>
      </p:sp>
      <p:pic>
        <p:nvPicPr>
          <p:cNvPr id="3" name="2 Resim" descr="balonn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77717"/>
            <a:ext cx="2857520" cy="4028459"/>
          </a:xfrm>
          <a:prstGeom prst="rect">
            <a:avLst/>
          </a:prstGeom>
        </p:spPr>
      </p:pic>
      <p:pic>
        <p:nvPicPr>
          <p:cNvPr id="4" name="3 Resim" descr="balonn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5576" y="849155"/>
            <a:ext cx="2857520" cy="4028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>
            <a:hlinkClick r:id="" action="ppaction://noaction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/>
            <a:r>
              <a:rPr lang="tr-TR" sz="6000" b="1" dirty="0" smtClean="0"/>
              <a:t>ÜZGÜNÜM </a:t>
            </a:r>
          </a:p>
          <a:p>
            <a:pPr lvl="4" algn="ctr"/>
            <a:r>
              <a:rPr lang="tr-TR" sz="6000" b="1" dirty="0" smtClean="0"/>
              <a:t>YANLIŞ CEVAP</a:t>
            </a:r>
          </a:p>
          <a:p>
            <a:pPr lvl="4" algn="ctr"/>
            <a:r>
              <a:rPr lang="tr-TR" sz="6000" b="1" dirty="0" smtClean="0"/>
              <a:t>TEKRAR DENEYİN!!!</a:t>
            </a:r>
            <a:endParaRPr lang="tr-TR" sz="6000" b="1" dirty="0"/>
          </a:p>
        </p:txBody>
      </p:sp>
      <p:pic>
        <p:nvPicPr>
          <p:cNvPr id="3" name="2 Resim" descr="animasyon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2320304" cy="30937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04785"/>
            <a:ext cx="9144000" cy="11430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857364"/>
            <a:ext cx="8515352" cy="500063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Borçlu olmayan kişilere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Sağlıklı olan kişilere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Yol güvenliği olan kişilere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Akıllı olup ergenlik çağına girmiş kişilere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Ekonomik durumu iyi olan, yani hacca gidip gelinceye kadar kendisine ve geride bıraktığı ailesine bakabilecek durumda olan kişilere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61729" y="428604"/>
            <a:ext cx="891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5400" b="1" dirty="0" smtClean="0">
                <a:solidFill>
                  <a:srgbClr val="FFCC66"/>
                </a:solidFill>
                <a:latin typeface="Comic Sans MS" pitchFamily="66" charset="0"/>
              </a:rPr>
              <a:t>HAC KİMLERE FARZDIR?</a:t>
            </a:r>
            <a:endParaRPr lang="tr-TR" sz="5400" b="1" dirty="0">
              <a:solidFill>
                <a:srgbClr val="FFCC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4429124" y="2714620"/>
            <a:ext cx="1357322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prstClr val="white"/>
                </a:solidFill>
              </a:rPr>
              <a:t>HAC</a:t>
            </a:r>
            <a:endParaRPr lang="tr-TR" sz="3200" b="1" dirty="0">
              <a:solidFill>
                <a:prstClr val="white"/>
              </a:solidFill>
            </a:endParaRPr>
          </a:p>
        </p:txBody>
      </p:sp>
      <p:grpSp>
        <p:nvGrpSpPr>
          <p:cNvPr id="4" name="301 Grup"/>
          <p:cNvGrpSpPr/>
          <p:nvPr/>
        </p:nvGrpSpPr>
        <p:grpSpPr>
          <a:xfrm>
            <a:off x="285720" y="928670"/>
            <a:ext cx="1857388" cy="939600"/>
            <a:chOff x="357158" y="642918"/>
            <a:chExt cx="1857388" cy="939600"/>
          </a:xfrm>
        </p:grpSpPr>
        <p:pic>
          <p:nvPicPr>
            <p:cNvPr id="20" name="19 Resim" descr="e6e29078250705cff13c6dcdead90e7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58" y="642918"/>
              <a:ext cx="943997" cy="939600"/>
            </a:xfrm>
            <a:prstGeom prst="rect">
              <a:avLst/>
            </a:prstGeom>
          </p:spPr>
        </p:pic>
        <p:sp>
          <p:nvSpPr>
            <p:cNvPr id="34" name="33 Dikdörtgen"/>
            <p:cNvSpPr/>
            <p:nvPr/>
          </p:nvSpPr>
          <p:spPr>
            <a:xfrm>
              <a:off x="1285852" y="714356"/>
              <a:ext cx="928694" cy="8572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İhram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300 Grup"/>
          <p:cNvGrpSpPr/>
          <p:nvPr/>
        </p:nvGrpSpPr>
        <p:grpSpPr>
          <a:xfrm>
            <a:off x="2143108" y="1428736"/>
            <a:ext cx="2286016" cy="1714512"/>
            <a:chOff x="2143108" y="1142984"/>
            <a:chExt cx="2286016" cy="1714512"/>
          </a:xfrm>
        </p:grpSpPr>
        <p:cxnSp>
          <p:nvCxnSpPr>
            <p:cNvPr id="6" name="5 Düz Ok Bağlayıcısı"/>
            <p:cNvCxnSpPr>
              <a:stCxn id="3" idx="1"/>
              <a:endCxn id="34" idx="3"/>
            </p:cNvCxnSpPr>
            <p:nvPr/>
          </p:nvCxnSpPr>
          <p:spPr>
            <a:xfrm rot="10800000">
              <a:off x="2143108" y="1142984"/>
              <a:ext cx="2286016" cy="1714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46 Dikdörtgen"/>
            <p:cNvSpPr/>
            <p:nvPr/>
          </p:nvSpPr>
          <p:spPr>
            <a:xfrm>
              <a:off x="2357422" y="1357298"/>
              <a:ext cx="1714512" cy="428628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-a girilir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303 Grup"/>
          <p:cNvGrpSpPr/>
          <p:nvPr/>
        </p:nvGrpSpPr>
        <p:grpSpPr>
          <a:xfrm>
            <a:off x="6072198" y="214290"/>
            <a:ext cx="1928826" cy="940117"/>
            <a:chOff x="285720" y="1785926"/>
            <a:chExt cx="1928826" cy="940117"/>
          </a:xfrm>
        </p:grpSpPr>
        <p:pic>
          <p:nvPicPr>
            <p:cNvPr id="12" name="11 Resim" descr="00002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1785926"/>
              <a:ext cx="1000124" cy="940117"/>
            </a:xfrm>
            <a:prstGeom prst="rect">
              <a:avLst/>
            </a:prstGeom>
          </p:spPr>
        </p:pic>
        <p:sp>
          <p:nvSpPr>
            <p:cNvPr id="55" name="54 Dikdörtgen"/>
            <p:cNvSpPr/>
            <p:nvPr/>
          </p:nvSpPr>
          <p:spPr>
            <a:xfrm>
              <a:off x="1285852" y="1785926"/>
              <a:ext cx="928694" cy="7858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Tavaf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302 Grup"/>
          <p:cNvGrpSpPr/>
          <p:nvPr/>
        </p:nvGrpSpPr>
        <p:grpSpPr>
          <a:xfrm>
            <a:off x="5107784" y="1000109"/>
            <a:ext cx="1535918" cy="1714512"/>
            <a:chOff x="4714874" y="470038"/>
            <a:chExt cx="1535918" cy="1714512"/>
          </a:xfrm>
        </p:grpSpPr>
        <p:cxnSp>
          <p:nvCxnSpPr>
            <p:cNvPr id="50" name="49 Düz Ok Bağlayıcısı"/>
            <p:cNvCxnSpPr>
              <a:stCxn id="3" idx="0"/>
            </p:cNvCxnSpPr>
            <p:nvPr/>
          </p:nvCxnSpPr>
          <p:spPr>
            <a:xfrm rot="5400000" flipH="1" flipV="1">
              <a:off x="4411264" y="773648"/>
              <a:ext cx="1714512" cy="11072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69 Dikdörtgen"/>
            <p:cNvSpPr/>
            <p:nvPr/>
          </p:nvSpPr>
          <p:spPr>
            <a:xfrm>
              <a:off x="5179222" y="1398731"/>
              <a:ext cx="1071570" cy="428628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yapılır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310 Grup"/>
          <p:cNvGrpSpPr/>
          <p:nvPr/>
        </p:nvGrpSpPr>
        <p:grpSpPr>
          <a:xfrm>
            <a:off x="1071538" y="5000636"/>
            <a:ext cx="1928826" cy="857256"/>
            <a:chOff x="571472" y="4786322"/>
            <a:chExt cx="1928826" cy="857256"/>
          </a:xfrm>
        </p:grpSpPr>
        <p:pic>
          <p:nvPicPr>
            <p:cNvPr id="85" name="84 Resim" descr="88seytan-taslama-b1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2" y="4786322"/>
              <a:ext cx="1000800" cy="857255"/>
            </a:xfrm>
            <a:prstGeom prst="rect">
              <a:avLst/>
            </a:prstGeom>
          </p:spPr>
        </p:pic>
        <p:sp>
          <p:nvSpPr>
            <p:cNvPr id="87" name="86 Dikdörtgen"/>
            <p:cNvSpPr/>
            <p:nvPr/>
          </p:nvSpPr>
          <p:spPr>
            <a:xfrm>
              <a:off x="1571604" y="4786322"/>
              <a:ext cx="928694" cy="8572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prstClr val="black"/>
                  </a:solidFill>
                </a:rPr>
                <a:t>Şeytan </a:t>
              </a:r>
              <a:endParaRPr lang="tr-TR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1" name="100 Dikdörtgen"/>
          <p:cNvSpPr/>
          <p:nvPr/>
        </p:nvSpPr>
        <p:spPr>
          <a:xfrm>
            <a:off x="3071802" y="0"/>
            <a:ext cx="92869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</a:rPr>
              <a:t>Farz</a:t>
            </a:r>
            <a:endParaRPr lang="tr-TR" sz="2400" b="1" dirty="0">
              <a:solidFill>
                <a:prstClr val="black"/>
              </a:solidFill>
            </a:endParaRPr>
          </a:p>
        </p:txBody>
      </p:sp>
      <p:grpSp>
        <p:nvGrpSpPr>
          <p:cNvPr id="10" name="325 Grup"/>
          <p:cNvGrpSpPr/>
          <p:nvPr/>
        </p:nvGrpSpPr>
        <p:grpSpPr>
          <a:xfrm>
            <a:off x="4000498" y="785794"/>
            <a:ext cx="1107287" cy="1928826"/>
            <a:chOff x="4000498" y="785794"/>
            <a:chExt cx="1107287" cy="1928826"/>
          </a:xfrm>
        </p:grpSpPr>
        <p:cxnSp>
          <p:nvCxnSpPr>
            <p:cNvPr id="102" name="101 Düz Ok Bağlayıcısı"/>
            <p:cNvCxnSpPr>
              <a:stCxn id="3" idx="0"/>
            </p:cNvCxnSpPr>
            <p:nvPr/>
          </p:nvCxnSpPr>
          <p:spPr>
            <a:xfrm rot="16200000" flipV="1">
              <a:off x="3589729" y="1196563"/>
              <a:ext cx="1928826" cy="11072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104 Dikdörtgen"/>
            <p:cNvSpPr/>
            <p:nvPr/>
          </p:nvSpPr>
          <p:spPr>
            <a:xfrm>
              <a:off x="4143372" y="1071546"/>
              <a:ext cx="642942" cy="428628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-dır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305 Grup"/>
          <p:cNvGrpSpPr/>
          <p:nvPr/>
        </p:nvGrpSpPr>
        <p:grpSpPr>
          <a:xfrm>
            <a:off x="285720" y="3000372"/>
            <a:ext cx="1928826" cy="785818"/>
            <a:chOff x="285720" y="2857496"/>
            <a:chExt cx="1928826" cy="785818"/>
          </a:xfrm>
        </p:grpSpPr>
        <p:sp>
          <p:nvSpPr>
            <p:cNvPr id="68" name="67 Dikdörtgen"/>
            <p:cNvSpPr/>
            <p:nvPr/>
          </p:nvSpPr>
          <p:spPr>
            <a:xfrm>
              <a:off x="1285852" y="2857496"/>
              <a:ext cx="928694" cy="7858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err="1" smtClean="0">
                  <a:solidFill>
                    <a:prstClr val="black"/>
                  </a:solidFill>
                </a:rPr>
                <a:t>Sa’y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121" name="120 Resim" descr="2187749427_fd37f0e32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2857496"/>
              <a:ext cx="1000800" cy="750601"/>
            </a:xfrm>
            <a:prstGeom prst="rect">
              <a:avLst/>
            </a:prstGeom>
          </p:spPr>
        </p:pic>
      </p:grpSp>
      <p:grpSp>
        <p:nvGrpSpPr>
          <p:cNvPr id="14" name="306 Grup"/>
          <p:cNvGrpSpPr/>
          <p:nvPr/>
        </p:nvGrpSpPr>
        <p:grpSpPr>
          <a:xfrm>
            <a:off x="2214546" y="2536288"/>
            <a:ext cx="4786346" cy="856992"/>
            <a:chOff x="2214546" y="2536288"/>
            <a:chExt cx="4786346" cy="856992"/>
          </a:xfrm>
        </p:grpSpPr>
        <p:cxnSp>
          <p:nvCxnSpPr>
            <p:cNvPr id="79" name="78 Düz Ok Bağlayıcısı"/>
            <p:cNvCxnSpPr>
              <a:endCxn id="122" idx="1"/>
            </p:cNvCxnSpPr>
            <p:nvPr/>
          </p:nvCxnSpPr>
          <p:spPr>
            <a:xfrm flipV="1">
              <a:off x="5786446" y="2536288"/>
              <a:ext cx="1214446" cy="3926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304 Grup"/>
            <p:cNvGrpSpPr/>
            <p:nvPr/>
          </p:nvGrpSpPr>
          <p:grpSpPr>
            <a:xfrm>
              <a:off x="2214546" y="2714620"/>
              <a:ext cx="2214578" cy="678660"/>
              <a:chOff x="2214546" y="2714620"/>
              <a:chExt cx="2214578" cy="678660"/>
            </a:xfrm>
          </p:grpSpPr>
          <p:cxnSp>
            <p:nvCxnSpPr>
              <p:cNvPr id="65" name="64 Düz Ok Bağlayıcısı"/>
              <p:cNvCxnSpPr>
                <a:endCxn id="68" idx="3"/>
              </p:cNvCxnSpPr>
              <p:nvPr/>
            </p:nvCxnSpPr>
            <p:spPr>
              <a:xfrm rot="10800000" flipV="1">
                <a:off x="2214546" y="3357561"/>
                <a:ext cx="2214578" cy="357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59 Dikdörtgen"/>
              <p:cNvSpPr/>
              <p:nvPr/>
            </p:nvSpPr>
            <p:spPr>
              <a:xfrm>
                <a:off x="2428860" y="2714620"/>
                <a:ext cx="1071570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b="1" dirty="0" smtClean="0">
                    <a:solidFill>
                      <a:prstClr val="black"/>
                    </a:solidFill>
                  </a:rPr>
                  <a:t>yapılır</a:t>
                </a:r>
                <a:endParaRPr lang="tr-TR" sz="2400" b="1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312 Grup"/>
          <p:cNvGrpSpPr/>
          <p:nvPr/>
        </p:nvGrpSpPr>
        <p:grpSpPr>
          <a:xfrm>
            <a:off x="4214810" y="5500702"/>
            <a:ext cx="2143140" cy="827602"/>
            <a:chOff x="1214414" y="5715016"/>
            <a:chExt cx="2143140" cy="827602"/>
          </a:xfrm>
        </p:grpSpPr>
        <p:pic>
          <p:nvPicPr>
            <p:cNvPr id="153" name="152 Resim" descr="RENCIL~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414" y="5715016"/>
              <a:ext cx="1143008" cy="827602"/>
            </a:xfrm>
            <a:prstGeom prst="rect">
              <a:avLst/>
            </a:prstGeom>
          </p:spPr>
        </p:pic>
        <p:sp>
          <p:nvSpPr>
            <p:cNvPr id="151" name="150 Dikdörtgen"/>
            <p:cNvSpPr/>
            <p:nvPr/>
          </p:nvSpPr>
          <p:spPr>
            <a:xfrm>
              <a:off x="2285984" y="5715016"/>
              <a:ext cx="1071570" cy="78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prstClr val="black"/>
                  </a:solidFill>
                </a:rPr>
                <a:t>Kurban </a:t>
              </a:r>
              <a:endParaRPr lang="tr-TR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311 Grup"/>
          <p:cNvGrpSpPr/>
          <p:nvPr/>
        </p:nvGrpSpPr>
        <p:grpSpPr>
          <a:xfrm>
            <a:off x="4857752" y="3571876"/>
            <a:ext cx="1143008" cy="1928826"/>
            <a:chOff x="4857752" y="3571876"/>
            <a:chExt cx="1143008" cy="1928826"/>
          </a:xfrm>
        </p:grpSpPr>
        <p:cxnSp>
          <p:nvCxnSpPr>
            <p:cNvPr id="106" name="105 Düz Ok Bağlayıcısı"/>
            <p:cNvCxnSpPr>
              <a:stCxn id="3" idx="2"/>
              <a:endCxn id="151" idx="0"/>
            </p:cNvCxnSpPr>
            <p:nvPr/>
          </p:nvCxnSpPr>
          <p:spPr>
            <a:xfrm rot="16200000" flipH="1">
              <a:off x="4500562" y="4179099"/>
              <a:ext cx="1928826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157 Dikdörtgen"/>
            <p:cNvSpPr/>
            <p:nvPr/>
          </p:nvSpPr>
          <p:spPr>
            <a:xfrm>
              <a:off x="4857752" y="4714884"/>
              <a:ext cx="1143008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kesilir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314 Grup"/>
          <p:cNvGrpSpPr/>
          <p:nvPr/>
        </p:nvGrpSpPr>
        <p:grpSpPr>
          <a:xfrm>
            <a:off x="7215206" y="4786322"/>
            <a:ext cx="1357322" cy="1571612"/>
            <a:chOff x="3571868" y="5286388"/>
            <a:chExt cx="1357322" cy="1571612"/>
          </a:xfrm>
        </p:grpSpPr>
        <p:pic>
          <p:nvPicPr>
            <p:cNvPr id="161" name="160 Resim" descr="Mescidi_nebevi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1868" y="6102679"/>
              <a:ext cx="1357322" cy="755321"/>
            </a:xfrm>
            <a:prstGeom prst="rect">
              <a:avLst/>
            </a:prstGeom>
          </p:spPr>
        </p:pic>
        <p:sp>
          <p:nvSpPr>
            <p:cNvPr id="199" name="198 Dikdörtgen"/>
            <p:cNvSpPr/>
            <p:nvPr/>
          </p:nvSpPr>
          <p:spPr>
            <a:xfrm>
              <a:off x="3571868" y="5286388"/>
              <a:ext cx="1357322" cy="78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 smtClean="0">
                  <a:solidFill>
                    <a:prstClr val="black"/>
                  </a:solidFill>
                </a:rPr>
                <a:t>Mescid</a:t>
              </a:r>
              <a:r>
                <a:rPr lang="tr-TR" sz="2000" b="1" dirty="0" smtClean="0">
                  <a:solidFill>
                    <a:prstClr val="black"/>
                  </a:solidFill>
                </a:rPr>
                <a:t>-i nebevi </a:t>
              </a:r>
              <a:endParaRPr lang="tr-TR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313 Grup"/>
          <p:cNvGrpSpPr/>
          <p:nvPr/>
        </p:nvGrpSpPr>
        <p:grpSpPr>
          <a:xfrm>
            <a:off x="5786446" y="3571876"/>
            <a:ext cx="2107421" cy="1214446"/>
            <a:chOff x="5786446" y="3571876"/>
            <a:chExt cx="2107421" cy="1214446"/>
          </a:xfrm>
        </p:grpSpPr>
        <p:cxnSp>
          <p:nvCxnSpPr>
            <p:cNvPr id="200" name="199 Düz Ok Bağlayıcısı"/>
            <p:cNvCxnSpPr>
              <a:endCxn id="199" idx="0"/>
            </p:cNvCxnSpPr>
            <p:nvPr/>
          </p:nvCxnSpPr>
          <p:spPr>
            <a:xfrm>
              <a:off x="5786446" y="3571876"/>
              <a:ext cx="2107421" cy="12144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207 Dikdörtgen"/>
            <p:cNvSpPr/>
            <p:nvPr/>
          </p:nvSpPr>
          <p:spPr>
            <a:xfrm>
              <a:off x="6072198" y="3929066"/>
              <a:ext cx="150019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 ziyaret edilir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307 Grup"/>
          <p:cNvGrpSpPr/>
          <p:nvPr/>
        </p:nvGrpSpPr>
        <p:grpSpPr>
          <a:xfrm>
            <a:off x="7000892" y="2143116"/>
            <a:ext cx="1928825" cy="786344"/>
            <a:chOff x="285721" y="3857628"/>
            <a:chExt cx="1928825" cy="786344"/>
          </a:xfrm>
        </p:grpSpPr>
        <p:sp>
          <p:nvSpPr>
            <p:cNvPr id="83" name="82 Dikdörtgen"/>
            <p:cNvSpPr/>
            <p:nvPr/>
          </p:nvSpPr>
          <p:spPr>
            <a:xfrm>
              <a:off x="1285852" y="3857628"/>
              <a:ext cx="928694" cy="7858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Vakfe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122" name="121 Resim" descr="arafat3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721" y="3857628"/>
              <a:ext cx="1000800" cy="786344"/>
            </a:xfrm>
            <a:prstGeom prst="rect">
              <a:avLst/>
            </a:prstGeom>
          </p:spPr>
        </p:pic>
      </p:grpSp>
      <p:grpSp>
        <p:nvGrpSpPr>
          <p:cNvPr id="23" name="309 Grup"/>
          <p:cNvGrpSpPr/>
          <p:nvPr/>
        </p:nvGrpSpPr>
        <p:grpSpPr>
          <a:xfrm>
            <a:off x="2928926" y="3571876"/>
            <a:ext cx="1500198" cy="1500198"/>
            <a:chOff x="3143240" y="3857628"/>
            <a:chExt cx="1500198" cy="1500198"/>
          </a:xfrm>
        </p:grpSpPr>
        <p:cxnSp>
          <p:nvCxnSpPr>
            <p:cNvPr id="123" name="122 Düz Ok Bağlayıcısı"/>
            <p:cNvCxnSpPr/>
            <p:nvPr/>
          </p:nvCxnSpPr>
          <p:spPr>
            <a:xfrm rot="5400000">
              <a:off x="3143240" y="3857628"/>
              <a:ext cx="1500198" cy="1500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4" name="263 Dikdörtgen"/>
            <p:cNvSpPr/>
            <p:nvPr/>
          </p:nvSpPr>
          <p:spPr>
            <a:xfrm>
              <a:off x="3500430" y="4143380"/>
              <a:ext cx="1143008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taşlanır</a:t>
              </a:r>
              <a:endParaRPr lang="tr-TR" sz="240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7158" y="285728"/>
            <a:ext cx="850112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Serbest Form"/>
          <p:cNvSpPr/>
          <p:nvPr/>
        </p:nvSpPr>
        <p:spPr>
          <a:xfrm>
            <a:off x="3143240" y="3786190"/>
            <a:ext cx="2786082" cy="2643206"/>
          </a:xfrm>
          <a:custGeom>
            <a:avLst/>
            <a:gdLst>
              <a:gd name="connsiteX0" fmla="*/ 0 w 2494736"/>
              <a:gd name="connsiteY0" fmla="*/ 1241268 h 2482535"/>
              <a:gd name="connsiteX1" fmla="*/ 367512 w 2494736"/>
              <a:gd name="connsiteY1" fmla="*/ 361410 h 2482535"/>
              <a:gd name="connsiteX2" fmla="*/ 1247371 w 2494736"/>
              <a:gd name="connsiteY2" fmla="*/ 1 h 2482535"/>
              <a:gd name="connsiteX3" fmla="*/ 2127229 w 2494736"/>
              <a:gd name="connsiteY3" fmla="*/ 361413 h 2482535"/>
              <a:gd name="connsiteX4" fmla="*/ 2494738 w 2494736"/>
              <a:gd name="connsiteY4" fmla="*/ 1241272 h 2482535"/>
              <a:gd name="connsiteX5" fmla="*/ 2127228 w 2494736"/>
              <a:gd name="connsiteY5" fmla="*/ 2121130 h 2482535"/>
              <a:gd name="connsiteX6" fmla="*/ 1247370 w 2494736"/>
              <a:gd name="connsiteY6" fmla="*/ 2482540 h 2482535"/>
              <a:gd name="connsiteX7" fmla="*/ 367512 w 2494736"/>
              <a:gd name="connsiteY7" fmla="*/ 2121129 h 2482535"/>
              <a:gd name="connsiteX8" fmla="*/ 3 w 2494736"/>
              <a:gd name="connsiteY8" fmla="*/ 1241271 h 2482535"/>
              <a:gd name="connsiteX9" fmla="*/ 0 w 2494736"/>
              <a:gd name="connsiteY9" fmla="*/ 1241268 h 248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736" h="2482535">
                <a:moveTo>
                  <a:pt x="0" y="1241268"/>
                </a:moveTo>
                <a:cubicBezTo>
                  <a:pt x="0" y="911009"/>
                  <a:pt x="132260" y="594366"/>
                  <a:pt x="367512" y="361410"/>
                </a:cubicBezTo>
                <a:cubicBezTo>
                  <a:pt x="601261" y="129942"/>
                  <a:pt x="917607" y="0"/>
                  <a:pt x="1247371" y="1"/>
                </a:cubicBezTo>
                <a:cubicBezTo>
                  <a:pt x="1577134" y="1"/>
                  <a:pt x="1893480" y="129944"/>
                  <a:pt x="2127229" y="361413"/>
                </a:cubicBezTo>
                <a:cubicBezTo>
                  <a:pt x="2362479" y="594369"/>
                  <a:pt x="2494739" y="911012"/>
                  <a:pt x="2494738" y="1241272"/>
                </a:cubicBezTo>
                <a:cubicBezTo>
                  <a:pt x="2494738" y="1571531"/>
                  <a:pt x="2362478" y="1888175"/>
                  <a:pt x="2127228" y="2121130"/>
                </a:cubicBezTo>
                <a:cubicBezTo>
                  <a:pt x="1893479" y="2352598"/>
                  <a:pt x="1577133" y="2482540"/>
                  <a:pt x="1247370" y="2482540"/>
                </a:cubicBezTo>
                <a:cubicBezTo>
                  <a:pt x="917607" y="2482540"/>
                  <a:pt x="601261" y="2352597"/>
                  <a:pt x="367512" y="2121129"/>
                </a:cubicBezTo>
                <a:cubicBezTo>
                  <a:pt x="132261" y="1888173"/>
                  <a:pt x="2" y="1571530"/>
                  <a:pt x="3" y="1241271"/>
                </a:cubicBezTo>
                <a:lnTo>
                  <a:pt x="0" y="1241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66" tIns="383879" rIns="385666" bIns="38387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b="1" kern="1200" dirty="0" smtClean="0"/>
              <a:t>Hac İle İlgili Kavramlar</a:t>
            </a:r>
            <a:endParaRPr lang="tr-TR" sz="3200" b="1" kern="1200" dirty="0"/>
          </a:p>
        </p:txBody>
      </p:sp>
      <p:grpSp>
        <p:nvGrpSpPr>
          <p:cNvPr id="18" name="17 Grup"/>
          <p:cNvGrpSpPr/>
          <p:nvPr/>
        </p:nvGrpSpPr>
        <p:grpSpPr>
          <a:xfrm>
            <a:off x="857230" y="1857372"/>
            <a:ext cx="2990693" cy="1919018"/>
            <a:chOff x="857230" y="1857372"/>
            <a:chExt cx="2990693" cy="1919018"/>
          </a:xfrm>
        </p:grpSpPr>
        <p:sp>
          <p:nvSpPr>
            <p:cNvPr id="7" name="6 Sol Ok"/>
            <p:cNvSpPr/>
            <p:nvPr/>
          </p:nvSpPr>
          <p:spPr>
            <a:xfrm rot="13345042">
              <a:off x="1632669" y="3137175"/>
              <a:ext cx="2215254" cy="63921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Serbest Form"/>
            <p:cNvSpPr/>
            <p:nvPr/>
          </p:nvSpPr>
          <p:spPr>
            <a:xfrm>
              <a:off x="857230" y="1857372"/>
              <a:ext cx="2130719" cy="1704575"/>
            </a:xfrm>
            <a:custGeom>
              <a:avLst/>
              <a:gdLst>
                <a:gd name="connsiteX0" fmla="*/ 0 w 2130719"/>
                <a:gd name="connsiteY0" fmla="*/ 170458 h 1704575"/>
                <a:gd name="connsiteX1" fmla="*/ 49926 w 2130719"/>
                <a:gd name="connsiteY1" fmla="*/ 49926 h 1704575"/>
                <a:gd name="connsiteX2" fmla="*/ 170458 w 2130719"/>
                <a:gd name="connsiteY2" fmla="*/ 0 h 1704575"/>
                <a:gd name="connsiteX3" fmla="*/ 1960261 w 2130719"/>
                <a:gd name="connsiteY3" fmla="*/ 0 h 1704575"/>
                <a:gd name="connsiteX4" fmla="*/ 2080793 w 2130719"/>
                <a:gd name="connsiteY4" fmla="*/ 49926 h 1704575"/>
                <a:gd name="connsiteX5" fmla="*/ 2130719 w 2130719"/>
                <a:gd name="connsiteY5" fmla="*/ 170458 h 1704575"/>
                <a:gd name="connsiteX6" fmla="*/ 2130719 w 2130719"/>
                <a:gd name="connsiteY6" fmla="*/ 1534117 h 1704575"/>
                <a:gd name="connsiteX7" fmla="*/ 2080793 w 2130719"/>
                <a:gd name="connsiteY7" fmla="*/ 1654649 h 1704575"/>
                <a:gd name="connsiteX8" fmla="*/ 1960261 w 2130719"/>
                <a:gd name="connsiteY8" fmla="*/ 1704575 h 1704575"/>
                <a:gd name="connsiteX9" fmla="*/ 170458 w 2130719"/>
                <a:gd name="connsiteY9" fmla="*/ 1704575 h 1704575"/>
                <a:gd name="connsiteX10" fmla="*/ 49926 w 2130719"/>
                <a:gd name="connsiteY10" fmla="*/ 1654649 h 1704575"/>
                <a:gd name="connsiteX11" fmla="*/ 0 w 2130719"/>
                <a:gd name="connsiteY11" fmla="*/ 1534117 h 1704575"/>
                <a:gd name="connsiteX12" fmla="*/ 0 w 2130719"/>
                <a:gd name="connsiteY12" fmla="*/ 170458 h 170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0719" h="1704575">
                  <a:moveTo>
                    <a:pt x="0" y="170458"/>
                  </a:moveTo>
                  <a:cubicBezTo>
                    <a:pt x="0" y="125250"/>
                    <a:pt x="17959" y="81893"/>
                    <a:pt x="49926" y="49926"/>
                  </a:cubicBezTo>
                  <a:cubicBezTo>
                    <a:pt x="81893" y="17959"/>
                    <a:pt x="125250" y="0"/>
                    <a:pt x="170458" y="0"/>
                  </a:cubicBezTo>
                  <a:lnTo>
                    <a:pt x="1960261" y="0"/>
                  </a:lnTo>
                  <a:cubicBezTo>
                    <a:pt x="2005469" y="0"/>
                    <a:pt x="2048826" y="17959"/>
                    <a:pt x="2080793" y="49926"/>
                  </a:cubicBezTo>
                  <a:cubicBezTo>
                    <a:pt x="2112760" y="81893"/>
                    <a:pt x="2130719" y="125250"/>
                    <a:pt x="2130719" y="170458"/>
                  </a:cubicBezTo>
                  <a:lnTo>
                    <a:pt x="2130719" y="1534117"/>
                  </a:lnTo>
                  <a:cubicBezTo>
                    <a:pt x="2130719" y="1579325"/>
                    <a:pt x="2112760" y="1622682"/>
                    <a:pt x="2080793" y="1654649"/>
                  </a:cubicBezTo>
                  <a:cubicBezTo>
                    <a:pt x="2048826" y="1686616"/>
                    <a:pt x="2005469" y="1704575"/>
                    <a:pt x="1960261" y="1704575"/>
                  </a:cubicBezTo>
                  <a:lnTo>
                    <a:pt x="170458" y="1704575"/>
                  </a:lnTo>
                  <a:cubicBezTo>
                    <a:pt x="125250" y="1704575"/>
                    <a:pt x="81893" y="1686616"/>
                    <a:pt x="49926" y="1654649"/>
                  </a:cubicBezTo>
                  <a:cubicBezTo>
                    <a:pt x="17959" y="1622682"/>
                    <a:pt x="0" y="1579325"/>
                    <a:pt x="0" y="1534117"/>
                  </a:cubicBezTo>
                  <a:lnTo>
                    <a:pt x="0" y="1704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55" tIns="137555" rIns="137555" bIns="13755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600" b="1" kern="1200" dirty="0" smtClean="0"/>
                <a:t>TAVAF</a:t>
              </a:r>
              <a:endParaRPr lang="tr-TR" sz="4600" b="1" kern="1200" dirty="0"/>
            </a:p>
          </p:txBody>
        </p:sp>
      </p:grpSp>
      <p:grpSp>
        <p:nvGrpSpPr>
          <p:cNvPr id="20" name="19 Grup"/>
          <p:cNvGrpSpPr/>
          <p:nvPr/>
        </p:nvGrpSpPr>
        <p:grpSpPr>
          <a:xfrm>
            <a:off x="5310889" y="1857352"/>
            <a:ext cx="3034912" cy="1923788"/>
            <a:chOff x="5310889" y="1857352"/>
            <a:chExt cx="3034912" cy="1923788"/>
          </a:xfrm>
        </p:grpSpPr>
        <p:sp>
          <p:nvSpPr>
            <p:cNvPr id="9" name="8 Sol Ok"/>
            <p:cNvSpPr/>
            <p:nvPr/>
          </p:nvSpPr>
          <p:spPr>
            <a:xfrm rot="19092629">
              <a:off x="5310889" y="3141925"/>
              <a:ext cx="2256594" cy="63921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Serbest Form"/>
            <p:cNvSpPr/>
            <p:nvPr/>
          </p:nvSpPr>
          <p:spPr>
            <a:xfrm>
              <a:off x="6215082" y="1857352"/>
              <a:ext cx="2130719" cy="1704575"/>
            </a:xfrm>
            <a:custGeom>
              <a:avLst/>
              <a:gdLst>
                <a:gd name="connsiteX0" fmla="*/ 0 w 2130719"/>
                <a:gd name="connsiteY0" fmla="*/ 170458 h 1704575"/>
                <a:gd name="connsiteX1" fmla="*/ 49926 w 2130719"/>
                <a:gd name="connsiteY1" fmla="*/ 49926 h 1704575"/>
                <a:gd name="connsiteX2" fmla="*/ 170458 w 2130719"/>
                <a:gd name="connsiteY2" fmla="*/ 0 h 1704575"/>
                <a:gd name="connsiteX3" fmla="*/ 1960261 w 2130719"/>
                <a:gd name="connsiteY3" fmla="*/ 0 h 1704575"/>
                <a:gd name="connsiteX4" fmla="*/ 2080793 w 2130719"/>
                <a:gd name="connsiteY4" fmla="*/ 49926 h 1704575"/>
                <a:gd name="connsiteX5" fmla="*/ 2130719 w 2130719"/>
                <a:gd name="connsiteY5" fmla="*/ 170458 h 1704575"/>
                <a:gd name="connsiteX6" fmla="*/ 2130719 w 2130719"/>
                <a:gd name="connsiteY6" fmla="*/ 1534117 h 1704575"/>
                <a:gd name="connsiteX7" fmla="*/ 2080793 w 2130719"/>
                <a:gd name="connsiteY7" fmla="*/ 1654649 h 1704575"/>
                <a:gd name="connsiteX8" fmla="*/ 1960261 w 2130719"/>
                <a:gd name="connsiteY8" fmla="*/ 1704575 h 1704575"/>
                <a:gd name="connsiteX9" fmla="*/ 170458 w 2130719"/>
                <a:gd name="connsiteY9" fmla="*/ 1704575 h 1704575"/>
                <a:gd name="connsiteX10" fmla="*/ 49926 w 2130719"/>
                <a:gd name="connsiteY10" fmla="*/ 1654649 h 1704575"/>
                <a:gd name="connsiteX11" fmla="*/ 0 w 2130719"/>
                <a:gd name="connsiteY11" fmla="*/ 1534117 h 1704575"/>
                <a:gd name="connsiteX12" fmla="*/ 0 w 2130719"/>
                <a:gd name="connsiteY12" fmla="*/ 170458 h 170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0719" h="1704575">
                  <a:moveTo>
                    <a:pt x="0" y="170458"/>
                  </a:moveTo>
                  <a:cubicBezTo>
                    <a:pt x="0" y="125250"/>
                    <a:pt x="17959" y="81893"/>
                    <a:pt x="49926" y="49926"/>
                  </a:cubicBezTo>
                  <a:cubicBezTo>
                    <a:pt x="81893" y="17959"/>
                    <a:pt x="125250" y="0"/>
                    <a:pt x="170458" y="0"/>
                  </a:cubicBezTo>
                  <a:lnTo>
                    <a:pt x="1960261" y="0"/>
                  </a:lnTo>
                  <a:cubicBezTo>
                    <a:pt x="2005469" y="0"/>
                    <a:pt x="2048826" y="17959"/>
                    <a:pt x="2080793" y="49926"/>
                  </a:cubicBezTo>
                  <a:cubicBezTo>
                    <a:pt x="2112760" y="81893"/>
                    <a:pt x="2130719" y="125250"/>
                    <a:pt x="2130719" y="170458"/>
                  </a:cubicBezTo>
                  <a:lnTo>
                    <a:pt x="2130719" y="1534117"/>
                  </a:lnTo>
                  <a:cubicBezTo>
                    <a:pt x="2130719" y="1579325"/>
                    <a:pt x="2112760" y="1622682"/>
                    <a:pt x="2080793" y="1654649"/>
                  </a:cubicBezTo>
                  <a:cubicBezTo>
                    <a:pt x="2048826" y="1686616"/>
                    <a:pt x="2005469" y="1704575"/>
                    <a:pt x="1960261" y="1704575"/>
                  </a:cubicBezTo>
                  <a:lnTo>
                    <a:pt x="170458" y="1704575"/>
                  </a:lnTo>
                  <a:cubicBezTo>
                    <a:pt x="125250" y="1704575"/>
                    <a:pt x="81893" y="1686616"/>
                    <a:pt x="49926" y="1654649"/>
                  </a:cubicBezTo>
                  <a:cubicBezTo>
                    <a:pt x="17959" y="1622682"/>
                    <a:pt x="0" y="1579325"/>
                    <a:pt x="0" y="1534117"/>
                  </a:cubicBezTo>
                  <a:lnTo>
                    <a:pt x="0" y="1704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55" tIns="137555" rIns="137555" bIns="13755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600" b="1" kern="1200" dirty="0" smtClean="0"/>
                <a:t>SA’Y</a:t>
              </a:r>
              <a:endParaRPr lang="tr-TR" sz="4600" b="1" kern="1200" dirty="0"/>
            </a:p>
          </p:txBody>
        </p:sp>
      </p:grpSp>
      <p:grpSp>
        <p:nvGrpSpPr>
          <p:cNvPr id="21" name="20 Grup"/>
          <p:cNvGrpSpPr/>
          <p:nvPr/>
        </p:nvGrpSpPr>
        <p:grpSpPr>
          <a:xfrm>
            <a:off x="5929322" y="4429132"/>
            <a:ext cx="2918635" cy="1704575"/>
            <a:chOff x="5927223" y="4286253"/>
            <a:chExt cx="2918635" cy="1704575"/>
          </a:xfrm>
        </p:grpSpPr>
        <p:sp>
          <p:nvSpPr>
            <p:cNvPr id="11" name="10 Sol Ok"/>
            <p:cNvSpPr/>
            <p:nvPr/>
          </p:nvSpPr>
          <p:spPr>
            <a:xfrm rot="8748">
              <a:off x="5927223" y="4816575"/>
              <a:ext cx="1853278" cy="63921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Serbest Form"/>
            <p:cNvSpPr/>
            <p:nvPr/>
          </p:nvSpPr>
          <p:spPr>
            <a:xfrm>
              <a:off x="6715139" y="4286253"/>
              <a:ext cx="2130719" cy="1704575"/>
            </a:xfrm>
            <a:custGeom>
              <a:avLst/>
              <a:gdLst>
                <a:gd name="connsiteX0" fmla="*/ 0 w 2130719"/>
                <a:gd name="connsiteY0" fmla="*/ 170458 h 1704575"/>
                <a:gd name="connsiteX1" fmla="*/ 49926 w 2130719"/>
                <a:gd name="connsiteY1" fmla="*/ 49926 h 1704575"/>
                <a:gd name="connsiteX2" fmla="*/ 170458 w 2130719"/>
                <a:gd name="connsiteY2" fmla="*/ 0 h 1704575"/>
                <a:gd name="connsiteX3" fmla="*/ 1960261 w 2130719"/>
                <a:gd name="connsiteY3" fmla="*/ 0 h 1704575"/>
                <a:gd name="connsiteX4" fmla="*/ 2080793 w 2130719"/>
                <a:gd name="connsiteY4" fmla="*/ 49926 h 1704575"/>
                <a:gd name="connsiteX5" fmla="*/ 2130719 w 2130719"/>
                <a:gd name="connsiteY5" fmla="*/ 170458 h 1704575"/>
                <a:gd name="connsiteX6" fmla="*/ 2130719 w 2130719"/>
                <a:gd name="connsiteY6" fmla="*/ 1534117 h 1704575"/>
                <a:gd name="connsiteX7" fmla="*/ 2080793 w 2130719"/>
                <a:gd name="connsiteY7" fmla="*/ 1654649 h 1704575"/>
                <a:gd name="connsiteX8" fmla="*/ 1960261 w 2130719"/>
                <a:gd name="connsiteY8" fmla="*/ 1704575 h 1704575"/>
                <a:gd name="connsiteX9" fmla="*/ 170458 w 2130719"/>
                <a:gd name="connsiteY9" fmla="*/ 1704575 h 1704575"/>
                <a:gd name="connsiteX10" fmla="*/ 49926 w 2130719"/>
                <a:gd name="connsiteY10" fmla="*/ 1654649 h 1704575"/>
                <a:gd name="connsiteX11" fmla="*/ 0 w 2130719"/>
                <a:gd name="connsiteY11" fmla="*/ 1534117 h 1704575"/>
                <a:gd name="connsiteX12" fmla="*/ 0 w 2130719"/>
                <a:gd name="connsiteY12" fmla="*/ 170458 h 170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0719" h="1704575">
                  <a:moveTo>
                    <a:pt x="0" y="170458"/>
                  </a:moveTo>
                  <a:cubicBezTo>
                    <a:pt x="0" y="125250"/>
                    <a:pt x="17959" y="81893"/>
                    <a:pt x="49926" y="49926"/>
                  </a:cubicBezTo>
                  <a:cubicBezTo>
                    <a:pt x="81893" y="17959"/>
                    <a:pt x="125250" y="0"/>
                    <a:pt x="170458" y="0"/>
                  </a:cubicBezTo>
                  <a:lnTo>
                    <a:pt x="1960261" y="0"/>
                  </a:lnTo>
                  <a:cubicBezTo>
                    <a:pt x="2005469" y="0"/>
                    <a:pt x="2048826" y="17959"/>
                    <a:pt x="2080793" y="49926"/>
                  </a:cubicBezTo>
                  <a:cubicBezTo>
                    <a:pt x="2112760" y="81893"/>
                    <a:pt x="2130719" y="125250"/>
                    <a:pt x="2130719" y="170458"/>
                  </a:cubicBezTo>
                  <a:lnTo>
                    <a:pt x="2130719" y="1534117"/>
                  </a:lnTo>
                  <a:cubicBezTo>
                    <a:pt x="2130719" y="1579325"/>
                    <a:pt x="2112760" y="1622682"/>
                    <a:pt x="2080793" y="1654649"/>
                  </a:cubicBezTo>
                  <a:cubicBezTo>
                    <a:pt x="2048826" y="1686616"/>
                    <a:pt x="2005469" y="1704575"/>
                    <a:pt x="1960261" y="1704575"/>
                  </a:cubicBezTo>
                  <a:lnTo>
                    <a:pt x="170458" y="1704575"/>
                  </a:lnTo>
                  <a:cubicBezTo>
                    <a:pt x="125250" y="1704575"/>
                    <a:pt x="81893" y="1686616"/>
                    <a:pt x="49926" y="1654649"/>
                  </a:cubicBezTo>
                  <a:cubicBezTo>
                    <a:pt x="17959" y="1622682"/>
                    <a:pt x="0" y="1579325"/>
                    <a:pt x="0" y="1534117"/>
                  </a:cubicBezTo>
                  <a:lnTo>
                    <a:pt x="0" y="1704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55" tIns="137555" rIns="137555" bIns="13755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600" b="1" kern="1200" dirty="0" smtClean="0"/>
                <a:t>VAKFE</a:t>
              </a:r>
              <a:endParaRPr lang="tr-TR" sz="4600" b="1" kern="1200" dirty="0"/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285720" y="4357694"/>
            <a:ext cx="2941004" cy="1704575"/>
            <a:chOff x="214282" y="4357684"/>
            <a:chExt cx="2941004" cy="1704575"/>
          </a:xfrm>
        </p:grpSpPr>
        <p:sp>
          <p:nvSpPr>
            <p:cNvPr id="13" name="12 Sol Ok"/>
            <p:cNvSpPr/>
            <p:nvPr/>
          </p:nvSpPr>
          <p:spPr>
            <a:xfrm rot="10716905">
              <a:off x="1221859" y="4952469"/>
              <a:ext cx="1933427" cy="63921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Serbest Form"/>
            <p:cNvSpPr/>
            <p:nvPr/>
          </p:nvSpPr>
          <p:spPr>
            <a:xfrm>
              <a:off x="214282" y="4357684"/>
              <a:ext cx="2130719" cy="1704575"/>
            </a:xfrm>
            <a:custGeom>
              <a:avLst/>
              <a:gdLst>
                <a:gd name="connsiteX0" fmla="*/ 0 w 2130719"/>
                <a:gd name="connsiteY0" fmla="*/ 170458 h 1704575"/>
                <a:gd name="connsiteX1" fmla="*/ 49926 w 2130719"/>
                <a:gd name="connsiteY1" fmla="*/ 49926 h 1704575"/>
                <a:gd name="connsiteX2" fmla="*/ 170458 w 2130719"/>
                <a:gd name="connsiteY2" fmla="*/ 0 h 1704575"/>
                <a:gd name="connsiteX3" fmla="*/ 1960261 w 2130719"/>
                <a:gd name="connsiteY3" fmla="*/ 0 h 1704575"/>
                <a:gd name="connsiteX4" fmla="*/ 2080793 w 2130719"/>
                <a:gd name="connsiteY4" fmla="*/ 49926 h 1704575"/>
                <a:gd name="connsiteX5" fmla="*/ 2130719 w 2130719"/>
                <a:gd name="connsiteY5" fmla="*/ 170458 h 1704575"/>
                <a:gd name="connsiteX6" fmla="*/ 2130719 w 2130719"/>
                <a:gd name="connsiteY6" fmla="*/ 1534117 h 1704575"/>
                <a:gd name="connsiteX7" fmla="*/ 2080793 w 2130719"/>
                <a:gd name="connsiteY7" fmla="*/ 1654649 h 1704575"/>
                <a:gd name="connsiteX8" fmla="*/ 1960261 w 2130719"/>
                <a:gd name="connsiteY8" fmla="*/ 1704575 h 1704575"/>
                <a:gd name="connsiteX9" fmla="*/ 170458 w 2130719"/>
                <a:gd name="connsiteY9" fmla="*/ 1704575 h 1704575"/>
                <a:gd name="connsiteX10" fmla="*/ 49926 w 2130719"/>
                <a:gd name="connsiteY10" fmla="*/ 1654649 h 1704575"/>
                <a:gd name="connsiteX11" fmla="*/ 0 w 2130719"/>
                <a:gd name="connsiteY11" fmla="*/ 1534117 h 1704575"/>
                <a:gd name="connsiteX12" fmla="*/ 0 w 2130719"/>
                <a:gd name="connsiteY12" fmla="*/ 170458 h 170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0719" h="1704575">
                  <a:moveTo>
                    <a:pt x="0" y="170458"/>
                  </a:moveTo>
                  <a:cubicBezTo>
                    <a:pt x="0" y="125250"/>
                    <a:pt x="17959" y="81893"/>
                    <a:pt x="49926" y="49926"/>
                  </a:cubicBezTo>
                  <a:cubicBezTo>
                    <a:pt x="81893" y="17959"/>
                    <a:pt x="125250" y="0"/>
                    <a:pt x="170458" y="0"/>
                  </a:cubicBezTo>
                  <a:lnTo>
                    <a:pt x="1960261" y="0"/>
                  </a:lnTo>
                  <a:cubicBezTo>
                    <a:pt x="2005469" y="0"/>
                    <a:pt x="2048826" y="17959"/>
                    <a:pt x="2080793" y="49926"/>
                  </a:cubicBezTo>
                  <a:cubicBezTo>
                    <a:pt x="2112760" y="81893"/>
                    <a:pt x="2130719" y="125250"/>
                    <a:pt x="2130719" y="170458"/>
                  </a:cubicBezTo>
                  <a:lnTo>
                    <a:pt x="2130719" y="1534117"/>
                  </a:lnTo>
                  <a:cubicBezTo>
                    <a:pt x="2130719" y="1579325"/>
                    <a:pt x="2112760" y="1622682"/>
                    <a:pt x="2080793" y="1654649"/>
                  </a:cubicBezTo>
                  <a:cubicBezTo>
                    <a:pt x="2048826" y="1686616"/>
                    <a:pt x="2005469" y="1704575"/>
                    <a:pt x="1960261" y="1704575"/>
                  </a:cubicBezTo>
                  <a:lnTo>
                    <a:pt x="170458" y="1704575"/>
                  </a:lnTo>
                  <a:cubicBezTo>
                    <a:pt x="125250" y="1704575"/>
                    <a:pt x="81893" y="1686616"/>
                    <a:pt x="49926" y="1654649"/>
                  </a:cubicBezTo>
                  <a:cubicBezTo>
                    <a:pt x="17959" y="1622682"/>
                    <a:pt x="0" y="1579325"/>
                    <a:pt x="0" y="1534117"/>
                  </a:cubicBezTo>
                  <a:lnTo>
                    <a:pt x="0" y="1704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55" tIns="137555" rIns="137555" bIns="13755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600" b="1" kern="1200" dirty="0" smtClean="0"/>
                <a:t>İHRAM</a:t>
              </a:r>
              <a:endParaRPr lang="tr-TR" sz="4600" b="1" kern="1200" dirty="0"/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3428992" y="1285860"/>
            <a:ext cx="2273600" cy="2506949"/>
            <a:chOff x="3428992" y="1285860"/>
            <a:chExt cx="2273600" cy="2506949"/>
          </a:xfrm>
        </p:grpSpPr>
        <p:sp>
          <p:nvSpPr>
            <p:cNvPr id="15" name="14 Sol Ok"/>
            <p:cNvSpPr/>
            <p:nvPr/>
          </p:nvSpPr>
          <p:spPr>
            <a:xfrm rot="16192872">
              <a:off x="3740174" y="2645864"/>
              <a:ext cx="1654674" cy="63921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Serbest Form"/>
            <p:cNvSpPr/>
            <p:nvPr/>
          </p:nvSpPr>
          <p:spPr>
            <a:xfrm>
              <a:off x="3428992" y="1285860"/>
              <a:ext cx="2273600" cy="1704575"/>
            </a:xfrm>
            <a:custGeom>
              <a:avLst/>
              <a:gdLst>
                <a:gd name="connsiteX0" fmla="*/ 0 w 2130719"/>
                <a:gd name="connsiteY0" fmla="*/ 170458 h 1704575"/>
                <a:gd name="connsiteX1" fmla="*/ 49926 w 2130719"/>
                <a:gd name="connsiteY1" fmla="*/ 49926 h 1704575"/>
                <a:gd name="connsiteX2" fmla="*/ 170458 w 2130719"/>
                <a:gd name="connsiteY2" fmla="*/ 0 h 1704575"/>
                <a:gd name="connsiteX3" fmla="*/ 1960261 w 2130719"/>
                <a:gd name="connsiteY3" fmla="*/ 0 h 1704575"/>
                <a:gd name="connsiteX4" fmla="*/ 2080793 w 2130719"/>
                <a:gd name="connsiteY4" fmla="*/ 49926 h 1704575"/>
                <a:gd name="connsiteX5" fmla="*/ 2130719 w 2130719"/>
                <a:gd name="connsiteY5" fmla="*/ 170458 h 1704575"/>
                <a:gd name="connsiteX6" fmla="*/ 2130719 w 2130719"/>
                <a:gd name="connsiteY6" fmla="*/ 1534117 h 1704575"/>
                <a:gd name="connsiteX7" fmla="*/ 2080793 w 2130719"/>
                <a:gd name="connsiteY7" fmla="*/ 1654649 h 1704575"/>
                <a:gd name="connsiteX8" fmla="*/ 1960261 w 2130719"/>
                <a:gd name="connsiteY8" fmla="*/ 1704575 h 1704575"/>
                <a:gd name="connsiteX9" fmla="*/ 170458 w 2130719"/>
                <a:gd name="connsiteY9" fmla="*/ 1704575 h 1704575"/>
                <a:gd name="connsiteX10" fmla="*/ 49926 w 2130719"/>
                <a:gd name="connsiteY10" fmla="*/ 1654649 h 1704575"/>
                <a:gd name="connsiteX11" fmla="*/ 0 w 2130719"/>
                <a:gd name="connsiteY11" fmla="*/ 1534117 h 1704575"/>
                <a:gd name="connsiteX12" fmla="*/ 0 w 2130719"/>
                <a:gd name="connsiteY12" fmla="*/ 170458 h 170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0719" h="1704575">
                  <a:moveTo>
                    <a:pt x="0" y="170458"/>
                  </a:moveTo>
                  <a:cubicBezTo>
                    <a:pt x="0" y="125250"/>
                    <a:pt x="17959" y="81893"/>
                    <a:pt x="49926" y="49926"/>
                  </a:cubicBezTo>
                  <a:cubicBezTo>
                    <a:pt x="81893" y="17959"/>
                    <a:pt x="125250" y="0"/>
                    <a:pt x="170458" y="0"/>
                  </a:cubicBezTo>
                  <a:lnTo>
                    <a:pt x="1960261" y="0"/>
                  </a:lnTo>
                  <a:cubicBezTo>
                    <a:pt x="2005469" y="0"/>
                    <a:pt x="2048826" y="17959"/>
                    <a:pt x="2080793" y="49926"/>
                  </a:cubicBezTo>
                  <a:cubicBezTo>
                    <a:pt x="2112760" y="81893"/>
                    <a:pt x="2130719" y="125250"/>
                    <a:pt x="2130719" y="170458"/>
                  </a:cubicBezTo>
                  <a:lnTo>
                    <a:pt x="2130719" y="1534117"/>
                  </a:lnTo>
                  <a:cubicBezTo>
                    <a:pt x="2130719" y="1579325"/>
                    <a:pt x="2112760" y="1622682"/>
                    <a:pt x="2080793" y="1654649"/>
                  </a:cubicBezTo>
                  <a:cubicBezTo>
                    <a:pt x="2048826" y="1686616"/>
                    <a:pt x="2005469" y="1704575"/>
                    <a:pt x="1960261" y="1704575"/>
                  </a:cubicBezTo>
                  <a:lnTo>
                    <a:pt x="170458" y="1704575"/>
                  </a:lnTo>
                  <a:cubicBezTo>
                    <a:pt x="125250" y="1704575"/>
                    <a:pt x="81893" y="1686616"/>
                    <a:pt x="49926" y="1654649"/>
                  </a:cubicBezTo>
                  <a:cubicBezTo>
                    <a:pt x="17959" y="1622682"/>
                    <a:pt x="0" y="1579325"/>
                    <a:pt x="0" y="1534117"/>
                  </a:cubicBezTo>
                  <a:lnTo>
                    <a:pt x="0" y="1704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55" tIns="137555" rIns="137555" bIns="13755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600" b="1" kern="1200" dirty="0" smtClean="0"/>
                <a:t>TELBİYE</a:t>
              </a:r>
              <a:endParaRPr lang="tr-TR" sz="4600" b="1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ile ilgili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714876" y="1785926"/>
            <a:ext cx="4174314" cy="4857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smtClean="0"/>
              <a:t>Hac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 ibadeti yerine getirilirken başka zamanlarda yapılmasında sakınca olmayan bazı davranışların belli bir süre için yasak olması demektir.</a:t>
            </a:r>
            <a:endParaRPr lang="tr-TR" sz="2800" b="1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2946786" y="1000108"/>
            <a:ext cx="3250429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/>
              <a:t>İHRAM</a:t>
            </a:r>
            <a:endParaRPr lang="tr-TR" sz="4400" b="1" dirty="0"/>
          </a:p>
        </p:txBody>
      </p:sp>
      <p:pic>
        <p:nvPicPr>
          <p:cNvPr id="7" name="6 Resim" descr="208830_393786650684089_28638010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429156" cy="4857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85720" y="1071546"/>
            <a:ext cx="4286280" cy="5572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smtClean="0"/>
              <a:t>Kâbe’nin 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etrafında </a:t>
            </a:r>
            <a:r>
              <a:rPr lang="tr-TR" sz="2800" b="1" dirty="0" smtClean="0">
                <a:solidFill>
                  <a:srgbClr val="C00000"/>
                </a:solidFill>
              </a:rPr>
              <a:t>“</a:t>
            </a:r>
            <a:r>
              <a:rPr lang="tr-TR" sz="2800" b="1" dirty="0" err="1" smtClean="0">
                <a:solidFill>
                  <a:srgbClr val="C00000"/>
                </a:solidFill>
              </a:rPr>
              <a:t>mikat</a:t>
            </a:r>
            <a:r>
              <a:rPr lang="tr-TR" sz="2800" b="1" dirty="0" smtClean="0">
                <a:solidFill>
                  <a:srgbClr val="C00000"/>
                </a:solidFill>
              </a:rPr>
              <a:t>” </a:t>
            </a:r>
            <a:r>
              <a:rPr lang="tr-TR" sz="2800" b="1" dirty="0" smtClean="0"/>
              <a:t>denen bir sınır vardır.Kâbe’ye gidenler bu sınırda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/>
              <a:t> ihrama girer, hacca niyet eder ve </a:t>
            </a:r>
            <a:r>
              <a:rPr lang="tr-TR" sz="2800" b="1" dirty="0" err="1" smtClean="0"/>
              <a:t>telbiye</a:t>
            </a:r>
            <a:r>
              <a:rPr lang="tr-TR" sz="2800" b="1" dirty="0" smtClean="0"/>
              <a:t> duasını okur. </a:t>
            </a:r>
            <a:endParaRPr lang="tr-TR" sz="2800" b="1" dirty="0"/>
          </a:p>
        </p:txBody>
      </p:sp>
      <p:sp>
        <p:nvSpPr>
          <p:cNvPr id="3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hac-mikat_jpg_13042009173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71546"/>
            <a:ext cx="4214842" cy="5572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h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1"/>
          <p:cNvSpPr txBox="1"/>
          <p:nvPr/>
        </p:nvSpPr>
        <p:spPr>
          <a:xfrm>
            <a:off x="285720" y="285728"/>
            <a:ext cx="857256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 Hac İle İlgili Kavramlar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7 Grup"/>
          <p:cNvGrpSpPr/>
          <p:nvPr/>
        </p:nvGrpSpPr>
        <p:grpSpPr>
          <a:xfrm>
            <a:off x="4786314" y="1071546"/>
            <a:ext cx="4071966" cy="5572164"/>
            <a:chOff x="4786314" y="1071546"/>
            <a:chExt cx="4071966" cy="5572164"/>
          </a:xfrm>
        </p:grpSpPr>
        <p:pic>
          <p:nvPicPr>
            <p:cNvPr id="4" name="3 Resim" descr="e6e29078250705cff13c6dcdead90e7a.jpg"/>
            <p:cNvPicPr>
              <a:picLocks noChangeAspect="1"/>
            </p:cNvPicPr>
            <p:nvPr/>
          </p:nvPicPr>
          <p:blipFill>
            <a:blip r:embed="rId2" cstate="print">
              <a:lum contrast="10000"/>
            </a:blip>
            <a:stretch>
              <a:fillRect/>
            </a:stretch>
          </p:blipFill>
          <p:spPr>
            <a:xfrm>
              <a:off x="4786314" y="1071546"/>
              <a:ext cx="4071966" cy="5572164"/>
            </a:xfrm>
            <a:prstGeom prst="rect">
              <a:avLst/>
            </a:prstGeom>
          </p:spPr>
        </p:pic>
        <p:sp>
          <p:nvSpPr>
            <p:cNvPr id="5" name="4 Dikdörtgen"/>
            <p:cNvSpPr/>
            <p:nvPr/>
          </p:nvSpPr>
          <p:spPr>
            <a:xfrm>
              <a:off x="6286512" y="6215082"/>
              <a:ext cx="2428892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7" name="6 Grup"/>
          <p:cNvGrpSpPr/>
          <p:nvPr/>
        </p:nvGrpSpPr>
        <p:grpSpPr>
          <a:xfrm>
            <a:off x="285720" y="1071546"/>
            <a:ext cx="4429156" cy="5572164"/>
            <a:chOff x="285720" y="1071546"/>
            <a:chExt cx="4429156" cy="5572164"/>
          </a:xfrm>
        </p:grpSpPr>
        <p:sp>
          <p:nvSpPr>
            <p:cNvPr id="2" name="1 Dikdörtgen"/>
            <p:cNvSpPr/>
            <p:nvPr/>
          </p:nvSpPr>
          <p:spPr>
            <a:xfrm>
              <a:off x="285720" y="1071546"/>
              <a:ext cx="4429156" cy="55721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800" b="1" dirty="0" smtClean="0"/>
                <a:t>İhramlıyken kişinin,</a:t>
              </a:r>
            </a:p>
            <a:p>
              <a:endParaRPr lang="tr-TR" sz="2800" b="1" dirty="0" smtClean="0"/>
            </a:p>
            <a:p>
              <a:endParaRPr lang="tr-TR" sz="2800" b="1" dirty="0" smtClean="0"/>
            </a:p>
            <a:p>
              <a:endParaRPr lang="tr-TR" sz="2800" b="1" dirty="0" smtClean="0"/>
            </a:p>
            <a:p>
              <a:endParaRPr lang="tr-TR" sz="2800" b="1" dirty="0" smtClean="0"/>
            </a:p>
            <a:p>
              <a:endParaRPr lang="tr-TR" sz="2800" b="1" dirty="0" smtClean="0"/>
            </a:p>
            <a:p>
              <a:endParaRPr lang="tr-TR" sz="2800" b="1" dirty="0" smtClean="0"/>
            </a:p>
            <a:p>
              <a:endParaRPr lang="tr-TR" sz="2800" b="1" dirty="0" smtClean="0"/>
            </a:p>
            <a:p>
              <a:pPr>
                <a:lnSpc>
                  <a:spcPct val="150000"/>
                </a:lnSpc>
              </a:pPr>
              <a:r>
                <a:rPr lang="tr-TR" sz="2800" b="1" dirty="0" smtClean="0"/>
                <a:t>Hac ibadeti bittikten sonra saç tıraşı olunur ve ihramdan çıkılır.</a:t>
              </a:r>
              <a:endParaRPr lang="tr-TR" sz="2800" b="1" dirty="0"/>
            </a:p>
          </p:txBody>
        </p:sp>
        <p:sp>
          <p:nvSpPr>
            <p:cNvPr id="6" name="5 Akış Çizelgesi: Delikli Teyp"/>
            <p:cNvSpPr/>
            <p:nvPr/>
          </p:nvSpPr>
          <p:spPr>
            <a:xfrm>
              <a:off x="285720" y="1571612"/>
              <a:ext cx="4429156" cy="3071834"/>
            </a:xfrm>
            <a:prstGeom prst="flowChartPunchedTap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endParaRPr lang="tr-TR" sz="2800" b="1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tr-TR" sz="2800" b="1" dirty="0" smtClean="0"/>
                <a:t> saç, sakal ve tırnak kesmesi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tr-TR" sz="2800" b="1" dirty="0" smtClean="0"/>
                <a:t>bitkileri koparması 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tr-TR" sz="2800" b="1" dirty="0" smtClean="0"/>
                <a:t> hayvanlara zarar vermesi</a:t>
              </a:r>
            </a:p>
            <a:p>
              <a:pPr>
                <a:lnSpc>
                  <a:spcPct val="150000"/>
                </a:lnSpc>
              </a:pPr>
              <a:r>
                <a:rPr lang="tr-TR" sz="2800" b="1" dirty="0" smtClean="0"/>
                <a:t>   </a:t>
              </a:r>
              <a:r>
                <a:rPr lang="tr-TR" sz="2800" b="1" u="sng" dirty="0" smtClean="0"/>
                <a:t>yasaktır</a:t>
              </a:r>
              <a:r>
                <a:rPr lang="tr-TR" sz="2800" b="1" dirty="0" smtClean="0"/>
                <a:t>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24_yeşim_yaman_82_ünitesunusu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1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824_yeşim_yaman_82_ünitesunusu</Template>
  <TotalTime>374</TotalTime>
  <Words>627</Words>
  <Application>Microsoft Office PowerPoint</Application>
  <PresentationFormat>Ekran Gösterisi (4:3)</PresentationFormat>
  <Paragraphs>149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824_yeşim_yaman_82_ünitesunusu</vt:lpstr>
      <vt:lpstr>1_Ofis Teması</vt:lpstr>
      <vt:lpstr>2_Ofis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Erdem OVAT</dc:creator>
  <cp:lastModifiedBy>Administrator</cp:lastModifiedBy>
  <cp:revision>20</cp:revision>
  <dcterms:created xsi:type="dcterms:W3CDTF">2012-06-22T05:25:32Z</dcterms:created>
  <dcterms:modified xsi:type="dcterms:W3CDTF">2014-04-05T05:18:13Z</dcterms:modified>
</cp:coreProperties>
</file>