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Override15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2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4" r:id="rId3"/>
    <p:sldMasterId id="2147483732" r:id="rId4"/>
    <p:sldMasterId id="2147483750" r:id="rId5"/>
    <p:sldMasterId id="2147483768" r:id="rId6"/>
    <p:sldMasterId id="2147483786" r:id="rId7"/>
    <p:sldMasterId id="2147483804" r:id="rId8"/>
    <p:sldMasterId id="2147483822" r:id="rId9"/>
    <p:sldMasterId id="2147483840" r:id="rId10"/>
    <p:sldMasterId id="2147483858" r:id="rId11"/>
    <p:sldMasterId id="2147483876" r:id="rId12"/>
    <p:sldMasterId id="2147483894" r:id="rId13"/>
    <p:sldMasterId id="2147483912" r:id="rId14"/>
    <p:sldMasterId id="2147483930" r:id="rId15"/>
    <p:sldMasterId id="2147483948" r:id="rId16"/>
    <p:sldMasterId id="2147483966" r:id="rId17"/>
  </p:sldMasterIdLst>
  <p:notesMasterIdLst>
    <p:notesMasterId r:id="rId35"/>
  </p:notesMasterIdLst>
  <p:sldIdLst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0A91-5DF5-4793-95AA-B3DFEC7EAEB2}" type="datetimeFigureOut">
              <a:rPr lang="tr-TR" smtClean="0"/>
              <a:pPr/>
              <a:t>16.02.2017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B7B1-5EAE-4D67-AC85-1125E2F1CA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075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C2DDC6-AB40-464E-BADC-49D176D7C32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6B3D22-7756-4663-8838-EBC9A30EC607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4CC1EA-DA38-4459-8534-C9D59CE4287D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D5B175-E9C6-4DBD-B2E8-8B0EAC6CDFC1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F367AD-610A-4FED-B99A-4B07EAEFAEA1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3CE5B0-9B0F-42CB-9FD0-0C357F9664DD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EFEFD0-A578-4822-83A5-CCA9BF57F18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C4B796-16B7-425D-BFC6-E8A1244C2FC0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FADA4-D84D-4A61-BA1B-3A3D14DD94C7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B80E83-F37E-4CD2-8655-6C90D032B22C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F3122F-0A9C-4797-9F69-BBF2CB390A72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787813-10A7-4776-9DEB-D80E00EDAB52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8C5913-0E1D-49CF-8867-D99DD56E3037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BE7D93-5CED-4CF4-B04A-F5C263443BDB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087CFB-1759-4C88-B870-EE4FE7F3AFE6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9669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4973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7617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691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4353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05613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5731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346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84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5634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297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2219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6658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331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6864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970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0088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230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415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6471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0230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49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1852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91090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9959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1316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0179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051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763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4417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46878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1414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5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832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756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886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308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68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0899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6514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558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333192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8923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77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9772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6629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6841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5762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890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395860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62307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8940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929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726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18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8268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5612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1100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9061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5845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52261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214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540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490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5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307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9858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901528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62457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9858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5213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0829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3276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7237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5973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93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991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9477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43778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4968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3965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514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217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8796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444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30054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8509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286619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837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0823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8823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25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3376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3234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897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5507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019870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04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3061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3073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2111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279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9167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0997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400188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35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2663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9855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77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23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3924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25999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0198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637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6830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01470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023725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7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5891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439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64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7715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9183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6366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52031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803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7817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2797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4950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9509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481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288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8972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72931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498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096380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6028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64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495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8489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8514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4658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157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34178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510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875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93682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0738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8866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447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20591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89989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77735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8118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0756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22294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070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4567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054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4998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46745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79483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75769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682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362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659976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03449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3233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62925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265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7457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12768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491806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089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55706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14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190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8541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34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66928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042864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0289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186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25882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1398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2121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87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37251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970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269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557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88532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66212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24204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03024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49175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0252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398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2691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138765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038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9723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42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8767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5301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97862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6994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1904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837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5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230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296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97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518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51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94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1194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190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674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427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44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19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833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402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775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3301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427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06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857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878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968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0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74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312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12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2592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82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493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171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78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220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668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977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488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85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171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926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88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032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743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160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346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708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701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370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282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806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354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169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48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222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48150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272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13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66434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075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356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990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752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41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80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4142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490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694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6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201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7652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0524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960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6670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16.02.2017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394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2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0622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176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4033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54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slideLayout" Target="../slideLayouts/slideLayout285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6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6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4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8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27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58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16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7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6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8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43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25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16.02.2017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27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erler.com/resim.asp?haber_id=37255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408738" cy="993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HASTA/YARALININ VE OLAY YERİNİN DEĞERLENDİRİLMESİ</a:t>
            </a:r>
            <a:endParaRPr lang="en-US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0200" y="1412875"/>
            <a:ext cx="352742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1773238"/>
            <a:ext cx="3529012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3686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484313"/>
            <a:ext cx="612616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Dikdörtgen 2"/>
          <p:cNvSpPr>
            <a:spLocks noChangeArrowheads="1"/>
          </p:cNvSpPr>
          <p:nvPr/>
        </p:nvSpPr>
        <p:spPr bwMode="auto">
          <a:xfrm>
            <a:off x="7405688" y="6388100"/>
            <a:ext cx="153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(2-2tyd 22)</a:t>
            </a:r>
            <a:endParaRPr lang="tr-TR" altLang="tr-TR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3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3" r="3940" b="9174"/>
          <a:stretch>
            <a:fillRect/>
          </a:stretch>
        </p:blipFill>
        <p:spPr bwMode="auto">
          <a:xfrm>
            <a:off x="1403350" y="871538"/>
            <a:ext cx="648176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9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68313" y="1539875"/>
            <a:ext cx="8445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Kendini tanıtır,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Hasta/yaralının ismini öğrenir ve adıyla hitap eder,</a:t>
            </a:r>
            <a:endParaRPr lang="tr-TR" altLang="tr-TR" sz="1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Hoşgörülü ve nazik davranarak güven sağlar,</a:t>
            </a:r>
            <a:endParaRPr lang="tr-TR" altLang="tr-TR" sz="1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Hasta/yaralının endişelerini gidererek rahatlatır,</a:t>
            </a:r>
            <a:endParaRPr lang="tr-TR" altLang="tr-TR" sz="1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Olayın mahiyeti, koşulları, kişisel özgeçmişleri,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Sonuç olarak ne yedikleri, kullanılan ilaçlar ve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alerjinin varlığı sorularak öğrenilir</a:t>
            </a:r>
            <a:r>
              <a:rPr lang="tr-TR" altLang="tr-TR" sz="18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.</a:t>
            </a:r>
            <a:endParaRPr lang="tr-TR" altLang="tr-TR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468313" y="765175"/>
            <a:ext cx="4637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tabLst>
                <a:tab pos="9525" algn="l"/>
                <a:tab pos="155575" algn="l"/>
                <a:tab pos="314325" algn="l"/>
                <a:tab pos="457200" algn="l"/>
                <a:tab pos="3825875" algn="l"/>
              </a:tabLst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Görüşerek bilgi edinme: </a:t>
            </a:r>
            <a:endParaRPr lang="tr-TR" altLang="tr-TR" sz="12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1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484188"/>
            <a:ext cx="8316913" cy="7127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OLAY YERİNİ  DEĞERLENDİRMENİN AMACI</a:t>
            </a:r>
            <a:endParaRPr lang="en-US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5376863" cy="37242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tr-TR" altLang="tr-TR" sz="2300" smtClean="0"/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900" smtClean="0">
                <a:latin typeface="Comic Sans MS" pitchFamily="66" charset="0"/>
              </a:rPr>
              <a:t>Olay yerinde tekrar kaza olma riskini ortadan kaldırmak,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z="19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900" smtClean="0">
                <a:latin typeface="Comic Sans MS" pitchFamily="66" charset="0"/>
              </a:rPr>
              <a:t>Olay yerindeki hasta/yaralı sayısını ve türlerini belirlemek.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z="19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1900" smtClean="0">
                <a:latin typeface="Comic Sans MS" pitchFamily="66" charset="0"/>
              </a:rPr>
              <a:t>     Olay yerinin hızlı bir şekilde değerlendirilmesinin ardından yapılacak müdahaleler planlanır</a:t>
            </a:r>
            <a:r>
              <a:rPr lang="tr-TR" altLang="tr-TR" sz="1900" smtClean="0"/>
              <a:t> </a:t>
            </a:r>
          </a:p>
          <a:p>
            <a:pPr eaLnBrk="1" hangingPunct="1">
              <a:buFont typeface="Wingdings" pitchFamily="2" charset="2"/>
              <a:buChar char="v"/>
            </a:pPr>
            <a:endParaRPr lang="en-US" altLang="tr-TR" sz="1900" smtClean="0"/>
          </a:p>
        </p:txBody>
      </p:sp>
      <p:pic>
        <p:nvPicPr>
          <p:cNvPr id="61444" name="Picture 4" descr="Haber:  Mersin: Mersin'de Trafik Kazası: 1 Yaralı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6638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" descr="C:\Users\sak\Desktop\koru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6718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8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5616575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Olay Yerini Değerlendirme Basamakları</a:t>
            </a:r>
            <a:endParaRPr lang="en-US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25"/>
            <a:ext cx="4895850" cy="3594100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buFont typeface="Arial" charset="0"/>
              <a:buNone/>
            </a:pPr>
            <a:r>
              <a:rPr lang="tr-TR" altLang="tr-TR" sz="2200" smtClean="0">
                <a:solidFill>
                  <a:srgbClr val="C00000"/>
                </a:solidFill>
                <a:latin typeface="Comic Sans MS" pitchFamily="66" charset="0"/>
              </a:rPr>
              <a:t>1- </a:t>
            </a:r>
            <a:r>
              <a:rPr lang="tr-TR" altLang="tr-TR" sz="2200" smtClean="0">
                <a:latin typeface="Comic Sans MS" pitchFamily="66" charset="0"/>
              </a:rPr>
              <a:t>   </a:t>
            </a:r>
            <a:r>
              <a:rPr lang="tr-TR" altLang="tr-TR" sz="1800" smtClean="0">
                <a:latin typeface="Comic Sans MS" pitchFamily="66" charset="0"/>
              </a:rPr>
              <a:t>Kendisi ve hasta/yaralının can güvenliğini sağlamak için gerekli önlemleri almak</a:t>
            </a:r>
          </a:p>
          <a:p>
            <a:pPr marL="571500" indent="-571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smtClean="0">
                <a:latin typeface="Comic Sans MS" pitchFamily="66" charset="0"/>
              </a:rPr>
              <a:t>Üçgen reflektör ve uyarı işaretlerini koymak</a:t>
            </a:r>
          </a:p>
          <a:p>
            <a:pPr marL="571500" indent="-571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smtClean="0">
                <a:latin typeface="Comic Sans MS" pitchFamily="66" charset="0"/>
              </a:rPr>
              <a:t>Kontak anahtarlarını kapatmak</a:t>
            </a:r>
          </a:p>
          <a:p>
            <a:pPr marL="571500" indent="-571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800" smtClean="0">
                <a:latin typeface="Comic Sans MS" pitchFamily="66" charset="0"/>
              </a:rPr>
              <a:t>Gaz kaçağını kontrol etmek</a:t>
            </a:r>
          </a:p>
        </p:txBody>
      </p:sp>
      <p:pic>
        <p:nvPicPr>
          <p:cNvPr id="56324" name="Picture 4" descr="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7" t="10295" r="9097" b="9920"/>
          <a:stretch>
            <a:fillRect/>
          </a:stretch>
        </p:blipFill>
        <p:spPr bwMode="auto">
          <a:xfrm>
            <a:off x="5435600" y="2338388"/>
            <a:ext cx="34210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3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514350" y="188913"/>
            <a:ext cx="7513638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Olay Yerini Değerlendirme Basamakları</a:t>
            </a:r>
            <a:endParaRPr lang="en-US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3951288"/>
            <a:ext cx="7772400" cy="4159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mtClean="0">
                <a:solidFill>
                  <a:srgbClr val="C00000"/>
                </a:solidFill>
                <a:latin typeface="Comic Sans MS" pitchFamily="66" charset="0"/>
              </a:rPr>
              <a:t>6-</a:t>
            </a:r>
            <a:r>
              <a:rPr lang="tr-TR" altLang="tr-TR" smtClean="0">
                <a:latin typeface="Comic Sans MS" pitchFamily="66" charset="0"/>
              </a:rPr>
              <a:t>  </a:t>
            </a:r>
            <a:r>
              <a:rPr lang="tr-TR" altLang="tr-TR" sz="1800" smtClean="0">
                <a:latin typeface="Comic Sans MS" pitchFamily="66" charset="0"/>
              </a:rPr>
              <a:t>Hasta/yaralıyı sakinleştirme, şikayetlerini sormak</a:t>
            </a:r>
          </a:p>
        </p:txBody>
      </p:sp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515938" y="1581150"/>
            <a:ext cx="7758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2-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Hasta/yaralılar arasında ise önce kendi durumunu gözden geçirmek</a:t>
            </a:r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514350" y="2271713"/>
            <a:ext cx="376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3-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Sakin olma, telaşa kapılmamak</a:t>
            </a:r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514350" y="2790825"/>
            <a:ext cx="6215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4-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Etkinliği ele alıp çevredeki kişileri organize etmek</a:t>
            </a:r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514350" y="3354388"/>
            <a:ext cx="2043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5-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112’ yi aramak</a:t>
            </a:r>
          </a:p>
        </p:txBody>
      </p:sp>
      <p:sp>
        <p:nvSpPr>
          <p:cNvPr id="7" name="Dikdörtgen 6"/>
          <p:cNvSpPr>
            <a:spLocks noChangeArrowheads="1"/>
          </p:cNvSpPr>
          <p:nvPr/>
        </p:nvSpPr>
        <p:spPr bwMode="auto">
          <a:xfrm>
            <a:off x="514350" y="5132388"/>
            <a:ext cx="84836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8-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Patlama, zehirlenme tehlikesi yoksa hasta/yaralı  yerinden kımıldatmamak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515938" y="4511675"/>
            <a:ext cx="6965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7-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Olay ortamında sigara içilmesini önlemek</a:t>
            </a:r>
          </a:p>
        </p:txBody>
      </p:sp>
    </p:spTree>
    <p:extLst>
      <p:ext uri="{BB962C8B-B14F-4D97-AF65-F5344CB8AC3E}">
        <p14:creationId xmlns:p14="http://schemas.microsoft.com/office/powerpoint/2010/main" xmlns="" val="9157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rgbClr val="C00000"/>
                </a:solidFill>
                <a:latin typeface="Comic Sans MS" pitchFamily="66" charset="0"/>
              </a:rPr>
              <a:t>Olay Yerini Değerlendirme Basamakları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555038" cy="187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tr-TR" sz="18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1800" smtClean="0">
                <a:latin typeface="Comic Sans MS" pitchFamily="66" charset="0"/>
              </a:rPr>
              <a:t>	</a:t>
            </a:r>
            <a:r>
              <a:rPr lang="tr-TR" altLang="tr-TR" sz="1800" smtClean="0">
                <a:solidFill>
                  <a:srgbClr val="C00000"/>
                </a:solidFill>
                <a:latin typeface="Comic Sans MS" pitchFamily="66" charset="0"/>
              </a:rPr>
              <a:t>9-</a:t>
            </a:r>
            <a:r>
              <a:rPr lang="tr-TR" altLang="tr-TR" sz="1800" smtClean="0">
                <a:latin typeface="Comic Sans MS" pitchFamily="66" charset="0"/>
              </a:rPr>
              <a:t> Patlama, zehirlenme tehlikesi varsa olay yerinden herkesin uzaklaşmasını sağlamak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1800" smtClean="0">
                <a:latin typeface="Comic Sans MS" pitchFamily="66" charset="0"/>
              </a:rPr>
              <a:t>	</a:t>
            </a:r>
            <a:r>
              <a:rPr lang="tr-TR" altLang="tr-TR" sz="1800" smtClean="0">
                <a:solidFill>
                  <a:srgbClr val="C00000"/>
                </a:solidFill>
                <a:latin typeface="Comic Sans MS" pitchFamily="66" charset="0"/>
              </a:rPr>
              <a:t>10-</a:t>
            </a:r>
            <a:r>
              <a:rPr lang="tr-TR" altLang="tr-TR" sz="1800" smtClean="0">
                <a:latin typeface="Comic Sans MS" pitchFamily="66" charset="0"/>
              </a:rPr>
              <a:t> Meraklı kişilerin toplanmasını önlemek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1800" smtClean="0">
                <a:latin typeface="Comic Sans MS" pitchFamily="66" charset="0"/>
              </a:rPr>
              <a:t>	</a:t>
            </a:r>
            <a:r>
              <a:rPr lang="tr-TR" altLang="tr-TR" sz="1800" smtClean="0">
                <a:solidFill>
                  <a:srgbClr val="C00000"/>
                </a:solidFill>
                <a:latin typeface="Comic Sans MS" pitchFamily="66" charset="0"/>
              </a:rPr>
              <a:t>11-</a:t>
            </a:r>
            <a:r>
              <a:rPr lang="tr-TR" altLang="tr-TR" sz="1800" smtClean="0">
                <a:latin typeface="Comic Sans MS" pitchFamily="66" charset="0"/>
              </a:rPr>
              <a:t> Olay yerindeki tüm yaralıların organizasyonunu sağlamak</a:t>
            </a:r>
          </a:p>
        </p:txBody>
      </p:sp>
      <p:pic>
        <p:nvPicPr>
          <p:cNvPr id="64516" name="Picture 6" descr="C:\Users\sak\Desktop\aman-abi-gel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644900"/>
            <a:ext cx="387508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8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617538" y="325438"/>
            <a:ext cx="7485062" cy="531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/>
            </a:r>
            <a:br>
              <a:rPr lang="tr-TR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2662238"/>
            <a:ext cx="7772400" cy="582612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tr-TR" altLang="tr-TR" sz="1800" smtClean="0">
                <a:solidFill>
                  <a:srgbClr val="C00000"/>
                </a:solidFill>
                <a:latin typeface="Comic Sans MS" pitchFamily="66" charset="0"/>
              </a:rPr>
              <a:t>14-</a:t>
            </a:r>
            <a:r>
              <a:rPr lang="tr-TR" altLang="tr-TR" sz="1800" smtClean="0">
                <a:latin typeface="Comic Sans MS" pitchFamily="66" charset="0"/>
              </a:rPr>
              <a:t> Yardım ekibi gelene kadar olay yerini terk etmeme ve gelen yardım ekibine olay ve hasta/yaralılar hakkında bilgileri aktarmak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33400" y="231775"/>
            <a:ext cx="663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Olay Yerini Değerlendirme Basamakları</a:t>
            </a:r>
          </a:p>
        </p:txBody>
      </p:sp>
      <p:pic>
        <p:nvPicPr>
          <p:cNvPr id="65541" name="Picture 5" descr="C:\Program Files (x86)\Microsoft Office\MEDIA\CAGCAT10\j02119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05263"/>
            <a:ext cx="37655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617538" y="1085850"/>
            <a:ext cx="444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12-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Olay hakkında bilgileri kaydetmek</a:t>
            </a:r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617538" y="1736725"/>
            <a:ext cx="7478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13-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Kendisi hasta/yaralının hayatını tehlikeye sokacak davranışlardan kaçınmak</a:t>
            </a:r>
          </a:p>
        </p:txBody>
      </p:sp>
    </p:spTree>
    <p:extLst>
      <p:ext uri="{BB962C8B-B14F-4D97-AF65-F5344CB8AC3E}">
        <p14:creationId xmlns:p14="http://schemas.microsoft.com/office/powerpoint/2010/main" xmlns="" val="2988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 descr="C:\Users\Seydihan KIZILKAYA\Desktop\ZONGULDAK\Cehennemagzi-Magaralari---Zonguldak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94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518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Hasta/yaralının değerlendirilmesinin amacı nedir?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07375" cy="37814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Hastalık yada yaralanmanın ciddiyetini değerlendirmek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İlkyardım önceliklerini belirlemek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Yapılacak ilkyardım yöntemini belirlemek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>
                <a:latin typeface="Comic Sans MS" pitchFamily="66" charset="0"/>
              </a:rPr>
              <a:t>Güvenli bir müdahale sağlamak</a:t>
            </a:r>
          </a:p>
        </p:txBody>
      </p:sp>
    </p:spTree>
    <p:extLst>
      <p:ext uri="{BB962C8B-B14F-4D97-AF65-F5344CB8AC3E}">
        <p14:creationId xmlns:p14="http://schemas.microsoft.com/office/powerpoint/2010/main" xmlns="" val="18537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832475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00000"/>
                </a:solidFill>
                <a:latin typeface="Comic Sans MS" pitchFamily="66" charset="0"/>
              </a:rPr>
              <a:t>HASTA VE YARALININ DEĞERLENDİRİLMESİ</a:t>
            </a:r>
            <a:endParaRPr lang="en-US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09750"/>
            <a:ext cx="5256212" cy="3563938"/>
          </a:xfrm>
          <a:ln>
            <a:solidFill>
              <a:schemeClr val="bg1"/>
            </a:solidFill>
          </a:ln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lnSpc>
                <a:spcPct val="1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200" b="1" dirty="0" smtClean="0">
                <a:solidFill>
                  <a:srgbClr val="C00000"/>
                </a:solidFill>
                <a:latin typeface="Comic Sans MS" pitchFamily="66" charset="0"/>
              </a:rPr>
              <a:t>Birinci değerlendirme;</a:t>
            </a:r>
            <a:endParaRPr lang="tr-TR" sz="2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1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Bilinç durumu değerlendirmesi yapılır.</a:t>
            </a:r>
          </a:p>
          <a:p>
            <a:pPr marL="0" lvl="1" indent="0" eaLnBrk="1" fontAlgn="auto" hangingPunct="1">
              <a:lnSpc>
                <a:spcPct val="18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A- Hava yolu açıklığı </a:t>
            </a:r>
          </a:p>
          <a:p>
            <a:pPr marL="0" lvl="1" indent="0" eaLnBrk="1" fontAlgn="auto" hangingPunct="1">
              <a:lnSpc>
                <a:spcPct val="18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B- Solunum             	</a:t>
            </a:r>
          </a:p>
          <a:p>
            <a:pPr marL="0" lvl="1" indent="0" eaLnBrk="1" fontAlgn="auto" hangingPunct="1">
              <a:lnSpc>
                <a:spcPct val="18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tr-T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C- Dolaşım  (ilkyardımcı değerlendirmez)             	</a:t>
            </a:r>
          </a:p>
          <a:p>
            <a:pPr marL="91440" indent="-91440" eaLnBrk="1" fontAlgn="auto" hangingPunct="1">
              <a:lnSpc>
                <a:spcPct val="1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00300"/>
            <a:ext cx="29178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6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392113"/>
            <a:ext cx="7920037" cy="719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Hasta/yaralının ilk değerlendirilme aşamaları nelerdir?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7777162" cy="21605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900" smtClean="0">
                <a:latin typeface="Comic Sans MS" pitchFamily="66" charset="0"/>
              </a:rPr>
              <a:t> Hasta/Yaralıya sözlü uyaran ya da hafifçe omzuna dokunarak </a:t>
            </a:r>
            <a:r>
              <a:rPr lang="tr-TR" altLang="tr-TR" sz="1900" smtClean="0">
                <a:solidFill>
                  <a:srgbClr val="C00000"/>
                </a:solidFill>
                <a:latin typeface="Comic Sans MS" pitchFamily="66" charset="0"/>
              </a:rPr>
              <a:t>‘’iyi misiniz</a:t>
            </a:r>
            <a:r>
              <a:rPr lang="tr-TR" altLang="tr-TR" sz="1900" smtClean="0">
                <a:latin typeface="Comic Sans MS" pitchFamily="66" charset="0"/>
              </a:rPr>
              <a:t>?’’ diye sorularak bilinç durumu değerlendirilmesi yapılır.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1900" smtClean="0">
                <a:latin typeface="Comic Sans MS" pitchFamily="66" charset="0"/>
              </a:rPr>
              <a:t>Bilinç durumunun değerlendirilmesi daha sonraki aşamalar için önemlidir.                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" b="5888"/>
          <a:stretch>
            <a:fillRect/>
          </a:stretch>
        </p:blipFill>
        <p:spPr bwMode="auto">
          <a:xfrm>
            <a:off x="2632075" y="3789363"/>
            <a:ext cx="359251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7239000" cy="7651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00000"/>
                </a:solidFill>
                <a:latin typeface="Comic Sans MS" pitchFamily="66" charset="0"/>
              </a:rPr>
              <a:t>HAVA YOLUNUN AÇILMASI İÇİN YAPILAN UYGULAMALAR</a:t>
            </a:r>
          </a:p>
        </p:txBody>
      </p:sp>
      <p:sp>
        <p:nvSpPr>
          <p:cNvPr id="54275" name="Text Box 3"/>
          <p:cNvSpPr>
            <a:spLocks noGrp="1" noChangeArrowheads="1"/>
          </p:cNvSpPr>
          <p:nvPr>
            <p:ph idx="1"/>
          </p:nvPr>
        </p:nvSpPr>
        <p:spPr>
          <a:xfrm>
            <a:off x="357188" y="2574925"/>
            <a:ext cx="8286750" cy="4643438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endParaRPr lang="tr-TR" altLang="tr-TR" b="1" dirty="0" smtClean="0"/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endParaRPr lang="tr-TR" altLang="tr-TR" b="1" dirty="0" smtClean="0"/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763713" y="3573463"/>
            <a:ext cx="482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tr-TR" altLang="tr-TR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84213" y="2133600"/>
            <a:ext cx="7562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  veya yaralının ağzında tıkanmaya neden olan   yabancı cisim için ağız içi kontrol edilmelidir.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84213" y="1449388"/>
            <a:ext cx="532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Ağzın içinin kontrol edilmesi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85"/>
          <a:stretch>
            <a:fillRect/>
          </a:stretch>
        </p:blipFill>
        <p:spPr bwMode="auto">
          <a:xfrm>
            <a:off x="1979613" y="3836988"/>
            <a:ext cx="34020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57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312150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00000"/>
                </a:solidFill>
                <a:latin typeface="Comic Sans MS" pitchFamily="66" charset="0"/>
              </a:rPr>
              <a:t>HAVA YOLUNUN AÇILMASI İÇİN YAPILAN UYGULAMALAR</a:t>
            </a:r>
          </a:p>
        </p:txBody>
      </p:sp>
      <p:sp>
        <p:nvSpPr>
          <p:cNvPr id="55299" name="Text Box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7845425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endParaRPr lang="tr-TR" altLang="tr-TR" b="1" smtClean="0"/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endParaRPr lang="tr-TR" altLang="tr-TR" b="1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916238" y="1530350"/>
            <a:ext cx="3094037" cy="682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solidFill>
                  <a:prstClr val="white"/>
                </a:solidFill>
                <a:latin typeface="Times New Roman" pitchFamily="18" charset="0"/>
              </a:rPr>
              <a:t>Baş geri-Çene yukarı pozisyonu verilmesi</a:t>
            </a:r>
          </a:p>
        </p:txBody>
      </p:sp>
      <p:pic>
        <p:nvPicPr>
          <p:cNvPr id="50184" name="Picture 9" descr="bas-cene-pozisy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54375"/>
            <a:ext cx="31670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33725"/>
            <a:ext cx="34559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30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>
          <a:xfrm>
            <a:off x="1763713" y="422275"/>
            <a:ext cx="5521325" cy="514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SOLUNUMUN DEĞERLENDİRİLMESİ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014538" y="1122363"/>
            <a:ext cx="5256212" cy="43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91440" indent="-914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b="1" dirty="0" smtClean="0"/>
              <a:t>BAK -  DİNLE -  HİSSET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641850" y="1619250"/>
            <a:ext cx="0" cy="50323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6325" name="Picture 2" descr="C:\Users\sak\Desktop\imagesCA12OE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8" t="2438" r="9792" b="12195"/>
          <a:stretch>
            <a:fillRect/>
          </a:stretch>
        </p:blipFill>
        <p:spPr bwMode="auto">
          <a:xfrm>
            <a:off x="2832100" y="2281238"/>
            <a:ext cx="36195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5611813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Solunum yoksa </a:t>
            </a: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derhal yapay solunuma başlanır.</a:t>
            </a:r>
            <a:endParaRPr lang="tr-TR" altLang="tr-TR" sz="1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323850" y="4727575"/>
            <a:ext cx="8262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Bak-Dinle-Hisset yöntemi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ile solunum yapıp yapmadığını </a:t>
            </a:r>
            <a:r>
              <a:rPr lang="tr-TR" altLang="tr-TR" sz="1800" b="1" i="1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10 saniye süre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ile değerlendirilir</a:t>
            </a:r>
            <a:r>
              <a:rPr lang="tr-TR" altLang="tr-TR" sz="110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406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287338" y="476250"/>
            <a:ext cx="85328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Hasta/yaralının ikinci değerlendirmesi nasıl olmalıdır?</a:t>
            </a:r>
            <a:endParaRPr lang="en-US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684213" y="1773238"/>
            <a:ext cx="7559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u="sng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 u="sng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Görüşme: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u="sng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Hasta/yaralının kimliği, olay, şikayetleri, var olan hastalıkları, kullandığı ilaçlar ve yedikleri konusunda bilgi alınır.</a:t>
            </a:r>
            <a:b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</a:br>
            <a:endParaRPr lang="tr-TR" altLang="tr-TR" sz="1800" b="1" i="1" u="sng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u="sng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 u="sng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Muayene: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u="sng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Bilinç durumu, yaşam bulguları; cilt rengi, ısısı ve nemi vb. değerlendirilir.</a:t>
            </a:r>
            <a:b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</a:br>
            <a:endParaRPr lang="tr-TR" altLang="tr-TR" sz="18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8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458788" y="728663"/>
            <a:ext cx="8793162" cy="7556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Hasta/yaralının ikinci değerlendirmesi nasıl olmalıdır?</a:t>
            </a:r>
            <a:endParaRPr lang="en-US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35000" y="2997200"/>
            <a:ext cx="3241675" cy="25558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Baş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Boyun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Göğüs kafesi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Karın boşluğu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Kol ve bacaklar</a:t>
            </a:r>
          </a:p>
          <a:p>
            <a:pPr eaLnBrk="1" hangingPunct="1"/>
            <a:endParaRPr lang="en-US" altLang="tr-TR" smtClean="0">
              <a:latin typeface="Comic Sans MS" pitchFamily="66" charset="0"/>
            </a:endParaRPr>
          </a:p>
        </p:txBody>
      </p:sp>
      <p:sp>
        <p:nvSpPr>
          <p:cNvPr id="58372" name="Dikdörtgen 1"/>
          <p:cNvSpPr>
            <a:spLocks noChangeArrowheads="1"/>
          </p:cNvSpPr>
          <p:nvPr/>
        </p:nvSpPr>
        <p:spPr bwMode="auto">
          <a:xfrm>
            <a:off x="611188" y="1811338"/>
            <a:ext cx="69770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İkinci Değerlendirme: </a:t>
            </a: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 yaralının daha kapsamlı olarak değerlendirilmesini içerir</a:t>
            </a:r>
            <a:endParaRPr lang="tr-TR" altLang="tr-TR" sz="20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theme/theme1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0.xml><?xml version="1.0" encoding="utf-8"?>
<a:theme xmlns:a="http://schemas.openxmlformats.org/drawingml/2006/main" name="9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1.xml><?xml version="1.0" encoding="utf-8"?>
<a:theme xmlns:a="http://schemas.openxmlformats.org/drawingml/2006/main" name="10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2.xml><?xml version="1.0" encoding="utf-8"?>
<a:theme xmlns:a="http://schemas.openxmlformats.org/drawingml/2006/main" name="1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3.xml><?xml version="1.0" encoding="utf-8"?>
<a:theme xmlns:a="http://schemas.openxmlformats.org/drawingml/2006/main" name="1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4.xml><?xml version="1.0" encoding="utf-8"?>
<a:theme xmlns:a="http://schemas.openxmlformats.org/drawingml/2006/main" name="1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5.xml><?xml version="1.0" encoding="utf-8"?>
<a:theme xmlns:a="http://schemas.openxmlformats.org/drawingml/2006/main" name="14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6.xml><?xml version="1.0" encoding="utf-8"?>
<a:theme xmlns:a="http://schemas.openxmlformats.org/drawingml/2006/main" name="15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7.xml><?xml version="1.0" encoding="utf-8"?>
<a:theme xmlns:a="http://schemas.openxmlformats.org/drawingml/2006/main" name="16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18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2_Metropolitan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4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5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7.xml><?xml version="1.0" encoding="utf-8"?>
<a:theme xmlns:a="http://schemas.openxmlformats.org/drawingml/2006/main" name="6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8.xml><?xml version="1.0" encoding="utf-8"?>
<a:theme xmlns:a="http://schemas.openxmlformats.org/drawingml/2006/main" name="7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8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0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4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5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6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4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5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6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7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8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9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413</Words>
  <Application>Microsoft Office PowerPoint</Application>
  <PresentationFormat>Ekran Gösterisi (4:3)</PresentationFormat>
  <Paragraphs>96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Slayt Başlıkları</vt:lpstr>
      </vt:variant>
      <vt:variant>
        <vt:i4>17</vt:i4>
      </vt:variant>
    </vt:vector>
  </HeadingPairs>
  <TitlesOfParts>
    <vt:vector size="34" baseType="lpstr">
      <vt:lpstr>1_Metropolitan</vt:lpstr>
      <vt:lpstr>Metropolitan</vt:lpstr>
      <vt:lpstr>2_Metropolitan</vt:lpstr>
      <vt:lpstr>3_Metropolitan</vt:lpstr>
      <vt:lpstr>4_Metropolitan</vt:lpstr>
      <vt:lpstr>5_Metropolitan</vt:lpstr>
      <vt:lpstr>6_Metropolitan</vt:lpstr>
      <vt:lpstr>7_Metropolitan</vt:lpstr>
      <vt:lpstr>8_Metropolitan</vt:lpstr>
      <vt:lpstr>9_Metropolitan</vt:lpstr>
      <vt:lpstr>10_Metropolitan</vt:lpstr>
      <vt:lpstr>11_Metropolitan</vt:lpstr>
      <vt:lpstr>12_Metropolitan</vt:lpstr>
      <vt:lpstr>13_Metropolitan</vt:lpstr>
      <vt:lpstr>14_Metropolitan</vt:lpstr>
      <vt:lpstr>15_Metropolitan</vt:lpstr>
      <vt:lpstr>16_Metropolitan</vt:lpstr>
      <vt:lpstr>HASTA/YARALININ VE OLAY YERİNİN DEĞERLENDİRİLMESİ</vt:lpstr>
      <vt:lpstr>Hasta/yaralının değerlendirilmesinin amacı nedir?</vt:lpstr>
      <vt:lpstr>HASTA VE YARALININ DEĞERLENDİRİLMESİ</vt:lpstr>
      <vt:lpstr>Hasta/yaralının ilk değerlendirilme aşamaları nelerdir?</vt:lpstr>
      <vt:lpstr>HAVA YOLUNUN AÇILMASI İÇİN YAPILAN UYGULAMALAR</vt:lpstr>
      <vt:lpstr>HAVA YOLUNUN AÇILMASI İÇİN YAPILAN UYGULAMALAR</vt:lpstr>
      <vt:lpstr>SOLUNUMUN DEĞERLENDİRİLMESİ</vt:lpstr>
      <vt:lpstr>Hasta/yaralının ikinci değerlendirmesi nasıl olmalıdır?</vt:lpstr>
      <vt:lpstr>Hasta/yaralının ikinci değerlendirmesi nasıl olmalıdır?</vt:lpstr>
      <vt:lpstr>Slayt 10</vt:lpstr>
      <vt:lpstr>Slayt 11</vt:lpstr>
      <vt:lpstr>OLAY YERİNİ  DEĞERLENDİRMENİN AMACI</vt:lpstr>
      <vt:lpstr>Olay Yerini Değerlendirme Basamakları</vt:lpstr>
      <vt:lpstr>Olay Yerini Değerlendirme Basamakları</vt:lpstr>
      <vt:lpstr>Olay Yerini Değerlendirme Basamakları</vt:lpstr>
      <vt:lpstr> </vt:lpstr>
      <vt:lpstr>Slayt 17</vt:lpstr>
    </vt:vector>
  </TitlesOfParts>
  <Company>NouS 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HASTA/YARALININ VE OLAY YERİNİN DEĞERLENDİRİLMESİ</dc:title>
  <dc:creator>Erdem OVAT</dc:creator>
  <cp:lastModifiedBy>ADMIN</cp:lastModifiedBy>
  <cp:revision>2</cp:revision>
  <dcterms:created xsi:type="dcterms:W3CDTF">2017-02-08T17:20:50Z</dcterms:created>
  <dcterms:modified xsi:type="dcterms:W3CDTF">2017-02-16T06:49:10Z</dcterms:modified>
</cp:coreProperties>
</file>