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5" r:id="rId5"/>
    <p:sldId id="286" r:id="rId6"/>
    <p:sldId id="287" r:id="rId7"/>
    <p:sldId id="288" r:id="rId8"/>
    <p:sldId id="289" r:id="rId9"/>
    <p:sldId id="259" r:id="rId10"/>
    <p:sldId id="260" r:id="rId11"/>
    <p:sldId id="261" r:id="rId12"/>
    <p:sldId id="262" r:id="rId13"/>
    <p:sldId id="263" r:id="rId14"/>
    <p:sldId id="264" r:id="rId15"/>
    <p:sldId id="265" r:id="rId16"/>
    <p:sldId id="266" r:id="rId17"/>
    <p:sldId id="267" r:id="rId18"/>
    <p:sldId id="268"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8" r:id="rId72"/>
    <p:sldId id="329" r:id="rId73"/>
    <p:sldId id="330" r:id="rId74"/>
    <p:sldId id="331" r:id="rId75"/>
    <p:sldId id="332" r:id="rId76"/>
    <p:sldId id="333" r:id="rId77"/>
    <p:sldId id="334" r:id="rId78"/>
    <p:sldId id="335" r:id="rId79"/>
    <p:sldId id="327" r:id="rId8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Varsayılan Bölüm" id="{4D0DDDDC-C367-4401-8C88-B7C5441C0448}">
          <p14:sldIdLst>
            <p14:sldId id="256"/>
            <p14:sldId id="269"/>
            <p14:sldId id="257"/>
            <p14:sldId id="258"/>
            <p14:sldId id="285"/>
            <p14:sldId id="286"/>
            <p14:sldId id="287"/>
            <p14:sldId id="288"/>
            <p14:sldId id="289"/>
            <p14:sldId id="259"/>
            <p14:sldId id="260"/>
            <p14:sldId id="261"/>
            <p14:sldId id="262"/>
            <p14:sldId id="263"/>
            <p14:sldId id="264"/>
            <p14:sldId id="265"/>
            <p14:sldId id="266"/>
            <p14:sldId id="267"/>
            <p14:sldId id="268"/>
            <p14:sldId id="270"/>
            <p14:sldId id="271"/>
            <p14:sldId id="272"/>
            <p14:sldId id="273"/>
            <p14:sldId id="274"/>
            <p14:sldId id="275"/>
            <p14:sldId id="276"/>
            <p14:sldId id="277"/>
            <p14:sldId id="278"/>
            <p14:sldId id="279"/>
            <p14:sldId id="280"/>
            <p14:sldId id="281"/>
            <p14:sldId id="282"/>
            <p14:sldId id="283"/>
            <p14:sldId id="284"/>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8"/>
            <p14:sldId id="329"/>
            <p14:sldId id="330"/>
            <p14:sldId id="331"/>
            <p14:sldId id="332"/>
            <p14:sldId id="333"/>
            <p14:sldId id="334"/>
            <p14:sldId id="335"/>
            <p14:sldId id="32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63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pPr/>
              <a:t>07.12.2017</a:t>
            </a:fld>
            <a:endParaRPr lang="tr-TR" dirty="0"/>
          </a:p>
        </p:txBody>
      </p:sp>
      <p:sp>
        <p:nvSpPr>
          <p:cNvPr id="19" name="Footer Placeholder 18"/>
          <p:cNvSpPr>
            <a:spLocks noGrp="1"/>
          </p:cNvSpPr>
          <p:nvPr>
            <p:ph type="ftr" sz="quarter" idx="11"/>
          </p:nvPr>
        </p:nvSpPr>
        <p:spPr/>
        <p:txBody>
          <a:bodyPr/>
          <a:lstStyle/>
          <a:p>
            <a:endParaRPr lang="tr-TR" dirty="0"/>
          </a:p>
        </p:txBody>
      </p:sp>
      <p:sp>
        <p:nvSpPr>
          <p:cNvPr id="27" name="Slide Number Placeholder 26"/>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pPr/>
              <a:t>07.12.2017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pPr/>
              <a:t>07.12.2017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pPr/>
              <a:t>07.12.2017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07.12.2017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pPr/>
              <a:t>07.12.2017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pPr/>
              <a:t>07.12.2017</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pPr/>
              <a:t>07.12.2017</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07.12.2017</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pPr/>
              <a:t>07.12.2017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07.12.2017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pPr/>
              <a:t>‹#›</a:t>
            </a:fld>
            <a:endParaRPr lang="tr-TR"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dirty="0"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pPr/>
              <a:t>07.12.2017</a:t>
            </a:fld>
            <a:endParaRPr lang="tr-TR"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pPr/>
              <a:t>‹#›</a:t>
            </a:fld>
            <a:endParaRPr lang="tr-TR"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57200" y="260648"/>
            <a:ext cx="8305800" cy="6192688"/>
          </a:xfrm>
        </p:spPr>
        <p:txBody>
          <a:bodyPr>
            <a:normAutofit/>
          </a:bodyPr>
          <a:lstStyle/>
          <a:p>
            <a:pPr algn="ctr"/>
            <a:r>
              <a:rPr lang="tr-TR" sz="9600" b="1" dirty="0" smtClean="0">
                <a:solidFill>
                  <a:schemeClr val="tx1"/>
                </a:solidFill>
                <a:latin typeface="Times New Roman" panose="02020603050405020304" pitchFamily="18" charset="0"/>
                <a:cs typeface="Times New Roman" panose="02020603050405020304" pitchFamily="18" charset="0"/>
              </a:rPr>
              <a:t>MİLLİ EDEBİYAT DÖNEMİ</a:t>
            </a:r>
            <a:br>
              <a:rPr lang="tr-TR" sz="9600" b="1" dirty="0" smtClean="0">
                <a:solidFill>
                  <a:schemeClr val="tx1"/>
                </a:solidFill>
                <a:latin typeface="Times New Roman" panose="02020603050405020304" pitchFamily="18" charset="0"/>
                <a:cs typeface="Times New Roman" panose="02020603050405020304" pitchFamily="18" charset="0"/>
              </a:rPr>
            </a:br>
            <a:endParaRPr lang="tr-TR" sz="9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153320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179512" y="188640"/>
            <a:ext cx="8712968" cy="1224136"/>
          </a:xfrm>
        </p:spPr>
        <p:txBody>
          <a:bodyPr/>
          <a:lstStyle/>
          <a:p>
            <a:pPr algn="ctr"/>
            <a:r>
              <a:rPr lang="tr-TR" dirty="0">
                <a:solidFill>
                  <a:schemeClr val="bg1"/>
                </a:solidFill>
                <a:effectLst/>
                <a:latin typeface="Times New Roman" panose="02020603050405020304" pitchFamily="18" charset="0"/>
                <a:cs typeface="Times New Roman" panose="02020603050405020304" pitchFamily="18" charset="0"/>
              </a:rPr>
              <a:t>Batıcılık (Garpçılık):</a:t>
            </a:r>
          </a:p>
        </p:txBody>
      </p:sp>
      <p:sp>
        <p:nvSpPr>
          <p:cNvPr id="5" name="Alt Başlık 4"/>
          <p:cNvSpPr>
            <a:spLocks noGrp="1"/>
          </p:cNvSpPr>
          <p:nvPr>
            <p:ph type="subTitle" idx="1"/>
          </p:nvPr>
        </p:nvSpPr>
        <p:spPr>
          <a:xfrm>
            <a:off x="179512" y="1628800"/>
            <a:ext cx="8712968" cy="5040560"/>
          </a:xfrm>
        </p:spPr>
        <p:txBody>
          <a:bodyPr>
            <a:normAutofit/>
          </a:bodyPr>
          <a:lstStyle/>
          <a:p>
            <a:pPr marL="571500" indent="-571500" algn="l">
              <a:buFont typeface="Wingdings" panose="05000000000000000000" pitchFamily="2" charset="2"/>
              <a:buChar char="v"/>
            </a:pPr>
            <a:r>
              <a:rPr lang="tr-TR" sz="3600" dirty="0">
                <a:solidFill>
                  <a:srgbClr val="FFFF00"/>
                </a:solidFill>
                <a:latin typeface="Times New Roman" panose="02020603050405020304" pitchFamily="18" charset="0"/>
                <a:cs typeface="Times New Roman" panose="02020603050405020304" pitchFamily="18" charset="0"/>
              </a:rPr>
              <a:t>Batılı tarzda düşünme, hareket etme ve yaşamayı esas alan anlayıştır.</a:t>
            </a:r>
          </a:p>
          <a:p>
            <a:pPr marL="571500" indent="-571500" algn="l">
              <a:buFont typeface="Wingdings" panose="05000000000000000000" pitchFamily="2" charset="2"/>
              <a:buChar char="v"/>
            </a:pPr>
            <a:r>
              <a:rPr lang="tr-TR" sz="3600" dirty="0">
                <a:solidFill>
                  <a:srgbClr val="FFFF00"/>
                </a:solidFill>
                <a:latin typeface="Times New Roman" panose="02020603050405020304" pitchFamily="18" charset="0"/>
                <a:cs typeface="Times New Roman" panose="02020603050405020304" pitchFamily="18" charset="0"/>
              </a:rPr>
              <a:t>Osmanlı aydınları Batılılaşmayı devletin sorunlarını çözmede dinamik ve etkili bir çözüm yolu olarak görür.</a:t>
            </a:r>
          </a:p>
          <a:p>
            <a:pPr marL="571500" indent="-571500" algn="l">
              <a:buFont typeface="Wingdings" panose="05000000000000000000" pitchFamily="2" charset="2"/>
              <a:buChar char="v"/>
            </a:pPr>
            <a:r>
              <a:rPr lang="tr-TR" sz="3600" dirty="0">
                <a:solidFill>
                  <a:srgbClr val="FFFF00"/>
                </a:solidFill>
                <a:latin typeface="Times New Roman" panose="02020603050405020304" pitchFamily="18" charset="0"/>
                <a:cs typeface="Times New Roman" panose="02020603050405020304" pitchFamily="18" charset="0"/>
              </a:rPr>
              <a:t>Batı medeniyeti çizgisinde Osmanlının kendi temel dinamiklerine zarar vermeden ilerlemek amaçlanır.</a:t>
            </a:r>
          </a:p>
        </p:txBody>
      </p:sp>
    </p:spTree>
    <p:extLst>
      <p:ext uri="{BB962C8B-B14F-4D97-AF65-F5344CB8AC3E}">
        <p14:creationId xmlns="" xmlns:p14="http://schemas.microsoft.com/office/powerpoint/2010/main" val="2926334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260648"/>
            <a:ext cx="8568952" cy="6192688"/>
          </a:xfrm>
        </p:spPr>
        <p:txBody>
          <a:bodyPr>
            <a:normAutofit/>
          </a:bodyPr>
          <a:lstStyle/>
          <a:p>
            <a:pPr marL="457200" indent="-457200" algn="l">
              <a:buFont typeface="Wingdings" panose="05000000000000000000" pitchFamily="2" charset="2"/>
              <a:buChar char="v"/>
            </a:pPr>
            <a:r>
              <a:rPr lang="tr-TR" sz="4800" dirty="0">
                <a:solidFill>
                  <a:srgbClr val="FFFF00"/>
                </a:solidFill>
                <a:latin typeface="Times New Roman" panose="02020603050405020304" pitchFamily="18" charset="0"/>
                <a:cs typeface="Times New Roman" panose="02020603050405020304" pitchFamily="18" charset="0"/>
              </a:rPr>
              <a:t>Meşrutiyet döneminde </a:t>
            </a:r>
            <a:r>
              <a:rPr lang="tr-TR" sz="4800" b="1" dirty="0">
                <a:solidFill>
                  <a:schemeClr val="bg1"/>
                </a:solidFill>
                <a:latin typeface="Times New Roman" panose="02020603050405020304" pitchFamily="18" charset="0"/>
                <a:cs typeface="Times New Roman" panose="02020603050405020304" pitchFamily="18" charset="0"/>
              </a:rPr>
              <a:t>(1876 – 1923) </a:t>
            </a:r>
            <a:r>
              <a:rPr lang="tr-TR" sz="4800" dirty="0">
                <a:solidFill>
                  <a:srgbClr val="FFFF00"/>
                </a:solidFill>
                <a:latin typeface="Times New Roman" panose="02020603050405020304" pitchFamily="18" charset="0"/>
                <a:cs typeface="Times New Roman" panose="02020603050405020304" pitchFamily="18" charset="0"/>
              </a:rPr>
              <a:t>Abdullah Cevdet’in başını çektiği Celal Nuri ve Süleyman Nazif gibi kişiler tarafından İçtihat dergisi başta olmak üzere çeşitli süreli yayınlarda Batıcılık anlayışının gelişmesi için gayret sarf edilir.</a:t>
            </a:r>
          </a:p>
        </p:txBody>
      </p:sp>
    </p:spTree>
    <p:extLst>
      <p:ext uri="{BB962C8B-B14F-4D97-AF65-F5344CB8AC3E}">
        <p14:creationId xmlns="" xmlns:p14="http://schemas.microsoft.com/office/powerpoint/2010/main" val="1840783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251520" y="188640"/>
            <a:ext cx="8640960" cy="1152128"/>
          </a:xfrm>
        </p:spPr>
        <p:txBody>
          <a:bodyPr/>
          <a:lstStyle/>
          <a:p>
            <a:pPr algn="ctr"/>
            <a:r>
              <a:rPr lang="tr-TR" dirty="0">
                <a:solidFill>
                  <a:schemeClr val="bg1"/>
                </a:solidFill>
                <a:effectLst/>
                <a:latin typeface="Times New Roman" panose="02020603050405020304" pitchFamily="18" charset="0"/>
                <a:cs typeface="Times New Roman" panose="02020603050405020304" pitchFamily="18" charset="0"/>
              </a:rPr>
              <a:t>Osmanlıcılık:</a:t>
            </a:r>
          </a:p>
        </p:txBody>
      </p:sp>
      <p:sp>
        <p:nvSpPr>
          <p:cNvPr id="5" name="Alt Başlık 4"/>
          <p:cNvSpPr>
            <a:spLocks noGrp="1"/>
          </p:cNvSpPr>
          <p:nvPr>
            <p:ph type="subTitle" idx="1"/>
          </p:nvPr>
        </p:nvSpPr>
        <p:spPr>
          <a:xfrm>
            <a:off x="251520" y="1556792"/>
            <a:ext cx="8568952" cy="5112568"/>
          </a:xfrm>
        </p:spPr>
        <p:txBody>
          <a:bodyPr>
            <a:normAutofit/>
          </a:bodyPr>
          <a:lstStyle/>
          <a:p>
            <a:pPr marL="457200" indent="-457200" algn="l">
              <a:buFont typeface="Wingdings" panose="05000000000000000000" pitchFamily="2" charset="2"/>
              <a:buChar char="v"/>
            </a:pPr>
            <a:r>
              <a:rPr lang="tr-TR" sz="3200" dirty="0">
                <a:solidFill>
                  <a:srgbClr val="FFFF00"/>
                </a:solidFill>
                <a:latin typeface="Times New Roman" panose="02020603050405020304" pitchFamily="18" charset="0"/>
                <a:cs typeface="Times New Roman" panose="02020603050405020304" pitchFamily="18" charset="0"/>
              </a:rPr>
              <a:t>Fransız Devrimi’nden sonra dünyada yayılan milliyetçilik akımı Osmanlı coğrafyasında yer alan bazı ulusların ayrı devletler kurma düşüncelerini iyice güçlendirir.</a:t>
            </a:r>
          </a:p>
          <a:p>
            <a:pPr marL="457200" indent="-457200" algn="l">
              <a:buFont typeface="Wingdings" panose="05000000000000000000" pitchFamily="2" charset="2"/>
              <a:buChar char="v"/>
            </a:pPr>
            <a:r>
              <a:rPr lang="tr-TR" sz="3200" dirty="0" smtClean="0">
                <a:solidFill>
                  <a:srgbClr val="FFFF00"/>
                </a:solidFill>
                <a:latin typeface="Times New Roman" panose="02020603050405020304" pitchFamily="18" charset="0"/>
                <a:cs typeface="Times New Roman" panose="02020603050405020304" pitchFamily="18" charset="0"/>
              </a:rPr>
              <a:t>Din </a:t>
            </a:r>
            <a:r>
              <a:rPr lang="tr-TR" sz="3200" dirty="0">
                <a:solidFill>
                  <a:srgbClr val="FFFF00"/>
                </a:solidFill>
                <a:latin typeface="Times New Roman" panose="02020603050405020304" pitchFamily="18" charset="0"/>
                <a:cs typeface="Times New Roman" panose="02020603050405020304" pitchFamily="18" charset="0"/>
              </a:rPr>
              <a:t>farkı gözetmeksizin toplumsal birliktelik düşüncesiyle ortaya atılan bu görüşün önemli temsilcileri arasında Mithat Paşa, Genç Osmanlılar, Ziya Paşa, Ali Suavi, Agâh Efendi, Namık Kemal ve Ahmet Mithat başı çekmektedir</a:t>
            </a:r>
            <a:r>
              <a:rPr lang="tr-TR" sz="3200" dirty="0" smtClean="0">
                <a:solidFill>
                  <a:srgbClr val="FFFF00"/>
                </a:solidFill>
                <a:latin typeface="Times New Roman" panose="02020603050405020304" pitchFamily="18" charset="0"/>
                <a:cs typeface="Times New Roman" panose="02020603050405020304" pitchFamily="18" charset="0"/>
              </a:rPr>
              <a:t>.</a:t>
            </a:r>
            <a:endParaRPr lang="tr-TR" sz="3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37506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404664"/>
            <a:ext cx="8568952" cy="5976664"/>
          </a:xfrm>
        </p:spPr>
        <p:txBody>
          <a:bodyPr>
            <a:noAutofit/>
          </a:bodyPr>
          <a:lstStyle/>
          <a:p>
            <a:pPr marL="457200" indent="-457200" algn="l">
              <a:buFont typeface="Wingdings" panose="05000000000000000000" pitchFamily="2" charset="2"/>
              <a:buChar char="v"/>
            </a:pPr>
            <a:r>
              <a:rPr lang="tr-TR" sz="3800" dirty="0">
                <a:solidFill>
                  <a:srgbClr val="FFFF00"/>
                </a:solidFill>
                <a:latin typeface="Times New Roman" panose="02020603050405020304" pitchFamily="18" charset="0"/>
                <a:cs typeface="Times New Roman" panose="02020603050405020304" pitchFamily="18" charset="0"/>
              </a:rPr>
              <a:t>Aydınlar, bunun önüne geçmek için ilk olarak II. Mahmut zamanında ırktan çok, vicdani bir milliyetçilik anlayışı ortaya koyan Fransız modeli milliyetçilikten yola çıkarak Osmanlı milleti oluşturma fikrini savunurlar. Gerek gayrimüslimleri gerekse Müslüman unsurları bir arada tutmak amacı güdülür. Bu anlayışın gelişmesi için Ali Paşa ve Fuat Paşa büyük çaba harcar.</a:t>
            </a:r>
          </a:p>
        </p:txBody>
      </p:sp>
    </p:spTree>
    <p:extLst>
      <p:ext uri="{BB962C8B-B14F-4D97-AF65-F5344CB8AC3E}">
        <p14:creationId xmlns="" xmlns:p14="http://schemas.microsoft.com/office/powerpoint/2010/main" val="1366380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179512" y="260648"/>
            <a:ext cx="8856984" cy="1224136"/>
          </a:xfrm>
        </p:spPr>
        <p:txBody>
          <a:bodyPr/>
          <a:lstStyle/>
          <a:p>
            <a:pPr algn="ctr"/>
            <a:r>
              <a:rPr lang="tr-TR" dirty="0">
                <a:solidFill>
                  <a:schemeClr val="bg1"/>
                </a:solidFill>
                <a:effectLst/>
                <a:latin typeface="Times New Roman" panose="02020603050405020304" pitchFamily="18" charset="0"/>
                <a:cs typeface="Times New Roman" panose="02020603050405020304" pitchFamily="18" charset="0"/>
              </a:rPr>
              <a:t>İslamcılık:</a:t>
            </a:r>
          </a:p>
        </p:txBody>
      </p:sp>
      <p:sp>
        <p:nvSpPr>
          <p:cNvPr id="5" name="Alt Başlık 4"/>
          <p:cNvSpPr>
            <a:spLocks noGrp="1"/>
          </p:cNvSpPr>
          <p:nvPr>
            <p:ph type="subTitle" idx="1"/>
          </p:nvPr>
        </p:nvSpPr>
        <p:spPr>
          <a:xfrm>
            <a:off x="179512" y="1700808"/>
            <a:ext cx="8856984" cy="4896544"/>
          </a:xfrm>
        </p:spPr>
        <p:txBody>
          <a:bodyPr>
            <a:noAutofit/>
          </a:bodyPr>
          <a:lstStyle/>
          <a:p>
            <a:pPr marL="457200" indent="-457200" algn="l">
              <a:buFont typeface="Wingdings" panose="05000000000000000000" pitchFamily="2" charset="2"/>
              <a:buChar char="v"/>
            </a:pPr>
            <a:r>
              <a:rPr lang="tr-TR" sz="3500" dirty="0">
                <a:solidFill>
                  <a:srgbClr val="FFFF00"/>
                </a:solidFill>
                <a:latin typeface="Times New Roman" panose="02020603050405020304" pitchFamily="18" charset="0"/>
                <a:cs typeface="Times New Roman" panose="02020603050405020304" pitchFamily="18" charset="0"/>
              </a:rPr>
              <a:t>Islahat Fermanı Osmanlıcılık akımından çok İslamcılık akımının gelişmesine neden olmuştur. Gayrimüslimlere verilen ayrıcalıklar Müslüman aydınları harekete geçirmiş; İslamcılık düşüncesi ortaya konulmuştur.</a:t>
            </a:r>
          </a:p>
          <a:p>
            <a:pPr marL="457200" indent="-457200" algn="l">
              <a:buFont typeface="Wingdings" panose="05000000000000000000" pitchFamily="2" charset="2"/>
              <a:buChar char="v"/>
            </a:pPr>
            <a:r>
              <a:rPr lang="tr-TR" sz="3500" dirty="0">
                <a:solidFill>
                  <a:srgbClr val="FFFF00"/>
                </a:solidFill>
                <a:latin typeface="Times New Roman" panose="02020603050405020304" pitchFamily="18" charset="0"/>
                <a:cs typeface="Times New Roman" panose="02020603050405020304" pitchFamily="18" charset="0"/>
              </a:rPr>
              <a:t>Avrupalıların Panislamizm dedikleri bu düşünce Genç Osmanlılardan bir grup tarafından ortaya atılır.</a:t>
            </a:r>
          </a:p>
        </p:txBody>
      </p:sp>
    </p:spTree>
    <p:extLst>
      <p:ext uri="{BB962C8B-B14F-4D97-AF65-F5344CB8AC3E}">
        <p14:creationId xmlns="" xmlns:p14="http://schemas.microsoft.com/office/powerpoint/2010/main" val="2617554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323528" y="188640"/>
            <a:ext cx="8424936" cy="6192688"/>
          </a:xfrm>
        </p:spPr>
        <p:txBody>
          <a:bodyPr>
            <a:normAutofit/>
          </a:bodyPr>
          <a:lstStyle/>
          <a:p>
            <a:pPr marL="457200" indent="-457200" algn="l">
              <a:buFont typeface="Wingdings" panose="05000000000000000000" pitchFamily="2" charset="2"/>
              <a:buChar char="v"/>
            </a:pPr>
            <a:r>
              <a:rPr lang="tr-TR" sz="3400" dirty="0">
                <a:solidFill>
                  <a:srgbClr val="FFFF00"/>
                </a:solidFill>
                <a:latin typeface="Times New Roman" panose="02020603050405020304" pitchFamily="18" charset="0"/>
                <a:cs typeface="Times New Roman" panose="02020603050405020304" pitchFamily="18" charset="0"/>
              </a:rPr>
              <a:t>İslamcılık, Orta Doğu, Afrika ve Balkanlardaki Müslüman­ların bir arada tutulması için çare olarak görülür.</a:t>
            </a:r>
          </a:p>
          <a:p>
            <a:pPr marL="457200" indent="-457200" algn="l">
              <a:buFont typeface="Wingdings" panose="05000000000000000000" pitchFamily="2" charset="2"/>
              <a:buChar char="v"/>
            </a:pPr>
            <a:r>
              <a:rPr lang="tr-TR" sz="3400" dirty="0">
                <a:solidFill>
                  <a:srgbClr val="FFFF00"/>
                </a:solidFill>
                <a:latin typeface="Times New Roman" panose="02020603050405020304" pitchFamily="18" charset="0"/>
                <a:cs typeface="Times New Roman" panose="02020603050405020304" pitchFamily="18" charset="0"/>
              </a:rPr>
              <a:t>Sultan Abdülaziz zamanında başlayan bu akım II. Abdül­hamid tarafından desteklenmiş, Cemaleddin Efgani tarafından sistemleştirilmiştir.</a:t>
            </a:r>
          </a:p>
          <a:p>
            <a:pPr marL="457200" indent="-457200" algn="l">
              <a:buFont typeface="Wingdings" panose="05000000000000000000" pitchFamily="2" charset="2"/>
              <a:buChar char="v"/>
            </a:pPr>
            <a:r>
              <a:rPr lang="tr-TR" sz="3400" dirty="0">
                <a:solidFill>
                  <a:srgbClr val="FFFF00"/>
                </a:solidFill>
                <a:latin typeface="Times New Roman" panose="02020603050405020304" pitchFamily="18" charset="0"/>
                <a:cs typeface="Times New Roman" panose="02020603050405020304" pitchFamily="18" charset="0"/>
              </a:rPr>
              <a:t>Bu akımın temsilcileri Mısır’da Muhammed Abduh ve Abdülaziz Caviş, Balkanlar’da Filibeli Ahmet Hilmi Bey, İstanbul’da Said Halim Paşa, Mehmet Akif ve Eşref Edip’tir.</a:t>
            </a:r>
          </a:p>
        </p:txBody>
      </p:sp>
    </p:spTree>
    <p:extLst>
      <p:ext uri="{BB962C8B-B14F-4D97-AF65-F5344CB8AC3E}">
        <p14:creationId xmlns="" xmlns:p14="http://schemas.microsoft.com/office/powerpoint/2010/main" val="900998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179512" y="260648"/>
            <a:ext cx="8712968" cy="1152128"/>
          </a:xfrm>
        </p:spPr>
        <p:txBody>
          <a:bodyPr/>
          <a:lstStyle/>
          <a:p>
            <a:pPr algn="ctr"/>
            <a:r>
              <a:rPr lang="tr-TR" dirty="0">
                <a:solidFill>
                  <a:schemeClr val="bg1"/>
                </a:solidFill>
                <a:effectLst/>
                <a:latin typeface="Times New Roman" panose="02020603050405020304" pitchFamily="18" charset="0"/>
                <a:cs typeface="Times New Roman" panose="02020603050405020304" pitchFamily="18" charset="0"/>
              </a:rPr>
              <a:t>Türkçülük:</a:t>
            </a:r>
          </a:p>
        </p:txBody>
      </p:sp>
      <p:sp>
        <p:nvSpPr>
          <p:cNvPr id="5" name="Alt Başlık 4"/>
          <p:cNvSpPr>
            <a:spLocks noGrp="1"/>
          </p:cNvSpPr>
          <p:nvPr>
            <p:ph type="subTitle" idx="1"/>
          </p:nvPr>
        </p:nvSpPr>
        <p:spPr>
          <a:xfrm>
            <a:off x="179512" y="1772816"/>
            <a:ext cx="8712968" cy="4896544"/>
          </a:xfrm>
        </p:spPr>
        <p:txBody>
          <a:bodyPr>
            <a:normAutofit/>
          </a:bodyPr>
          <a:lstStyle/>
          <a:p>
            <a:pPr marL="457200" indent="-457200" algn="l">
              <a:buFont typeface="Wingdings" panose="05000000000000000000" pitchFamily="2" charset="2"/>
              <a:buChar char="v"/>
            </a:pPr>
            <a:r>
              <a:rPr lang="tr-TR" sz="3200" dirty="0">
                <a:solidFill>
                  <a:srgbClr val="FFFF00"/>
                </a:solidFill>
                <a:latin typeface="Times New Roman" panose="02020603050405020304" pitchFamily="18" charset="0"/>
                <a:cs typeface="Times New Roman" panose="02020603050405020304" pitchFamily="18" charset="0"/>
              </a:rPr>
              <a:t>1789 Fransız </a:t>
            </a:r>
            <a:r>
              <a:rPr lang="tr-TR" sz="3200" dirty="0" smtClean="0">
                <a:solidFill>
                  <a:srgbClr val="FFFF00"/>
                </a:solidFill>
                <a:latin typeface="Times New Roman" panose="02020603050405020304" pitchFamily="18" charset="0"/>
                <a:cs typeface="Times New Roman" panose="02020603050405020304" pitchFamily="18" charset="0"/>
              </a:rPr>
              <a:t>İhtilalı </a:t>
            </a:r>
            <a:r>
              <a:rPr lang="tr-TR" sz="3200" dirty="0">
                <a:solidFill>
                  <a:srgbClr val="FFFF00"/>
                </a:solidFill>
                <a:latin typeface="Times New Roman" panose="02020603050405020304" pitchFamily="18" charset="0"/>
                <a:cs typeface="Times New Roman" panose="02020603050405020304" pitchFamily="18" charset="0"/>
              </a:rPr>
              <a:t>tüm dünyada olduğu gibi Osmanlı’da da milliyetçilik hareketlerini ortaya çıkarır; ancak Osmanlı devletinin ümmetçi yapısı Türkçülüğün gelişmesini zorlaştırmıştır.</a:t>
            </a:r>
          </a:p>
          <a:p>
            <a:pPr marL="457200" indent="-457200" algn="l">
              <a:buFont typeface="Wingdings" panose="05000000000000000000" pitchFamily="2" charset="2"/>
              <a:buChar char="v"/>
            </a:pPr>
            <a:r>
              <a:rPr lang="tr-TR" sz="3200" dirty="0">
                <a:solidFill>
                  <a:srgbClr val="FFFF00"/>
                </a:solidFill>
                <a:latin typeface="Times New Roman" panose="02020603050405020304" pitchFamily="18" charset="0"/>
                <a:cs typeface="Times New Roman" panose="02020603050405020304" pitchFamily="18" charset="0"/>
              </a:rPr>
              <a:t>Kaşgarlı Mahmut’tan Âşık Paşa’ya değişik yazarlarca gündeme getirilen Türki-i Basit hareketiyle devam eden milliyetçi damar II. Meşrutiyet’ e kadar siyasi bir anlayış değil, bir kültür sanat anlayışı olarak </a:t>
            </a:r>
            <a:r>
              <a:rPr lang="tr-TR" sz="3200" dirty="0" smtClean="0">
                <a:solidFill>
                  <a:srgbClr val="FFFF00"/>
                </a:solidFill>
                <a:latin typeface="Times New Roman" panose="02020603050405020304" pitchFamily="18" charset="0"/>
                <a:cs typeface="Times New Roman" panose="02020603050405020304" pitchFamily="18" charset="0"/>
              </a:rPr>
              <a:t>gelişir</a:t>
            </a:r>
            <a:endParaRPr lang="tr-TR" sz="3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48018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323528" y="332656"/>
            <a:ext cx="8496944" cy="6264696"/>
          </a:xfrm>
        </p:spPr>
        <p:txBody>
          <a:bodyPr>
            <a:noAutofit/>
          </a:bodyPr>
          <a:lstStyle/>
          <a:p>
            <a:pPr marL="457200" indent="-457200" algn="l">
              <a:buFont typeface="Wingdings" panose="05000000000000000000" pitchFamily="2" charset="2"/>
              <a:buChar char="v"/>
            </a:pPr>
            <a:r>
              <a:rPr lang="tr-TR" sz="3300" dirty="0">
                <a:solidFill>
                  <a:srgbClr val="FFFF00"/>
                </a:solidFill>
                <a:latin typeface="Times New Roman" panose="02020603050405020304" pitchFamily="18" charset="0"/>
                <a:cs typeface="Times New Roman" panose="02020603050405020304" pitchFamily="18" charset="0"/>
              </a:rPr>
              <a:t>Ahmet Vefik Paşa’dan Süleyman Paşa’ya Ziya Paşa’dan Şemsettin Sami’ye dek gündeme getirilen Türkçenin sadeleşmesi fikri siyasi bir hedefe yönelik değildir. Türkçülüğün II. Meşrutiyet’ten sonra sosyolojik, tarihi, felsefi ve siyasi kuramını oluşturmasının mimarı Ziya Gökalp’tır. Mehmet Emin Yurdakul ve Ömer Seyfettin de Türkçülük fikrinin savunucularındandır.</a:t>
            </a:r>
          </a:p>
          <a:p>
            <a:pPr marL="457200" indent="-457200" algn="l">
              <a:buFont typeface="Wingdings" panose="05000000000000000000" pitchFamily="2" charset="2"/>
              <a:buChar char="v"/>
            </a:pPr>
            <a:r>
              <a:rPr lang="tr-TR" sz="3300" dirty="0">
                <a:solidFill>
                  <a:srgbClr val="FFFF00"/>
                </a:solidFill>
                <a:latin typeface="Times New Roman" panose="02020603050405020304" pitchFamily="18" charset="0"/>
                <a:cs typeface="Times New Roman" panose="02020603050405020304" pitchFamily="18" charset="0"/>
              </a:rPr>
              <a:t>Türkçülük akımı da İslamcılık akımı gibi sadece Osmanlıya değil, Osmanlı dışındaki Türklere de özgü olan bir akımdır.</a:t>
            </a:r>
          </a:p>
        </p:txBody>
      </p:sp>
    </p:spTree>
    <p:extLst>
      <p:ext uri="{BB962C8B-B14F-4D97-AF65-F5344CB8AC3E}">
        <p14:creationId xmlns="" xmlns:p14="http://schemas.microsoft.com/office/powerpoint/2010/main" val="491504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166325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07504" y="116632"/>
            <a:ext cx="8784976" cy="1296144"/>
          </a:xfrm>
        </p:spPr>
        <p:txBody>
          <a:bodyPr>
            <a:noAutofit/>
          </a:bodyPr>
          <a:lstStyle/>
          <a:p>
            <a:pPr algn="ctr"/>
            <a:r>
              <a:rPr lang="tr-TR" sz="4000" dirty="0">
                <a:solidFill>
                  <a:schemeClr val="bg1"/>
                </a:solidFill>
                <a:latin typeface="Times New Roman" panose="02020603050405020304" pitchFamily="18" charset="0"/>
                <a:cs typeface="Times New Roman" panose="02020603050405020304" pitchFamily="18" charset="0"/>
              </a:rPr>
              <a:t>Milli Edebiyat Döneminde Öğretici Metinler</a:t>
            </a:r>
          </a:p>
        </p:txBody>
      </p:sp>
      <p:sp>
        <p:nvSpPr>
          <p:cNvPr id="3" name="Alt Başlık 2"/>
          <p:cNvSpPr>
            <a:spLocks noGrp="1"/>
          </p:cNvSpPr>
          <p:nvPr>
            <p:ph type="subTitle" idx="1"/>
          </p:nvPr>
        </p:nvSpPr>
        <p:spPr>
          <a:xfrm>
            <a:off x="107504" y="1412776"/>
            <a:ext cx="8784976" cy="5112568"/>
          </a:xfrm>
        </p:spPr>
        <p:txBody>
          <a:bodyPr>
            <a:normAutofit/>
          </a:bodyPr>
          <a:lstStyle/>
          <a:p>
            <a:pPr marL="685800" indent="-685800" algn="l">
              <a:buFont typeface="Wingdings" panose="05000000000000000000" pitchFamily="2" charset="2"/>
              <a:buChar char="v"/>
            </a:pPr>
            <a:r>
              <a:rPr lang="tr-TR" sz="6600" dirty="0">
                <a:solidFill>
                  <a:srgbClr val="FFFF00"/>
                </a:solidFill>
                <a:latin typeface="Times New Roman" panose="02020603050405020304" pitchFamily="18" charset="0"/>
                <a:cs typeface="Times New Roman" panose="02020603050405020304" pitchFamily="18" charset="0"/>
              </a:rPr>
              <a:t> </a:t>
            </a:r>
            <a:r>
              <a:rPr lang="tr-TR" sz="5400" dirty="0" smtClean="0">
                <a:solidFill>
                  <a:srgbClr val="FFFF00"/>
                </a:solidFill>
                <a:latin typeface="Times New Roman" panose="02020603050405020304" pitchFamily="18" charset="0"/>
                <a:cs typeface="Times New Roman" panose="02020603050405020304" pitchFamily="18" charset="0"/>
              </a:rPr>
              <a:t>Makale</a:t>
            </a:r>
          </a:p>
          <a:p>
            <a:pPr marL="685800" indent="-685800" algn="l">
              <a:buFont typeface="Wingdings" panose="05000000000000000000" pitchFamily="2" charset="2"/>
              <a:buChar char="v"/>
            </a:pPr>
            <a:r>
              <a:rPr lang="tr-TR" sz="5400" dirty="0" smtClean="0">
                <a:solidFill>
                  <a:srgbClr val="FFFF00"/>
                </a:solidFill>
                <a:latin typeface="Times New Roman" panose="02020603050405020304" pitchFamily="18" charset="0"/>
                <a:cs typeface="Times New Roman" panose="02020603050405020304" pitchFamily="18" charset="0"/>
              </a:rPr>
              <a:t>Fıkra</a:t>
            </a:r>
          </a:p>
          <a:p>
            <a:pPr marL="685800" indent="-685800" algn="l">
              <a:buFont typeface="Wingdings" panose="05000000000000000000" pitchFamily="2" charset="2"/>
              <a:buChar char="v"/>
            </a:pPr>
            <a:r>
              <a:rPr lang="tr-TR" sz="5400" dirty="0" smtClean="0">
                <a:solidFill>
                  <a:srgbClr val="FFFF00"/>
                </a:solidFill>
                <a:latin typeface="Times New Roman" panose="02020603050405020304" pitchFamily="18" charset="0"/>
                <a:cs typeface="Times New Roman" panose="02020603050405020304" pitchFamily="18" charset="0"/>
              </a:rPr>
              <a:t>Sohbet</a:t>
            </a:r>
          </a:p>
          <a:p>
            <a:pPr marL="685800" indent="-685800" algn="l">
              <a:buFont typeface="Wingdings" panose="05000000000000000000" pitchFamily="2" charset="2"/>
              <a:buChar char="v"/>
            </a:pPr>
            <a:r>
              <a:rPr lang="tr-TR" sz="5400" dirty="0">
                <a:solidFill>
                  <a:srgbClr val="FFFF00"/>
                </a:solidFill>
                <a:latin typeface="Times New Roman" panose="02020603050405020304" pitchFamily="18" charset="0"/>
                <a:cs typeface="Times New Roman" panose="02020603050405020304" pitchFamily="18" charset="0"/>
              </a:rPr>
              <a:t>Yergi ve Mizah</a:t>
            </a:r>
          </a:p>
        </p:txBody>
      </p:sp>
    </p:spTree>
    <p:extLst>
      <p:ext uri="{BB962C8B-B14F-4D97-AF65-F5344CB8AC3E}">
        <p14:creationId xmlns="" xmlns:p14="http://schemas.microsoft.com/office/powerpoint/2010/main" val="1258564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ctrTitle"/>
          </p:nvPr>
        </p:nvSpPr>
        <p:spPr>
          <a:xfrm>
            <a:off x="533400" y="188640"/>
            <a:ext cx="7851648" cy="1584176"/>
          </a:xfrm>
        </p:spPr>
        <p:txBody>
          <a:bodyPr>
            <a:normAutofit fontScale="90000"/>
          </a:bodyPr>
          <a:lstStyle/>
          <a:p>
            <a:pPr algn="ctr"/>
            <a:r>
              <a:rPr lang="tr-TR" dirty="0">
                <a:solidFill>
                  <a:schemeClr val="bg1"/>
                </a:solidFill>
                <a:effectLst/>
                <a:latin typeface="Times New Roman" panose="02020603050405020304" pitchFamily="18" charset="0"/>
                <a:cs typeface="Times New Roman" panose="02020603050405020304" pitchFamily="18" charset="0"/>
              </a:rPr>
              <a:t>Millî Edebiyat Dönemi’nin Oluşumu</a:t>
            </a:r>
          </a:p>
        </p:txBody>
      </p:sp>
      <p:sp>
        <p:nvSpPr>
          <p:cNvPr id="4" name="Alt Başlık 3"/>
          <p:cNvSpPr>
            <a:spLocks noGrp="1"/>
          </p:cNvSpPr>
          <p:nvPr>
            <p:ph type="subTitle" idx="1"/>
          </p:nvPr>
        </p:nvSpPr>
        <p:spPr>
          <a:xfrm>
            <a:off x="251520" y="1844824"/>
            <a:ext cx="8568952" cy="4536504"/>
          </a:xfrm>
        </p:spPr>
        <p:txBody>
          <a:bodyPr>
            <a:normAutofit/>
          </a:bodyPr>
          <a:lstStyle/>
          <a:p>
            <a:pPr algn="l"/>
            <a:r>
              <a:rPr lang="tr-TR" sz="3200" dirty="0" smtClean="0">
                <a:solidFill>
                  <a:srgbClr val="FFFF00"/>
                </a:solidFill>
                <a:latin typeface="Times New Roman" panose="02020603050405020304" pitchFamily="18" charset="0"/>
                <a:cs typeface="Times New Roman" panose="02020603050405020304" pitchFamily="18" charset="0"/>
              </a:rPr>
              <a:t>	Milli </a:t>
            </a:r>
            <a:r>
              <a:rPr lang="tr-TR" sz="3200" dirty="0">
                <a:solidFill>
                  <a:srgbClr val="FFFF00"/>
                </a:solidFill>
                <a:latin typeface="Times New Roman" panose="02020603050405020304" pitchFamily="18" charset="0"/>
                <a:cs typeface="Times New Roman" panose="02020603050405020304" pitchFamily="18" charset="0"/>
              </a:rPr>
              <a:t>Edebiyat döneminde birçok dergi yayımlanmıştır: 1911’de yayımlanan Genç Kalemler, Halit Fahri’nin yönettiği Şair </a:t>
            </a:r>
            <a:r>
              <a:rPr lang="tr-TR" sz="3200" b="1" dirty="0">
                <a:solidFill>
                  <a:schemeClr val="bg1"/>
                </a:solidFill>
                <a:latin typeface="Times New Roman" panose="02020603050405020304" pitchFamily="18" charset="0"/>
                <a:cs typeface="Times New Roman" panose="02020603050405020304" pitchFamily="18" charset="0"/>
              </a:rPr>
              <a:t>(1919), </a:t>
            </a:r>
            <a:r>
              <a:rPr lang="tr-TR" sz="3200" dirty="0">
                <a:solidFill>
                  <a:srgbClr val="FFFF00"/>
                </a:solidFill>
                <a:latin typeface="Times New Roman" panose="02020603050405020304" pitchFamily="18" charset="0"/>
                <a:cs typeface="Times New Roman" panose="02020603050405020304" pitchFamily="18" charset="0"/>
              </a:rPr>
              <a:t>Mustafa Nihat’ın çıkardığı Dergâh </a:t>
            </a:r>
            <a:r>
              <a:rPr lang="tr-TR" sz="3200" b="1" dirty="0">
                <a:solidFill>
                  <a:schemeClr val="bg1"/>
                </a:solidFill>
                <a:latin typeface="Times New Roman" panose="02020603050405020304" pitchFamily="18" charset="0"/>
                <a:cs typeface="Times New Roman" panose="02020603050405020304" pitchFamily="18" charset="0"/>
              </a:rPr>
              <a:t>(1921) </a:t>
            </a:r>
            <a:r>
              <a:rPr lang="tr-TR" sz="3200" dirty="0">
                <a:solidFill>
                  <a:srgbClr val="FFFF00"/>
                </a:solidFill>
                <a:latin typeface="Times New Roman" panose="02020603050405020304" pitchFamily="18" charset="0"/>
                <a:cs typeface="Times New Roman" panose="02020603050405020304" pitchFamily="18" charset="0"/>
              </a:rPr>
              <a:t>dergileri </a:t>
            </a:r>
            <a:r>
              <a:rPr lang="tr-TR" sz="3200" b="1" dirty="0">
                <a:solidFill>
                  <a:schemeClr val="bg1"/>
                </a:solidFill>
                <a:latin typeface="Times New Roman" panose="02020603050405020304" pitchFamily="18" charset="0"/>
                <a:cs typeface="Times New Roman" panose="02020603050405020304" pitchFamily="18" charset="0"/>
              </a:rPr>
              <a:t>“Milli Edebiyat” </a:t>
            </a:r>
            <a:r>
              <a:rPr lang="tr-TR" sz="3200" dirty="0">
                <a:solidFill>
                  <a:srgbClr val="FFFF00"/>
                </a:solidFill>
                <a:latin typeface="Times New Roman" panose="02020603050405020304" pitchFamily="18" charset="0"/>
                <a:cs typeface="Times New Roman" panose="02020603050405020304" pitchFamily="18" charset="0"/>
              </a:rPr>
              <a:t>hareketinin daha çok sanat ve edebiyat yönüne ağırlık vermişlerdir. Milliyetçiliği ideolojik yönden ele alan dergiler ise, Türk ‘Derneği </a:t>
            </a:r>
            <a:r>
              <a:rPr lang="tr-TR" sz="3200" b="1" dirty="0">
                <a:solidFill>
                  <a:schemeClr val="bg1"/>
                </a:solidFill>
                <a:latin typeface="Times New Roman" panose="02020603050405020304" pitchFamily="18" charset="0"/>
                <a:cs typeface="Times New Roman" panose="02020603050405020304" pitchFamily="18" charset="0"/>
              </a:rPr>
              <a:t>(1911), </a:t>
            </a:r>
            <a:r>
              <a:rPr lang="tr-TR" sz="3200" dirty="0">
                <a:solidFill>
                  <a:srgbClr val="FFFF00"/>
                </a:solidFill>
                <a:latin typeface="Times New Roman" panose="02020603050405020304" pitchFamily="18" charset="0"/>
                <a:cs typeface="Times New Roman" panose="02020603050405020304" pitchFamily="18" charset="0"/>
              </a:rPr>
              <a:t>Türk Yurdu </a:t>
            </a:r>
            <a:r>
              <a:rPr lang="tr-TR" sz="3200" b="1" dirty="0">
                <a:solidFill>
                  <a:schemeClr val="bg1"/>
                </a:solidFill>
                <a:latin typeface="Times New Roman" panose="02020603050405020304" pitchFamily="18" charset="0"/>
                <a:cs typeface="Times New Roman" panose="02020603050405020304" pitchFamily="18" charset="0"/>
              </a:rPr>
              <a:t>(1912) </a:t>
            </a:r>
            <a:r>
              <a:rPr lang="tr-TR" sz="3200" dirty="0">
                <a:solidFill>
                  <a:srgbClr val="FFFF00"/>
                </a:solidFill>
                <a:latin typeface="Times New Roman" panose="02020603050405020304" pitchFamily="18" charset="0"/>
                <a:cs typeface="Times New Roman" panose="02020603050405020304" pitchFamily="18" charset="0"/>
              </a:rPr>
              <a:t>ve Yeni Mecmua </a:t>
            </a:r>
            <a:r>
              <a:rPr lang="tr-TR" sz="3200" b="1" dirty="0">
                <a:solidFill>
                  <a:schemeClr val="bg1"/>
                </a:solidFill>
                <a:latin typeface="Times New Roman" panose="02020603050405020304" pitchFamily="18" charset="0"/>
                <a:cs typeface="Times New Roman" panose="02020603050405020304" pitchFamily="18" charset="0"/>
              </a:rPr>
              <a:t>(1917</a:t>
            </a:r>
            <a:r>
              <a:rPr lang="tr-TR" sz="3200" b="1" dirty="0" smtClean="0">
                <a:solidFill>
                  <a:schemeClr val="bg1"/>
                </a:solidFill>
                <a:latin typeface="Times New Roman" panose="02020603050405020304" pitchFamily="18" charset="0"/>
                <a:cs typeface="Times New Roman" panose="02020603050405020304" pitchFamily="18" charset="0"/>
              </a:rPr>
              <a:t>)</a:t>
            </a:r>
            <a:r>
              <a:rPr lang="tr-TR" sz="3200" dirty="0" smtClean="0">
                <a:solidFill>
                  <a:srgbClr val="FFFF00"/>
                </a:solidFill>
                <a:latin typeface="Times New Roman" panose="02020603050405020304" pitchFamily="18" charset="0"/>
                <a:cs typeface="Times New Roman" panose="02020603050405020304" pitchFamily="18" charset="0"/>
              </a:rPr>
              <a:t>’</a:t>
            </a:r>
            <a:r>
              <a:rPr lang="tr-TR" sz="3200" dirty="0">
                <a:solidFill>
                  <a:srgbClr val="FFFF00"/>
                </a:solidFill>
                <a:latin typeface="Times New Roman" panose="02020603050405020304" pitchFamily="18" charset="0"/>
                <a:cs typeface="Times New Roman" panose="02020603050405020304" pitchFamily="18" charset="0"/>
              </a:rPr>
              <a:t>t</a:t>
            </a:r>
            <a:r>
              <a:rPr lang="tr-TR" sz="3200" dirty="0" smtClean="0">
                <a:solidFill>
                  <a:srgbClr val="FFFF00"/>
                </a:solidFill>
                <a:latin typeface="Times New Roman" panose="02020603050405020304" pitchFamily="18" charset="0"/>
                <a:cs typeface="Times New Roman" panose="02020603050405020304" pitchFamily="18" charset="0"/>
              </a:rPr>
              <a:t>ır.</a:t>
            </a:r>
            <a:endParaRPr lang="tr-TR" sz="3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3596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107504" y="188640"/>
            <a:ext cx="8856984" cy="1152128"/>
          </a:xfrm>
        </p:spPr>
        <p:txBody>
          <a:bodyPr>
            <a:noAutofit/>
          </a:bodyPr>
          <a:lstStyle/>
          <a:p>
            <a:pPr algn="ctr"/>
            <a:r>
              <a:rPr lang="tr-TR" sz="4700" dirty="0">
                <a:solidFill>
                  <a:schemeClr val="bg1"/>
                </a:solidFill>
                <a:effectLst/>
                <a:latin typeface="Times New Roman" panose="02020603050405020304" pitchFamily="18" charset="0"/>
                <a:cs typeface="Times New Roman" panose="02020603050405020304" pitchFamily="18" charset="0"/>
              </a:rPr>
              <a:t>Milli Edebiyat Döneminde Makale</a:t>
            </a:r>
          </a:p>
        </p:txBody>
      </p:sp>
      <p:sp>
        <p:nvSpPr>
          <p:cNvPr id="5" name="Alt Başlık 4"/>
          <p:cNvSpPr>
            <a:spLocks noGrp="1"/>
          </p:cNvSpPr>
          <p:nvPr>
            <p:ph type="subTitle" idx="1"/>
          </p:nvPr>
        </p:nvSpPr>
        <p:spPr>
          <a:xfrm>
            <a:off x="107504" y="1556792"/>
            <a:ext cx="8856984" cy="4896544"/>
          </a:xfrm>
        </p:spPr>
        <p:txBody>
          <a:bodyPr>
            <a:noAutofit/>
          </a:bodyPr>
          <a:lstStyle/>
          <a:p>
            <a:pPr marL="457200" indent="-457200" algn="l">
              <a:buFont typeface="Wingdings" panose="05000000000000000000" pitchFamily="2" charset="2"/>
              <a:buChar char="v"/>
            </a:pPr>
            <a:r>
              <a:rPr lang="tr-TR" sz="3500" dirty="0">
                <a:solidFill>
                  <a:srgbClr val="FFFF00"/>
                </a:solidFill>
                <a:latin typeface="Times New Roman" panose="02020603050405020304" pitchFamily="18" charset="0"/>
                <a:cs typeface="Times New Roman" panose="02020603050405020304" pitchFamily="18" charset="0"/>
              </a:rPr>
              <a:t>Milli Edebiyat sanatçılarından makale yazarı olarak özellikle Ömer Seyfettin, Ali Canip ve Ziya Gökalp öne çıkmıştır. Dönem sanatçıları, Türkçülük akımının da etkisiyle bu edebiyatın temellerini oluşturan değerleri makale türünü kullanarak halka anlatmışlardır. Bu dönem makalelerinde yazarlar, Batılı ülkeleri örnek göstermişler ve eserlerinde bilimin önemini vurgulamışlardır</a:t>
            </a:r>
            <a:r>
              <a:rPr lang="tr-TR" sz="3500" dirty="0" smtClean="0">
                <a:solidFill>
                  <a:srgbClr val="FFFF00"/>
                </a:solidFill>
                <a:latin typeface="Times New Roman" panose="02020603050405020304" pitchFamily="18" charset="0"/>
                <a:cs typeface="Times New Roman" panose="02020603050405020304" pitchFamily="18" charset="0"/>
              </a:rPr>
              <a:t>.</a:t>
            </a:r>
            <a:endParaRPr lang="tr-TR" sz="35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370794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323528" y="260648"/>
            <a:ext cx="8568952" cy="6264696"/>
          </a:xfrm>
        </p:spPr>
        <p:txBody>
          <a:bodyPr>
            <a:noAutofit/>
          </a:bodyPr>
          <a:lstStyle/>
          <a:p>
            <a:pPr marL="457200" indent="-457200" algn="l">
              <a:buFont typeface="Wingdings" panose="05000000000000000000" pitchFamily="2" charset="2"/>
              <a:buChar char="v"/>
            </a:pPr>
            <a:r>
              <a:rPr lang="tr-TR" sz="3300" dirty="0">
                <a:solidFill>
                  <a:srgbClr val="FFFF00"/>
                </a:solidFill>
                <a:latin typeface="Times New Roman" panose="02020603050405020304" pitchFamily="18" charset="0"/>
                <a:cs typeface="Times New Roman" panose="02020603050405020304" pitchFamily="18" charset="0"/>
              </a:rPr>
              <a:t>Tanzimat döneminde öne çıkan özgürlük, adalet, hak gibi kavramların yerini iktisat, ahlak, sanat ve felsefe gibi ilmi konular almıştır. Bunun en önemli nedeni, Meşrutiyet döneminde oluşan özgürlükçü ortamdır. Toplumun Tanzimat döneminden farklı olarak bu yönünü eksik gören Milli Edebiyat sanatçıları, bu kavramlar üzerinde yoğunlaşmışlardır. Ayrıca Milli Edebiyat sanatçıları Tanzimatçıların ihmal ettiği Anadolu’ya da seslenir ve oradaki insanların sorunlarıyla ilgilenir.</a:t>
            </a:r>
          </a:p>
        </p:txBody>
      </p:sp>
    </p:spTree>
    <p:extLst>
      <p:ext uri="{BB962C8B-B14F-4D97-AF65-F5344CB8AC3E}">
        <p14:creationId xmlns="" xmlns:p14="http://schemas.microsoft.com/office/powerpoint/2010/main" val="592083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251520" y="260648"/>
            <a:ext cx="8568952" cy="1152128"/>
          </a:xfrm>
        </p:spPr>
        <p:txBody>
          <a:bodyPr>
            <a:normAutofit/>
          </a:bodyPr>
          <a:lstStyle/>
          <a:p>
            <a:pPr algn="ctr"/>
            <a:r>
              <a:rPr lang="tr-TR" sz="4800" dirty="0">
                <a:solidFill>
                  <a:schemeClr val="bg1"/>
                </a:solidFill>
                <a:effectLst/>
                <a:latin typeface="Times New Roman" panose="02020603050405020304" pitchFamily="18" charset="0"/>
                <a:cs typeface="Times New Roman" panose="02020603050405020304" pitchFamily="18" charset="0"/>
              </a:rPr>
              <a:t>Milli Edebiyat Döneminde Fıkra</a:t>
            </a:r>
          </a:p>
        </p:txBody>
      </p:sp>
      <p:sp>
        <p:nvSpPr>
          <p:cNvPr id="5" name="Alt Başlık 4"/>
          <p:cNvSpPr>
            <a:spLocks noGrp="1"/>
          </p:cNvSpPr>
          <p:nvPr>
            <p:ph type="subTitle" idx="1"/>
          </p:nvPr>
        </p:nvSpPr>
        <p:spPr>
          <a:xfrm>
            <a:off x="251520" y="1700808"/>
            <a:ext cx="8568952" cy="4896544"/>
          </a:xfrm>
        </p:spPr>
        <p:txBody>
          <a:bodyPr>
            <a:noAutofit/>
          </a:bodyPr>
          <a:lstStyle/>
          <a:p>
            <a:pPr algn="l"/>
            <a:r>
              <a:rPr lang="tr-TR" sz="2900" dirty="0">
                <a:solidFill>
                  <a:srgbClr val="FFFF00"/>
                </a:solidFill>
                <a:latin typeface="Times New Roman" panose="02020603050405020304" pitchFamily="18" charset="0"/>
                <a:cs typeface="Times New Roman" panose="02020603050405020304" pitchFamily="18" charset="0"/>
              </a:rPr>
              <a:t>Yazarın herhangi bir konu veya günlük olaylar hakkındaki görüşlerini, düşüncelerini ayrıntılara inmeden anlattığı gazete ve dergilerde yayımlanan kısa fikir yazılarına fıkra adı verilir. Fıkranın en önemli özelliği güncel konularda yazılmasıdır. Bu yönüyle de dönemin sosyal hayatını ve değer yargılarını kısacası zihniyeti yoğun olarak yansıtır. Halka seslenmeyi amaçlayan Milli Edebiyat sanatçıları, bu türü kullanarak yaşadıkları çalkantılı dönemin değerlendirmesini yapabildikleri gibi güncel konuları da değerlendirme imkânı bulmuşlardır.</a:t>
            </a:r>
          </a:p>
        </p:txBody>
      </p:sp>
    </p:spTree>
    <p:extLst>
      <p:ext uri="{BB962C8B-B14F-4D97-AF65-F5344CB8AC3E}">
        <p14:creationId xmlns="" xmlns:p14="http://schemas.microsoft.com/office/powerpoint/2010/main" val="2569574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188640"/>
            <a:ext cx="8640960" cy="6408712"/>
          </a:xfrm>
        </p:spPr>
        <p:txBody>
          <a:bodyPr>
            <a:normAutofit lnSpcReduction="10000"/>
          </a:bodyPr>
          <a:lstStyle/>
          <a:p>
            <a:pPr algn="l"/>
            <a:r>
              <a:rPr lang="tr-TR" sz="4400" dirty="0">
                <a:solidFill>
                  <a:srgbClr val="FFFF00"/>
                </a:solidFill>
                <a:latin typeface="Times New Roman" panose="02020603050405020304" pitchFamily="18" charset="0"/>
                <a:cs typeface="Times New Roman" panose="02020603050405020304" pitchFamily="18" charset="0"/>
              </a:rPr>
              <a:t>Bu dönemin en önemli fıkra yazarları Ahmet Rasim </a:t>
            </a:r>
            <a:r>
              <a:rPr lang="tr-TR" sz="4400" b="1" dirty="0">
                <a:solidFill>
                  <a:schemeClr val="bg1"/>
                </a:solidFill>
                <a:latin typeface="Times New Roman" panose="02020603050405020304" pitchFamily="18" charset="0"/>
                <a:cs typeface="Times New Roman" panose="02020603050405020304" pitchFamily="18" charset="0"/>
              </a:rPr>
              <a:t>(Şehir Mektupları, Eşkâl-i Zaman, Muharrir Bu Ya), </a:t>
            </a:r>
            <a:r>
              <a:rPr lang="tr-TR" sz="4400" dirty="0">
                <a:solidFill>
                  <a:srgbClr val="FFFF00"/>
                </a:solidFill>
                <a:latin typeface="Times New Roman" panose="02020603050405020304" pitchFamily="18" charset="0"/>
                <a:cs typeface="Times New Roman" panose="02020603050405020304" pitchFamily="18" charset="0"/>
              </a:rPr>
              <a:t>Ahmet Haşim </a:t>
            </a:r>
            <a:r>
              <a:rPr lang="tr-TR" sz="4400" b="1" dirty="0">
                <a:solidFill>
                  <a:schemeClr val="bg1"/>
                </a:solidFill>
                <a:latin typeface="Times New Roman" panose="02020603050405020304" pitchFamily="18" charset="0"/>
                <a:cs typeface="Times New Roman" panose="02020603050405020304" pitchFamily="18" charset="0"/>
              </a:rPr>
              <a:t>(Bize Göre, Gurabahane-i Laklakan)</a:t>
            </a:r>
            <a:r>
              <a:rPr lang="tr-TR" sz="4400" dirty="0">
                <a:solidFill>
                  <a:srgbClr val="FFFF00"/>
                </a:solidFill>
                <a:latin typeface="Times New Roman" panose="02020603050405020304" pitchFamily="18" charset="0"/>
                <a:cs typeface="Times New Roman" panose="02020603050405020304" pitchFamily="18" charset="0"/>
              </a:rPr>
              <a:t>, Refik Halit Karay </a:t>
            </a:r>
            <a:r>
              <a:rPr lang="tr-TR" sz="4400" b="1" dirty="0">
                <a:solidFill>
                  <a:schemeClr val="bg1"/>
                </a:solidFill>
                <a:latin typeface="Times New Roman" panose="02020603050405020304" pitchFamily="18" charset="0"/>
                <a:cs typeface="Times New Roman" panose="02020603050405020304" pitchFamily="18" charset="0"/>
              </a:rPr>
              <a:t>(Bir Avuç Saçma, Bir İçim Su, Kirpinin Dedikleri)</a:t>
            </a:r>
            <a:r>
              <a:rPr lang="tr-TR" sz="4400" dirty="0">
                <a:solidFill>
                  <a:srgbClr val="FFFF00"/>
                </a:solidFill>
                <a:latin typeface="Times New Roman" panose="02020603050405020304" pitchFamily="18" charset="0"/>
                <a:cs typeface="Times New Roman" panose="02020603050405020304" pitchFamily="18" charset="0"/>
              </a:rPr>
              <a:t>, Ziya Osman Saba </a:t>
            </a:r>
            <a:r>
              <a:rPr lang="tr-TR" sz="4400" b="1" dirty="0">
                <a:solidFill>
                  <a:schemeClr val="bg1"/>
                </a:solidFill>
                <a:latin typeface="Times New Roman" panose="02020603050405020304" pitchFamily="18" charset="0"/>
                <a:cs typeface="Times New Roman" panose="02020603050405020304" pitchFamily="18" charset="0"/>
              </a:rPr>
              <a:t>(Sarı Çizmeli Mehmet Ağa) </a:t>
            </a:r>
            <a:r>
              <a:rPr lang="tr-TR" sz="4400" dirty="0">
                <a:solidFill>
                  <a:srgbClr val="FFFF00"/>
                </a:solidFill>
                <a:latin typeface="Times New Roman" panose="02020603050405020304" pitchFamily="18" charset="0"/>
                <a:cs typeface="Times New Roman" panose="02020603050405020304" pitchFamily="18" charset="0"/>
              </a:rPr>
              <a:t>ve Falih Rıfkı Atay </a:t>
            </a:r>
            <a:r>
              <a:rPr lang="tr-TR" sz="4400" b="1" dirty="0">
                <a:solidFill>
                  <a:schemeClr val="bg1"/>
                </a:solidFill>
                <a:latin typeface="Times New Roman" panose="02020603050405020304" pitchFamily="18" charset="0"/>
                <a:cs typeface="Times New Roman" panose="02020603050405020304" pitchFamily="18" charset="0"/>
              </a:rPr>
              <a:t>(Eski Saat, Çile</a:t>
            </a:r>
            <a:r>
              <a:rPr lang="tr-TR" sz="4400" b="1" dirty="0" smtClean="0">
                <a:solidFill>
                  <a:schemeClr val="bg1"/>
                </a:solidFill>
                <a:latin typeface="Times New Roman" panose="02020603050405020304" pitchFamily="18" charset="0"/>
                <a:cs typeface="Times New Roman" panose="02020603050405020304" pitchFamily="18" charset="0"/>
              </a:rPr>
              <a:t>)’</a:t>
            </a:r>
            <a:r>
              <a:rPr lang="tr-TR" sz="4400" dirty="0" smtClean="0">
                <a:solidFill>
                  <a:srgbClr val="FFFF00"/>
                </a:solidFill>
                <a:latin typeface="Times New Roman" panose="02020603050405020304" pitchFamily="18" charset="0"/>
                <a:cs typeface="Times New Roman" panose="02020603050405020304" pitchFamily="18" charset="0"/>
              </a:rPr>
              <a:t>dir</a:t>
            </a:r>
            <a:r>
              <a:rPr lang="tr-TR" sz="4400"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727431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179512" y="116632"/>
            <a:ext cx="8784976" cy="1008112"/>
          </a:xfrm>
        </p:spPr>
        <p:txBody>
          <a:bodyPr>
            <a:normAutofit/>
          </a:bodyPr>
          <a:lstStyle/>
          <a:p>
            <a:pPr algn="ctr"/>
            <a:r>
              <a:rPr lang="tr-TR" sz="4400" dirty="0">
                <a:solidFill>
                  <a:schemeClr val="bg1"/>
                </a:solidFill>
                <a:effectLst/>
                <a:latin typeface="Times New Roman" panose="02020603050405020304" pitchFamily="18" charset="0"/>
                <a:cs typeface="Times New Roman" panose="02020603050405020304" pitchFamily="18" charset="0"/>
              </a:rPr>
              <a:t>Milli Edebiyat Döneminde Sohbet</a:t>
            </a:r>
          </a:p>
        </p:txBody>
      </p:sp>
      <p:sp>
        <p:nvSpPr>
          <p:cNvPr id="5" name="Alt Başlık 4"/>
          <p:cNvSpPr>
            <a:spLocks noGrp="1"/>
          </p:cNvSpPr>
          <p:nvPr>
            <p:ph type="subTitle" idx="1"/>
          </p:nvPr>
        </p:nvSpPr>
        <p:spPr>
          <a:xfrm>
            <a:off x="179512" y="1340768"/>
            <a:ext cx="8784976" cy="5184576"/>
          </a:xfrm>
        </p:spPr>
        <p:txBody>
          <a:bodyPr>
            <a:noAutofit/>
          </a:bodyPr>
          <a:lstStyle/>
          <a:p>
            <a:pPr algn="l"/>
            <a:r>
              <a:rPr lang="tr-TR" sz="3000" dirty="0">
                <a:solidFill>
                  <a:srgbClr val="FFFF00"/>
                </a:solidFill>
                <a:latin typeface="Times New Roman" panose="02020603050405020304" pitchFamily="18" charset="0"/>
                <a:cs typeface="Times New Roman" panose="02020603050405020304" pitchFamily="18" charset="0"/>
              </a:rPr>
              <a:t>Bu dönemde Milli Edebiyat sanatçıları, öz kültüre dönük olarak birçok eser vermiştir. Özellikle edebiyat tarihi üzerine yapılan çalışmalar önem kazanmıştır. Bunlar içinde Fuat Köprülü’nün </a:t>
            </a:r>
            <a:r>
              <a:rPr lang="tr-TR" sz="3000" b="1" dirty="0">
                <a:solidFill>
                  <a:schemeClr val="bg1"/>
                </a:solidFill>
                <a:latin typeface="Times New Roman" panose="02020603050405020304" pitchFamily="18" charset="0"/>
                <a:cs typeface="Times New Roman" panose="02020603050405020304" pitchFamily="18" charset="0"/>
              </a:rPr>
              <a:t>“Türk Edebiyatında İlk Mutasavvıflar”</a:t>
            </a:r>
            <a:r>
              <a:rPr lang="tr-TR" sz="3000" dirty="0">
                <a:solidFill>
                  <a:srgbClr val="FFFF00"/>
                </a:solidFill>
                <a:latin typeface="Times New Roman" panose="02020603050405020304" pitchFamily="18" charset="0"/>
                <a:cs typeface="Times New Roman" panose="02020603050405020304" pitchFamily="18" charset="0"/>
              </a:rPr>
              <a:t> isimli tasavvuf edebiyatı tarihi çalışması ve ilk baskısını 1920 yılında yaptığı </a:t>
            </a:r>
            <a:r>
              <a:rPr lang="tr-TR" sz="3000" b="1" dirty="0">
                <a:solidFill>
                  <a:schemeClr val="bg1"/>
                </a:solidFill>
                <a:latin typeface="Times New Roman" panose="02020603050405020304" pitchFamily="18" charset="0"/>
                <a:cs typeface="Times New Roman" panose="02020603050405020304" pitchFamily="18" charset="0"/>
              </a:rPr>
              <a:t>“Türk Edebiyatı Tarihi”</a:t>
            </a:r>
            <a:r>
              <a:rPr lang="tr-TR" sz="3000" dirty="0">
                <a:solidFill>
                  <a:srgbClr val="FFFF00"/>
                </a:solidFill>
                <a:latin typeface="Times New Roman" panose="02020603050405020304" pitchFamily="18" charset="0"/>
                <a:cs typeface="Times New Roman" panose="02020603050405020304" pitchFamily="18" charset="0"/>
              </a:rPr>
              <a:t> adlı eseri önemlidir. Türkçülük akımının önemli bir ismi olan Ziya Gökalp ise Türkçülük düşüncesini işlediği </a:t>
            </a:r>
            <a:r>
              <a:rPr lang="tr-TR" sz="3000" b="1" dirty="0">
                <a:solidFill>
                  <a:schemeClr val="bg1"/>
                </a:solidFill>
                <a:latin typeface="Times New Roman" panose="02020603050405020304" pitchFamily="18" charset="0"/>
                <a:cs typeface="Times New Roman" panose="02020603050405020304" pitchFamily="18" charset="0"/>
              </a:rPr>
              <a:t>“Türkçülüğün Esasları”, “Türkleşmek, İslamlaşmak, Muasırlaşmak” </a:t>
            </a:r>
            <a:r>
              <a:rPr lang="tr-TR" sz="3000" dirty="0">
                <a:solidFill>
                  <a:srgbClr val="FFFF00"/>
                </a:solidFill>
                <a:latin typeface="Times New Roman" panose="02020603050405020304" pitchFamily="18" charset="0"/>
                <a:cs typeface="Times New Roman" panose="02020603050405020304" pitchFamily="18" charset="0"/>
              </a:rPr>
              <a:t>ve </a:t>
            </a:r>
            <a:r>
              <a:rPr lang="tr-TR" sz="3000" b="1" dirty="0">
                <a:solidFill>
                  <a:schemeClr val="bg1"/>
                </a:solidFill>
                <a:latin typeface="Times New Roman" panose="02020603050405020304" pitchFamily="18" charset="0"/>
                <a:cs typeface="Times New Roman" panose="02020603050405020304" pitchFamily="18" charset="0"/>
              </a:rPr>
              <a:t>“Kızıl Elma” </a:t>
            </a:r>
            <a:r>
              <a:rPr lang="tr-TR" sz="3000" dirty="0">
                <a:solidFill>
                  <a:srgbClr val="FFFF00"/>
                </a:solidFill>
                <a:latin typeface="Times New Roman" panose="02020603050405020304" pitchFamily="18" charset="0"/>
                <a:cs typeface="Times New Roman" panose="02020603050405020304" pitchFamily="18" charset="0"/>
              </a:rPr>
              <a:t>eserlerini yazar. </a:t>
            </a:r>
          </a:p>
        </p:txBody>
      </p:sp>
    </p:spTree>
    <p:extLst>
      <p:ext uri="{BB962C8B-B14F-4D97-AF65-F5344CB8AC3E}">
        <p14:creationId xmlns="" xmlns:p14="http://schemas.microsoft.com/office/powerpoint/2010/main" val="634774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404664"/>
            <a:ext cx="8640960" cy="6048672"/>
          </a:xfrm>
        </p:spPr>
        <p:txBody>
          <a:bodyPr>
            <a:noAutofit/>
          </a:bodyPr>
          <a:lstStyle/>
          <a:p>
            <a:pPr algn="l"/>
            <a:r>
              <a:rPr lang="tr-TR" sz="3500" dirty="0">
                <a:solidFill>
                  <a:srgbClr val="FFFF00"/>
                </a:solidFill>
                <a:latin typeface="Times New Roman" panose="02020603050405020304" pitchFamily="18" charset="0"/>
                <a:cs typeface="Times New Roman" panose="02020603050405020304" pitchFamily="18" charset="0"/>
              </a:rPr>
              <a:t>Bu dönemin bir diğer önemli öğretici metin yazarı ise ünlü şair Yahya Kemal’dir. Sanatçı, </a:t>
            </a:r>
            <a:r>
              <a:rPr lang="tr-TR" sz="3500" b="1" dirty="0">
                <a:solidFill>
                  <a:schemeClr val="bg1"/>
                </a:solidFill>
                <a:latin typeface="Times New Roman" panose="02020603050405020304" pitchFamily="18" charset="0"/>
                <a:cs typeface="Times New Roman" panose="02020603050405020304" pitchFamily="18" charset="0"/>
              </a:rPr>
              <a:t>“Aziz İstanbul” </a:t>
            </a:r>
            <a:r>
              <a:rPr lang="tr-TR" sz="3500" dirty="0">
                <a:solidFill>
                  <a:srgbClr val="FFFF00"/>
                </a:solidFill>
                <a:latin typeface="Times New Roman" panose="02020603050405020304" pitchFamily="18" charset="0"/>
                <a:cs typeface="Times New Roman" panose="02020603050405020304" pitchFamily="18" charset="0"/>
              </a:rPr>
              <a:t>adlı eserinde İstanbul’un fethini, mimarisini, edebiyat ve tarihini anlatır. Bu eserlerin amacı öz kültüre ait değerleri ortaya çıkararak halkın ve edebî çevrelerin bilinçlenmesini sağlamaktır. Sanatçılar bu eserlerinde de Yeni Lisan hareketiyle oluşan sade ve yapmacıksız dil anlayışından ödün vermez. Böylelikle uzun yıllar ihmal edilen </a:t>
            </a:r>
            <a:r>
              <a:rPr lang="tr-TR" sz="3500" b="1" dirty="0">
                <a:solidFill>
                  <a:schemeClr val="bg1"/>
                </a:solidFill>
                <a:latin typeface="Times New Roman" panose="02020603050405020304" pitchFamily="18" charset="0"/>
                <a:cs typeface="Times New Roman" panose="02020603050405020304" pitchFamily="18" charset="0"/>
              </a:rPr>
              <a:t>“öz kültür”</a:t>
            </a:r>
            <a:r>
              <a:rPr lang="tr-TR" sz="3500" dirty="0">
                <a:solidFill>
                  <a:srgbClr val="FFFF00"/>
                </a:solidFill>
                <a:latin typeface="Times New Roman" panose="02020603050405020304" pitchFamily="18" charset="0"/>
                <a:cs typeface="Times New Roman" panose="02020603050405020304" pitchFamily="18" charset="0"/>
              </a:rPr>
              <a:t> tanıtılmış olur.</a:t>
            </a:r>
          </a:p>
        </p:txBody>
      </p:sp>
    </p:spTree>
    <p:extLst>
      <p:ext uri="{BB962C8B-B14F-4D97-AF65-F5344CB8AC3E}">
        <p14:creationId xmlns="" xmlns:p14="http://schemas.microsoft.com/office/powerpoint/2010/main" val="3658615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179512" y="188640"/>
            <a:ext cx="8712968" cy="1224136"/>
          </a:xfrm>
        </p:spPr>
        <p:txBody>
          <a:bodyPr>
            <a:noAutofit/>
          </a:bodyPr>
          <a:lstStyle/>
          <a:p>
            <a:pPr algn="ctr"/>
            <a:r>
              <a:rPr lang="tr-TR" sz="4000" dirty="0">
                <a:solidFill>
                  <a:schemeClr val="bg1"/>
                </a:solidFill>
                <a:effectLst/>
                <a:latin typeface="Times New Roman" panose="02020603050405020304" pitchFamily="18" charset="0"/>
                <a:cs typeface="Times New Roman" panose="02020603050405020304" pitchFamily="18" charset="0"/>
              </a:rPr>
              <a:t>Milli Edebiyat Döneminde Yergi ve Mizah</a:t>
            </a:r>
          </a:p>
        </p:txBody>
      </p:sp>
      <p:sp>
        <p:nvSpPr>
          <p:cNvPr id="5" name="Alt Başlık 4"/>
          <p:cNvSpPr>
            <a:spLocks noGrp="1"/>
          </p:cNvSpPr>
          <p:nvPr>
            <p:ph type="subTitle" idx="1"/>
          </p:nvPr>
        </p:nvSpPr>
        <p:spPr>
          <a:xfrm>
            <a:off x="179512" y="1628800"/>
            <a:ext cx="8712968" cy="5040560"/>
          </a:xfrm>
        </p:spPr>
        <p:txBody>
          <a:bodyPr>
            <a:noAutofit/>
          </a:bodyPr>
          <a:lstStyle/>
          <a:p>
            <a:pPr algn="l"/>
            <a:r>
              <a:rPr lang="tr-TR" sz="3300" dirty="0">
                <a:solidFill>
                  <a:srgbClr val="FFFF00"/>
                </a:solidFill>
                <a:latin typeface="Times New Roman" panose="02020603050405020304" pitchFamily="18" charset="0"/>
                <a:cs typeface="Times New Roman" panose="02020603050405020304" pitchFamily="18" charset="0"/>
              </a:rPr>
              <a:t>Sosyal ve siyasi içerikli hicivler yazılmıştır. Milli Edebiyat Döneminde bireysellikten büyük ölçüde sıyrılma, siyaset ve sosyal konulara yöneliş, bu türde yeni bir çizgiye gelindiğini gösterir. Ayrıca yergi ve gülmece için gerekli olan düşünce yapısı, ince buluşlar ve nüktenin de bu dönemde gülmece ve yergiye yansıdığını görüyoruz. Neyzen Tevfik Kolaylı, Halil Nihat Boztepe, İhsan </a:t>
            </a:r>
            <a:r>
              <a:rPr lang="tr-TR" sz="3300" dirty="0" err="1">
                <a:solidFill>
                  <a:srgbClr val="FFFF00"/>
                </a:solidFill>
                <a:latin typeface="Times New Roman" panose="02020603050405020304" pitchFamily="18" charset="0"/>
                <a:cs typeface="Times New Roman" panose="02020603050405020304" pitchFamily="18" charset="0"/>
              </a:rPr>
              <a:t>Hamami</a:t>
            </a:r>
            <a:r>
              <a:rPr lang="tr-TR" sz="3300" dirty="0">
                <a:solidFill>
                  <a:srgbClr val="FFFF00"/>
                </a:solidFill>
                <a:latin typeface="Times New Roman" panose="02020603050405020304" pitchFamily="18" charset="0"/>
                <a:cs typeface="Times New Roman" panose="02020603050405020304" pitchFamily="18" charset="0"/>
              </a:rPr>
              <a:t>, Refik Halit Karay yergi alanında öne çıkmıştır.</a:t>
            </a:r>
          </a:p>
        </p:txBody>
      </p:sp>
    </p:spTree>
    <p:extLst>
      <p:ext uri="{BB962C8B-B14F-4D97-AF65-F5344CB8AC3E}">
        <p14:creationId xmlns="" xmlns:p14="http://schemas.microsoft.com/office/powerpoint/2010/main" val="3751799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89372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188640"/>
            <a:ext cx="8712968" cy="1368152"/>
          </a:xfrm>
        </p:spPr>
        <p:txBody>
          <a:bodyPr>
            <a:normAutofit/>
          </a:bodyPr>
          <a:lstStyle/>
          <a:p>
            <a:pPr algn="ctr"/>
            <a:r>
              <a:rPr lang="tr-TR" sz="4000" dirty="0">
                <a:solidFill>
                  <a:schemeClr val="bg1"/>
                </a:solidFill>
                <a:effectLst/>
                <a:latin typeface="Times New Roman" panose="02020603050405020304" pitchFamily="18" charset="0"/>
                <a:cs typeface="Times New Roman" panose="02020603050405020304" pitchFamily="18" charset="0"/>
              </a:rPr>
              <a:t>Milli Edebiyat Döneminde Coşku ve Heyecanı Dile Getiren Metinler (Şiirler)</a:t>
            </a:r>
          </a:p>
        </p:txBody>
      </p:sp>
      <p:sp>
        <p:nvSpPr>
          <p:cNvPr id="3" name="Alt Başlık 2"/>
          <p:cNvSpPr>
            <a:spLocks noGrp="1"/>
          </p:cNvSpPr>
          <p:nvPr>
            <p:ph type="subTitle" idx="1"/>
          </p:nvPr>
        </p:nvSpPr>
        <p:spPr>
          <a:xfrm>
            <a:off x="179512" y="1772816"/>
            <a:ext cx="8568952" cy="4824536"/>
          </a:xfrm>
        </p:spPr>
        <p:txBody>
          <a:bodyPr>
            <a:noAutofit/>
          </a:bodyPr>
          <a:lstStyle/>
          <a:p>
            <a:pPr marL="457200" indent="-457200" algn="l">
              <a:buFont typeface="Wingdings" panose="05000000000000000000" pitchFamily="2" charset="2"/>
              <a:buChar char="v"/>
            </a:pPr>
            <a:r>
              <a:rPr lang="tr-TR" sz="2900" dirty="0">
                <a:solidFill>
                  <a:srgbClr val="FFFF00"/>
                </a:solidFill>
                <a:latin typeface="Times New Roman" panose="02020603050405020304" pitchFamily="18" charset="0"/>
                <a:cs typeface="Times New Roman" panose="02020603050405020304" pitchFamily="18" charset="0"/>
              </a:rPr>
              <a:t>Toplum için sanat anlayışına uygun “sade dil ve hece ölçüsüyle” milliyetçi şiirler yazılmıştır.</a:t>
            </a:r>
          </a:p>
          <a:p>
            <a:pPr marL="457200" indent="-457200" algn="l">
              <a:buFont typeface="Wingdings" panose="05000000000000000000" pitchFamily="2" charset="2"/>
              <a:buChar char="v"/>
            </a:pPr>
            <a:r>
              <a:rPr lang="tr-TR" sz="2900" dirty="0">
                <a:solidFill>
                  <a:srgbClr val="FFFF00"/>
                </a:solidFill>
                <a:latin typeface="Times New Roman" panose="02020603050405020304" pitchFamily="18" charset="0"/>
                <a:cs typeface="Times New Roman" panose="02020603050405020304" pitchFamily="18" charset="0"/>
              </a:rPr>
              <a:t>Şiir dili olarak İstanbul Türkçesi esas alınmış ve şiirler sade bir Türkçeyle yazılmıştır.</a:t>
            </a:r>
          </a:p>
          <a:p>
            <a:pPr marL="457200" indent="-457200" algn="l">
              <a:buFont typeface="Wingdings" panose="05000000000000000000" pitchFamily="2" charset="2"/>
              <a:buChar char="v"/>
            </a:pPr>
            <a:r>
              <a:rPr lang="tr-TR" sz="2900" dirty="0">
                <a:solidFill>
                  <a:srgbClr val="FFFF00"/>
                </a:solidFill>
                <a:latin typeface="Times New Roman" panose="02020603050405020304" pitchFamily="18" charset="0"/>
                <a:cs typeface="Times New Roman" panose="02020603050405020304" pitchFamily="18" charset="0"/>
              </a:rPr>
              <a:t>Halk şiiri kaynak olarak benimsenmiş ve hece ölçüsü kullanılmıştır.</a:t>
            </a:r>
          </a:p>
          <a:p>
            <a:pPr marL="457200" indent="-457200" algn="l">
              <a:buFont typeface="Wingdings" panose="05000000000000000000" pitchFamily="2" charset="2"/>
              <a:buChar char="v"/>
            </a:pPr>
            <a:r>
              <a:rPr lang="tr-TR" sz="2900" dirty="0">
                <a:solidFill>
                  <a:srgbClr val="FFFF00"/>
                </a:solidFill>
                <a:latin typeface="Times New Roman" panose="02020603050405020304" pitchFamily="18" charset="0"/>
                <a:cs typeface="Times New Roman" panose="02020603050405020304" pitchFamily="18" charset="0"/>
              </a:rPr>
              <a:t>Milli kültür ve milli tarihle ilgili konular ele alınmıştır.</a:t>
            </a:r>
          </a:p>
          <a:p>
            <a:pPr marL="457200" indent="-457200" algn="l">
              <a:buFont typeface="Wingdings" panose="05000000000000000000" pitchFamily="2" charset="2"/>
              <a:buChar char="v"/>
            </a:pPr>
            <a:r>
              <a:rPr lang="tr-TR" sz="2900" dirty="0">
                <a:solidFill>
                  <a:srgbClr val="FFFF00"/>
                </a:solidFill>
                <a:latin typeface="Times New Roman" panose="02020603050405020304" pitchFamily="18" charset="0"/>
                <a:cs typeface="Times New Roman" panose="02020603050405020304" pitchFamily="18" charset="0"/>
              </a:rPr>
              <a:t>İmgelere çok başvurulmamış, kullanılan imgelerin ise kolay anlaşılır olmasına dikkat edilmiştir.</a:t>
            </a:r>
          </a:p>
        </p:txBody>
      </p:sp>
    </p:spTree>
    <p:extLst>
      <p:ext uri="{BB962C8B-B14F-4D97-AF65-F5344CB8AC3E}">
        <p14:creationId xmlns="" xmlns:p14="http://schemas.microsoft.com/office/powerpoint/2010/main" val="3189827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179512" y="332656"/>
            <a:ext cx="8712968" cy="6192688"/>
          </a:xfrm>
        </p:spPr>
        <p:txBody>
          <a:bodyPr>
            <a:noAutofit/>
          </a:bodyPr>
          <a:lstStyle/>
          <a:p>
            <a:pPr marL="457200" indent="-457200" algn="l">
              <a:buFont typeface="Wingdings" panose="05000000000000000000" pitchFamily="2" charset="2"/>
              <a:buChar char="v"/>
            </a:pPr>
            <a:r>
              <a:rPr lang="tr-TR" sz="3100" b="1" dirty="0">
                <a:solidFill>
                  <a:schemeClr val="bg1"/>
                </a:solidFill>
                <a:latin typeface="Times New Roman" panose="02020603050405020304" pitchFamily="18" charset="0"/>
                <a:cs typeface="Times New Roman" panose="02020603050405020304" pitchFamily="18" charset="0"/>
              </a:rPr>
              <a:t>“Türkçeye, Türk dil bilgisi hâkim olacaktır.”</a:t>
            </a:r>
            <a:r>
              <a:rPr lang="tr-TR" sz="3100" dirty="0">
                <a:solidFill>
                  <a:srgbClr val="FFFF00"/>
                </a:solidFill>
                <a:latin typeface="Times New Roman" panose="02020603050405020304" pitchFamily="18" charset="0"/>
                <a:cs typeface="Times New Roman" panose="02020603050405020304" pitchFamily="18" charset="0"/>
              </a:rPr>
              <a:t> görüşü savunulmuştur.</a:t>
            </a:r>
          </a:p>
          <a:p>
            <a:pPr marL="457200" indent="-457200" algn="l">
              <a:buFont typeface="Wingdings" panose="05000000000000000000" pitchFamily="2" charset="2"/>
              <a:buChar char="v"/>
            </a:pPr>
            <a:r>
              <a:rPr lang="tr-TR" sz="3100" dirty="0">
                <a:solidFill>
                  <a:srgbClr val="FFFF00"/>
                </a:solidFill>
                <a:latin typeface="Times New Roman" panose="02020603050405020304" pitchFamily="18" charset="0"/>
                <a:cs typeface="Times New Roman" panose="02020603050405020304" pitchFamily="18" charset="0"/>
              </a:rPr>
              <a:t>Tam ve zengin uyağın yanında yarım uyak da kullanılmıştır.</a:t>
            </a:r>
          </a:p>
          <a:p>
            <a:pPr marL="457200" indent="-457200" algn="l">
              <a:buFont typeface="Wingdings" panose="05000000000000000000" pitchFamily="2" charset="2"/>
              <a:buChar char="v"/>
            </a:pPr>
            <a:r>
              <a:rPr lang="tr-TR" sz="3100" dirty="0">
                <a:solidFill>
                  <a:srgbClr val="FFFF00"/>
                </a:solidFill>
                <a:latin typeface="Times New Roman" panose="02020603050405020304" pitchFamily="18" charset="0"/>
                <a:cs typeface="Times New Roman" panose="02020603050405020304" pitchFamily="18" charset="0"/>
              </a:rPr>
              <a:t>Duygudan ziyade fikir ön plandadır.</a:t>
            </a:r>
          </a:p>
          <a:p>
            <a:pPr marL="457200" indent="-457200" algn="l">
              <a:buFont typeface="Wingdings" panose="05000000000000000000" pitchFamily="2" charset="2"/>
              <a:buChar char="v"/>
            </a:pPr>
            <a:r>
              <a:rPr lang="tr-TR" sz="3100" dirty="0">
                <a:solidFill>
                  <a:srgbClr val="FFFF00"/>
                </a:solidFill>
                <a:latin typeface="Times New Roman" panose="02020603050405020304" pitchFamily="18" charset="0"/>
                <a:cs typeface="Times New Roman" panose="02020603050405020304" pitchFamily="18" charset="0"/>
              </a:rPr>
              <a:t>Eserler didaktiktir.</a:t>
            </a:r>
          </a:p>
          <a:p>
            <a:pPr marL="457200" indent="-457200" algn="l">
              <a:buFont typeface="Wingdings" panose="05000000000000000000" pitchFamily="2" charset="2"/>
              <a:buChar char="v"/>
            </a:pPr>
            <a:r>
              <a:rPr lang="tr-TR" sz="3100" dirty="0">
                <a:solidFill>
                  <a:srgbClr val="FFFF00"/>
                </a:solidFill>
                <a:latin typeface="Times New Roman" panose="02020603050405020304" pitchFamily="18" charset="0"/>
                <a:cs typeface="Times New Roman" panose="02020603050405020304" pitchFamily="18" charset="0"/>
              </a:rPr>
              <a:t>Ziya Gökalp, Mehmet Emin Yurdakul gibi şairlerin </a:t>
            </a:r>
            <a:r>
              <a:rPr lang="tr-TR" sz="3100" b="1" dirty="0">
                <a:solidFill>
                  <a:schemeClr val="bg1"/>
                </a:solidFill>
                <a:latin typeface="Times New Roman" panose="02020603050405020304" pitchFamily="18" charset="0"/>
                <a:cs typeface="Times New Roman" panose="02020603050405020304" pitchFamily="18" charset="0"/>
              </a:rPr>
              <a:t>“sade dil ve hece ölçüsüyle” </a:t>
            </a:r>
            <a:r>
              <a:rPr lang="tr-TR" sz="3100" dirty="0">
                <a:solidFill>
                  <a:srgbClr val="FFFF00"/>
                </a:solidFill>
                <a:latin typeface="Times New Roman" panose="02020603050405020304" pitchFamily="18" charset="0"/>
                <a:cs typeface="Times New Roman" panose="02020603050405020304" pitchFamily="18" charset="0"/>
              </a:rPr>
              <a:t>yazdıkları milliyetçi şiirlerin dışında 1911-1923 yılları arasında yaşayan şairler </a:t>
            </a:r>
            <a:r>
              <a:rPr lang="tr-TR" sz="3100" b="1" dirty="0">
                <a:solidFill>
                  <a:schemeClr val="bg1"/>
                </a:solidFill>
                <a:latin typeface="Times New Roman" panose="02020603050405020304" pitchFamily="18" charset="0"/>
                <a:cs typeface="Times New Roman" panose="02020603050405020304" pitchFamily="18" charset="0"/>
              </a:rPr>
              <a:t>“saf (öz) şiir”</a:t>
            </a:r>
            <a:r>
              <a:rPr lang="tr-TR" sz="3100" dirty="0">
                <a:solidFill>
                  <a:srgbClr val="FFFF00"/>
                </a:solidFill>
                <a:latin typeface="Times New Roman" panose="02020603050405020304" pitchFamily="18" charset="0"/>
                <a:cs typeface="Times New Roman" panose="02020603050405020304" pitchFamily="18" charset="0"/>
              </a:rPr>
              <a:t>ler </a:t>
            </a:r>
            <a:r>
              <a:rPr lang="tr-TR" sz="3100" b="1" dirty="0">
                <a:solidFill>
                  <a:schemeClr val="bg1"/>
                </a:solidFill>
                <a:latin typeface="Times New Roman" panose="02020603050405020304" pitchFamily="18" charset="0"/>
                <a:cs typeface="Times New Roman" panose="02020603050405020304" pitchFamily="18" charset="0"/>
              </a:rPr>
              <a:t>(Ahmet Haşim, Yahya Kemal)</a:t>
            </a:r>
            <a:r>
              <a:rPr lang="tr-TR" sz="3100" dirty="0">
                <a:solidFill>
                  <a:srgbClr val="FFFF00"/>
                </a:solidFill>
                <a:latin typeface="Times New Roman" panose="02020603050405020304" pitchFamily="18" charset="0"/>
                <a:cs typeface="Times New Roman" panose="02020603050405020304" pitchFamily="18" charset="0"/>
              </a:rPr>
              <a:t> ve manzum hikâyeler </a:t>
            </a:r>
            <a:r>
              <a:rPr lang="tr-TR" sz="3100" b="1" dirty="0">
                <a:solidFill>
                  <a:schemeClr val="bg1"/>
                </a:solidFill>
                <a:latin typeface="Times New Roman" panose="02020603050405020304" pitchFamily="18" charset="0"/>
                <a:cs typeface="Times New Roman" panose="02020603050405020304" pitchFamily="18" charset="0"/>
              </a:rPr>
              <a:t>(Mehmet Akif) </a:t>
            </a:r>
            <a:r>
              <a:rPr lang="tr-TR" sz="3100" dirty="0">
                <a:solidFill>
                  <a:srgbClr val="FFFF00"/>
                </a:solidFill>
                <a:latin typeface="Times New Roman" panose="02020603050405020304" pitchFamily="18" charset="0"/>
                <a:cs typeface="Times New Roman" panose="02020603050405020304" pitchFamily="18" charset="0"/>
              </a:rPr>
              <a:t>de yazmışlardır.</a:t>
            </a:r>
          </a:p>
        </p:txBody>
      </p:sp>
    </p:spTree>
    <p:extLst>
      <p:ext uri="{BB962C8B-B14F-4D97-AF65-F5344CB8AC3E}">
        <p14:creationId xmlns="" xmlns:p14="http://schemas.microsoft.com/office/powerpoint/2010/main" val="1599733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260648"/>
            <a:ext cx="8496944" cy="6264696"/>
          </a:xfrm>
        </p:spPr>
        <p:txBody>
          <a:bodyPr>
            <a:normAutofit lnSpcReduction="10000"/>
          </a:bodyPr>
          <a:lstStyle/>
          <a:p>
            <a:pPr algn="l"/>
            <a:r>
              <a:rPr lang="tr-TR" sz="4700" dirty="0" smtClean="0">
                <a:solidFill>
                  <a:srgbClr val="FFFF00"/>
                </a:solidFill>
                <a:latin typeface="Times New Roman" panose="02020603050405020304" pitchFamily="18" charset="0"/>
                <a:cs typeface="Times New Roman" panose="02020603050405020304" pitchFamily="18" charset="0"/>
              </a:rPr>
              <a:t>	Genç </a:t>
            </a:r>
            <a:r>
              <a:rPr lang="tr-TR" sz="4700" dirty="0">
                <a:solidFill>
                  <a:srgbClr val="FFFF00"/>
                </a:solidFill>
                <a:latin typeface="Times New Roman" panose="02020603050405020304" pitchFamily="18" charset="0"/>
                <a:cs typeface="Times New Roman" panose="02020603050405020304" pitchFamily="18" charset="0"/>
              </a:rPr>
              <a:t>Kalemler’in ardından çıkan Türk Yurdu ve Yeni Mecmua gibi dergiler, Ziya Gökalp’ın sosyolojik çalışma­ları, Halide Edip’in Yeni Turan romanı, Türkçülük akımının gelişmesini, edebiyat ortamının değişmesini ve Milli Edebiyat Akımı’nın doğuşunu sağlar</a:t>
            </a:r>
            <a:r>
              <a:rPr lang="tr-TR" sz="4700" dirty="0" smtClean="0">
                <a:solidFill>
                  <a:srgbClr val="FFFF00"/>
                </a:solidFill>
                <a:latin typeface="Times New Roman" panose="02020603050405020304" pitchFamily="18" charset="0"/>
                <a:cs typeface="Times New Roman" panose="02020603050405020304" pitchFamily="18" charset="0"/>
              </a:rPr>
              <a:t>.</a:t>
            </a:r>
            <a:endParaRPr lang="tr-TR" sz="47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582764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188640"/>
            <a:ext cx="8568952" cy="6336704"/>
          </a:xfrm>
        </p:spPr>
        <p:txBody>
          <a:bodyPr>
            <a:normAutofit/>
          </a:bodyPr>
          <a:lstStyle/>
          <a:p>
            <a:pPr marL="457200" indent="-457200" algn="l">
              <a:buFont typeface="Wingdings" panose="05000000000000000000" pitchFamily="2" charset="2"/>
              <a:buChar char="v"/>
            </a:pPr>
            <a:r>
              <a:rPr lang="tr-TR" sz="3000" dirty="0">
                <a:solidFill>
                  <a:srgbClr val="FFFF00"/>
                </a:solidFill>
                <a:latin typeface="Times New Roman" panose="02020603050405020304" pitchFamily="18" charset="0"/>
                <a:cs typeface="Times New Roman" panose="02020603050405020304" pitchFamily="18" charset="0"/>
              </a:rPr>
              <a:t>Saf </a:t>
            </a:r>
            <a:r>
              <a:rPr lang="tr-TR" sz="3000" b="1" dirty="0">
                <a:solidFill>
                  <a:schemeClr val="bg1"/>
                </a:solidFill>
                <a:latin typeface="Times New Roman" panose="02020603050405020304" pitchFamily="18" charset="0"/>
                <a:cs typeface="Times New Roman" panose="02020603050405020304" pitchFamily="18" charset="0"/>
              </a:rPr>
              <a:t>(öz) </a:t>
            </a:r>
            <a:r>
              <a:rPr lang="tr-TR" sz="3000" dirty="0">
                <a:solidFill>
                  <a:srgbClr val="FFFF00"/>
                </a:solidFill>
                <a:latin typeface="Times New Roman" panose="02020603050405020304" pitchFamily="18" charset="0"/>
                <a:cs typeface="Times New Roman" panose="02020603050405020304" pitchFamily="18" charset="0"/>
              </a:rPr>
              <a:t>şiirde </a:t>
            </a:r>
            <a:r>
              <a:rPr lang="tr-TR" sz="3000" b="1" dirty="0">
                <a:solidFill>
                  <a:schemeClr val="bg1"/>
                </a:solidFill>
                <a:latin typeface="Times New Roman" panose="02020603050405020304" pitchFamily="18" charset="0"/>
                <a:cs typeface="Times New Roman" panose="02020603050405020304" pitchFamily="18" charset="0"/>
              </a:rPr>
              <a:t>“her şeyden önce güzel şiirler yaz­mak”</a:t>
            </a:r>
            <a:r>
              <a:rPr lang="tr-TR" sz="3000" dirty="0">
                <a:solidFill>
                  <a:srgbClr val="FFFF00"/>
                </a:solidFill>
                <a:latin typeface="Times New Roman" panose="02020603050405020304" pitchFamily="18" charset="0"/>
                <a:cs typeface="Times New Roman" panose="02020603050405020304" pitchFamily="18" charset="0"/>
              </a:rPr>
              <a:t> amacı vardır. Sese, musikiye, söyleyiş ve şekil mükemmelliğine önem verilir. Bundan dolayı şiirdeki sözcükler değiştirilemez veya atılamaz. Bireysel temalar </a:t>
            </a:r>
            <a:r>
              <a:rPr lang="tr-TR" sz="3000" b="1" dirty="0">
                <a:solidFill>
                  <a:schemeClr val="bg1"/>
                </a:solidFill>
                <a:latin typeface="Times New Roman" panose="02020603050405020304" pitchFamily="18" charset="0"/>
                <a:cs typeface="Times New Roman" panose="02020603050405020304" pitchFamily="18" charset="0"/>
              </a:rPr>
              <a:t>(aşk, gurbet, ölüm vb.) </a:t>
            </a:r>
            <a:r>
              <a:rPr lang="tr-TR" sz="3000" dirty="0">
                <a:solidFill>
                  <a:srgbClr val="FFFF00"/>
                </a:solidFill>
                <a:latin typeface="Times New Roman" panose="02020603050405020304" pitchFamily="18" charset="0"/>
                <a:cs typeface="Times New Roman" panose="02020603050405020304" pitchFamily="18" charset="0"/>
              </a:rPr>
              <a:t>işlenir. Daha çok sembolist şairler­den etkilenilmiştir.</a:t>
            </a:r>
          </a:p>
          <a:p>
            <a:pPr marL="457200" indent="-457200" algn="l">
              <a:buFont typeface="Wingdings" panose="05000000000000000000" pitchFamily="2" charset="2"/>
              <a:buChar char="v"/>
            </a:pPr>
            <a:r>
              <a:rPr lang="tr-TR" sz="3000" dirty="0">
                <a:solidFill>
                  <a:srgbClr val="FFFF00"/>
                </a:solidFill>
                <a:latin typeface="Times New Roman" panose="02020603050405020304" pitchFamily="18" charset="0"/>
                <a:cs typeface="Times New Roman" panose="02020603050405020304" pitchFamily="18" charset="0"/>
              </a:rPr>
              <a:t>Manzum hikâyelerde toplumsal sorunlar işlenmiş, halkın yaşayışı ve değerleri anlatılmıştır. Günlük konuşma diline ve halk söyleyişlerine, deyim ve atasözlerine yer verilmiştir. Manzum hikâyeler, belli bir olaya dayalı şiirlerdir. Bu şiirlerde aruz ölçüsü kullanılmıştır. Tür özellikleri bakımından mesneviyle benzerlik gösterir.</a:t>
            </a:r>
          </a:p>
        </p:txBody>
      </p:sp>
    </p:spTree>
    <p:extLst>
      <p:ext uri="{BB962C8B-B14F-4D97-AF65-F5344CB8AC3E}">
        <p14:creationId xmlns="" xmlns:p14="http://schemas.microsoft.com/office/powerpoint/2010/main" val="146647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107504" y="116632"/>
            <a:ext cx="8712968" cy="1584176"/>
          </a:xfrm>
        </p:spPr>
        <p:txBody>
          <a:bodyPr>
            <a:normAutofit fontScale="90000"/>
          </a:bodyPr>
          <a:lstStyle/>
          <a:p>
            <a:pPr algn="ctr"/>
            <a:r>
              <a:rPr lang="nb-NO" dirty="0">
                <a:solidFill>
                  <a:schemeClr val="bg1"/>
                </a:solidFill>
                <a:effectLst/>
                <a:latin typeface="Times New Roman" panose="02020603050405020304" pitchFamily="18" charset="0"/>
                <a:cs typeface="Times New Roman" panose="02020603050405020304" pitchFamily="18" charset="0"/>
              </a:rPr>
              <a:t>Milli Edebiyat Döneminde Saf (Öz) Şiir</a:t>
            </a:r>
            <a:endParaRPr lang="tr-TR" dirty="0">
              <a:solidFill>
                <a:schemeClr val="bg1"/>
              </a:solidFill>
              <a:effectLst/>
              <a:latin typeface="Times New Roman" panose="02020603050405020304" pitchFamily="18" charset="0"/>
              <a:cs typeface="Times New Roman" panose="02020603050405020304" pitchFamily="18" charset="0"/>
            </a:endParaRPr>
          </a:p>
        </p:txBody>
      </p:sp>
      <p:sp>
        <p:nvSpPr>
          <p:cNvPr id="5" name="Alt Başlık 4"/>
          <p:cNvSpPr>
            <a:spLocks noGrp="1"/>
          </p:cNvSpPr>
          <p:nvPr>
            <p:ph type="subTitle" idx="1"/>
          </p:nvPr>
        </p:nvSpPr>
        <p:spPr>
          <a:xfrm>
            <a:off x="107504" y="1988840"/>
            <a:ext cx="8784976" cy="4608512"/>
          </a:xfrm>
        </p:spPr>
        <p:txBody>
          <a:bodyPr>
            <a:noAutofit/>
          </a:bodyPr>
          <a:lstStyle/>
          <a:p>
            <a:pPr marL="457200" indent="-457200" algn="l">
              <a:buFont typeface="Wingdings" panose="05000000000000000000" pitchFamily="2" charset="2"/>
              <a:buChar char="v"/>
            </a:pPr>
            <a:r>
              <a:rPr lang="tr-TR" sz="3200" dirty="0">
                <a:solidFill>
                  <a:srgbClr val="FFFF00"/>
                </a:solidFill>
                <a:latin typeface="Times New Roman" panose="02020603050405020304" pitchFamily="18" charset="0"/>
                <a:cs typeface="Times New Roman" panose="02020603050405020304" pitchFamily="18" charset="0"/>
              </a:rPr>
              <a:t>Bu şiir anlayışında şairin amacı, duygu ve hayallerini anlatmak, bilinçaltındaki düşüncelerini şiirde ifade etmektir.</a:t>
            </a:r>
          </a:p>
          <a:p>
            <a:pPr marL="457200" indent="-457200" algn="l">
              <a:buFont typeface="Wingdings" panose="05000000000000000000" pitchFamily="2" charset="2"/>
              <a:buChar char="v"/>
            </a:pPr>
            <a:r>
              <a:rPr lang="tr-TR" sz="3200" dirty="0">
                <a:solidFill>
                  <a:srgbClr val="FFFF00"/>
                </a:solidFill>
                <a:latin typeface="Times New Roman" panose="02020603050405020304" pitchFamily="18" charset="0"/>
                <a:cs typeface="Times New Roman" panose="02020603050405020304" pitchFamily="18" charset="0"/>
              </a:rPr>
              <a:t>Şiir duyulmak ve hissedilmek için yazıldığından saf şiir, imgelerle yüklü ve kapalı anlatıma sahiptir.</a:t>
            </a:r>
          </a:p>
          <a:p>
            <a:pPr marL="457200" indent="-457200" algn="l">
              <a:buFont typeface="Wingdings" panose="05000000000000000000" pitchFamily="2" charset="2"/>
              <a:buChar char="v"/>
            </a:pPr>
            <a:r>
              <a:rPr lang="tr-TR" sz="3200" dirty="0">
                <a:solidFill>
                  <a:srgbClr val="FFFF00"/>
                </a:solidFill>
                <a:latin typeface="Times New Roman" panose="02020603050405020304" pitchFamily="18" charset="0"/>
                <a:cs typeface="Times New Roman" panose="02020603050405020304" pitchFamily="18" charset="0"/>
              </a:rPr>
              <a:t>Dil anlayışları, Servetifünun Edebiyatına göre daha sadedir, gerekmedikçe yabancı kelimelere başvurmazlar.</a:t>
            </a:r>
          </a:p>
        </p:txBody>
      </p:sp>
    </p:spTree>
    <p:extLst>
      <p:ext uri="{BB962C8B-B14F-4D97-AF65-F5344CB8AC3E}">
        <p14:creationId xmlns="" xmlns:p14="http://schemas.microsoft.com/office/powerpoint/2010/main" val="4216688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332656"/>
            <a:ext cx="8640960" cy="6120680"/>
          </a:xfrm>
        </p:spPr>
        <p:txBody>
          <a:bodyPr>
            <a:noAutofit/>
          </a:bodyPr>
          <a:lstStyle/>
          <a:p>
            <a:pPr marL="457200" indent="-457200" algn="l">
              <a:buFont typeface="Wingdings" panose="05000000000000000000" pitchFamily="2" charset="2"/>
              <a:buChar char="v"/>
            </a:pPr>
            <a:r>
              <a:rPr lang="tr-TR" sz="3800" dirty="0">
                <a:solidFill>
                  <a:srgbClr val="FFFF00"/>
                </a:solidFill>
                <a:latin typeface="Times New Roman" panose="02020603050405020304" pitchFamily="18" charset="0"/>
                <a:cs typeface="Times New Roman" panose="02020603050405020304" pitchFamily="18" charset="0"/>
              </a:rPr>
              <a:t>Şairler tema bakımından sınırlandırılamaz; ancak şiiri şiir olmaktan çıkaran ve bir düşüncenin anlatılmasına imkân veren temalar da işlenmez.</a:t>
            </a:r>
          </a:p>
          <a:p>
            <a:pPr marL="457200" indent="-457200" algn="l">
              <a:buFont typeface="Wingdings" panose="05000000000000000000" pitchFamily="2" charset="2"/>
              <a:buChar char="v"/>
            </a:pPr>
            <a:r>
              <a:rPr lang="tr-TR" sz="3800" dirty="0">
                <a:solidFill>
                  <a:srgbClr val="FFFF00"/>
                </a:solidFill>
                <a:latin typeface="Times New Roman" panose="02020603050405020304" pitchFamily="18" charset="0"/>
                <a:cs typeface="Times New Roman" panose="02020603050405020304" pitchFamily="18" charset="0"/>
              </a:rPr>
              <a:t>Şiirde ahenk ve ritim önemsenmiş, şiirler aruz ölçüsüyle yazılmıştır.</a:t>
            </a:r>
          </a:p>
          <a:p>
            <a:pPr marL="457200" indent="-457200" algn="l">
              <a:buFont typeface="Wingdings" panose="05000000000000000000" pitchFamily="2" charset="2"/>
              <a:buChar char="v"/>
            </a:pPr>
            <a:r>
              <a:rPr lang="tr-TR" sz="3800" dirty="0">
                <a:solidFill>
                  <a:srgbClr val="FFFF00"/>
                </a:solidFill>
                <a:latin typeface="Times New Roman" panose="02020603050405020304" pitchFamily="18" charset="0"/>
                <a:cs typeface="Times New Roman" panose="02020603050405020304" pitchFamily="18" charset="0"/>
              </a:rPr>
              <a:t>Yahya Kemal ve Ahmet Haşim bu şiir anlayışının Milli Edebiyat Dönemindeki temsilcileridir.</a:t>
            </a:r>
          </a:p>
        </p:txBody>
      </p:sp>
    </p:spTree>
    <p:extLst>
      <p:ext uri="{BB962C8B-B14F-4D97-AF65-F5344CB8AC3E}">
        <p14:creationId xmlns="" xmlns:p14="http://schemas.microsoft.com/office/powerpoint/2010/main" val="2053514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179512" y="188640"/>
            <a:ext cx="8712968" cy="792088"/>
          </a:xfrm>
        </p:spPr>
        <p:txBody>
          <a:bodyPr>
            <a:noAutofit/>
          </a:bodyPr>
          <a:lstStyle/>
          <a:p>
            <a:pPr algn="ctr"/>
            <a:r>
              <a:rPr lang="tr-TR" sz="4000" dirty="0">
                <a:solidFill>
                  <a:schemeClr val="bg1"/>
                </a:solidFill>
                <a:effectLst/>
                <a:latin typeface="Times New Roman" panose="02020603050405020304" pitchFamily="18" charset="0"/>
                <a:cs typeface="Times New Roman" panose="02020603050405020304" pitchFamily="18" charset="0"/>
              </a:rPr>
              <a:t>Milli Edebiyat Döneminin Sanatçıları</a:t>
            </a:r>
          </a:p>
        </p:txBody>
      </p:sp>
      <p:sp>
        <p:nvSpPr>
          <p:cNvPr id="5" name="Alt Başlık 4"/>
          <p:cNvSpPr>
            <a:spLocks noGrp="1"/>
          </p:cNvSpPr>
          <p:nvPr>
            <p:ph type="subTitle" idx="1"/>
          </p:nvPr>
        </p:nvSpPr>
        <p:spPr>
          <a:xfrm>
            <a:off x="179512" y="908720"/>
            <a:ext cx="8712968" cy="5760640"/>
          </a:xfrm>
        </p:spPr>
        <p:txBody>
          <a:bodyPr>
            <a:normAutofit lnSpcReduction="10000"/>
          </a:bodyPr>
          <a:lstStyle/>
          <a:p>
            <a:pPr marL="457200" indent="-457200" algn="l">
              <a:buFont typeface="Wingdings" panose="05000000000000000000" pitchFamily="2" charset="2"/>
              <a:buChar char="v"/>
            </a:pPr>
            <a:r>
              <a:rPr lang="tr-TR" dirty="0">
                <a:solidFill>
                  <a:srgbClr val="FFFF00"/>
                </a:solidFill>
                <a:latin typeface="Times New Roman" panose="02020603050405020304" pitchFamily="18" charset="0"/>
                <a:cs typeface="Times New Roman" panose="02020603050405020304" pitchFamily="18" charset="0"/>
              </a:rPr>
              <a:t>ÖMER SEYFETTİN (1884 – 1920</a:t>
            </a:r>
            <a:r>
              <a:rPr lang="tr-TR" dirty="0" smtClean="0">
                <a:solidFill>
                  <a:srgbClr val="FFFF00"/>
                </a:solidFill>
                <a:latin typeface="Times New Roman" panose="02020603050405020304" pitchFamily="18" charset="0"/>
                <a:cs typeface="Times New Roman" panose="02020603050405020304" pitchFamily="18" charset="0"/>
              </a:rPr>
              <a:t>)</a:t>
            </a:r>
          </a:p>
          <a:p>
            <a:pPr marL="457200" indent="-457200" algn="l">
              <a:buFont typeface="Wingdings" panose="05000000000000000000" pitchFamily="2" charset="2"/>
              <a:buChar char="v"/>
            </a:pPr>
            <a:r>
              <a:rPr lang="tr-TR" dirty="0">
                <a:solidFill>
                  <a:srgbClr val="FFFF00"/>
                </a:solidFill>
                <a:latin typeface="Times New Roman" panose="02020603050405020304" pitchFamily="18" charset="0"/>
                <a:cs typeface="Times New Roman" panose="02020603050405020304" pitchFamily="18" charset="0"/>
              </a:rPr>
              <a:t>ALİ CANİP YÖNTEM (1887 – 1967</a:t>
            </a:r>
            <a:r>
              <a:rPr lang="tr-TR" dirty="0" smtClean="0">
                <a:solidFill>
                  <a:srgbClr val="FFFF00"/>
                </a:solidFill>
                <a:latin typeface="Times New Roman" panose="02020603050405020304" pitchFamily="18" charset="0"/>
                <a:cs typeface="Times New Roman" panose="02020603050405020304" pitchFamily="18" charset="0"/>
              </a:rPr>
              <a:t>)</a:t>
            </a:r>
          </a:p>
          <a:p>
            <a:pPr marL="457200" indent="-457200" algn="l">
              <a:buFont typeface="Wingdings" panose="05000000000000000000" pitchFamily="2" charset="2"/>
              <a:buChar char="v"/>
            </a:pPr>
            <a:r>
              <a:rPr lang="tr-TR" dirty="0">
                <a:solidFill>
                  <a:srgbClr val="FFFF00"/>
                </a:solidFill>
                <a:latin typeface="Times New Roman" panose="02020603050405020304" pitchFamily="18" charset="0"/>
                <a:cs typeface="Times New Roman" panose="02020603050405020304" pitchFamily="18" charset="0"/>
              </a:rPr>
              <a:t>ZİYA GÖKALP (1876 – 1924</a:t>
            </a:r>
            <a:r>
              <a:rPr lang="tr-TR" dirty="0" smtClean="0">
                <a:solidFill>
                  <a:srgbClr val="FFFF00"/>
                </a:solidFill>
                <a:latin typeface="Times New Roman" panose="02020603050405020304" pitchFamily="18" charset="0"/>
                <a:cs typeface="Times New Roman" panose="02020603050405020304" pitchFamily="18" charset="0"/>
              </a:rPr>
              <a:t>)</a:t>
            </a:r>
          </a:p>
          <a:p>
            <a:pPr marL="457200" indent="-457200" algn="l">
              <a:buFont typeface="Wingdings" panose="05000000000000000000" pitchFamily="2" charset="2"/>
              <a:buChar char="v"/>
            </a:pPr>
            <a:r>
              <a:rPr lang="tr-TR" dirty="0">
                <a:solidFill>
                  <a:srgbClr val="FFFF00"/>
                </a:solidFill>
                <a:latin typeface="Times New Roman" panose="02020603050405020304" pitchFamily="18" charset="0"/>
                <a:cs typeface="Times New Roman" panose="02020603050405020304" pitchFamily="18" charset="0"/>
              </a:rPr>
              <a:t>MEHMET EMİN YURDAKUL (1869 – 1944</a:t>
            </a:r>
            <a:r>
              <a:rPr lang="tr-TR" dirty="0" smtClean="0">
                <a:solidFill>
                  <a:srgbClr val="FFFF00"/>
                </a:solidFill>
                <a:latin typeface="Times New Roman" panose="02020603050405020304" pitchFamily="18" charset="0"/>
                <a:cs typeface="Times New Roman" panose="02020603050405020304" pitchFamily="18" charset="0"/>
              </a:rPr>
              <a:t>)</a:t>
            </a:r>
          </a:p>
          <a:p>
            <a:pPr marL="457200" indent="-457200" algn="l">
              <a:buFont typeface="Wingdings" panose="05000000000000000000" pitchFamily="2" charset="2"/>
              <a:buChar char="v"/>
            </a:pPr>
            <a:r>
              <a:rPr lang="de-DE" dirty="0">
                <a:solidFill>
                  <a:srgbClr val="FFFF00"/>
                </a:solidFill>
                <a:latin typeface="Times New Roman" panose="02020603050405020304" pitchFamily="18" charset="0"/>
                <a:cs typeface="Times New Roman" panose="02020603050405020304" pitchFamily="18" charset="0"/>
              </a:rPr>
              <a:t>MEHMET FUAT KÖPRÜLÜ (1890 – 1927</a:t>
            </a:r>
            <a:r>
              <a:rPr lang="de-DE" dirty="0" smtClean="0">
                <a:solidFill>
                  <a:srgbClr val="FFFF00"/>
                </a:solidFill>
                <a:latin typeface="Times New Roman" panose="02020603050405020304" pitchFamily="18" charset="0"/>
                <a:cs typeface="Times New Roman" panose="02020603050405020304" pitchFamily="18" charset="0"/>
              </a:rPr>
              <a:t>)</a:t>
            </a:r>
            <a:endParaRPr lang="tr-TR" dirty="0" smtClean="0">
              <a:solidFill>
                <a:srgbClr val="FFFF00"/>
              </a:solidFill>
              <a:latin typeface="Times New Roman" panose="02020603050405020304" pitchFamily="18" charset="0"/>
              <a:cs typeface="Times New Roman" panose="02020603050405020304" pitchFamily="18" charset="0"/>
            </a:endParaRPr>
          </a:p>
          <a:p>
            <a:pPr marL="457200" indent="-457200" algn="l">
              <a:buFont typeface="Wingdings" panose="05000000000000000000" pitchFamily="2" charset="2"/>
              <a:buChar char="v"/>
            </a:pPr>
            <a:r>
              <a:rPr lang="tr-TR" dirty="0" smtClean="0">
                <a:solidFill>
                  <a:srgbClr val="FFFF00"/>
                </a:solidFill>
                <a:latin typeface="Times New Roman" panose="02020603050405020304" pitchFamily="18" charset="0"/>
                <a:cs typeface="Times New Roman" panose="02020603050405020304" pitchFamily="18" charset="0"/>
              </a:rPr>
              <a:t>YAKUP </a:t>
            </a:r>
            <a:r>
              <a:rPr lang="tr-TR" dirty="0">
                <a:solidFill>
                  <a:srgbClr val="FFFF00"/>
                </a:solidFill>
                <a:latin typeface="Times New Roman" panose="02020603050405020304" pitchFamily="18" charset="0"/>
                <a:cs typeface="Times New Roman" panose="02020603050405020304" pitchFamily="18" charset="0"/>
              </a:rPr>
              <a:t>KADRİ KARAOSMANOĞLU (1889 – 1974</a:t>
            </a:r>
            <a:r>
              <a:rPr lang="tr-TR" dirty="0" smtClean="0">
                <a:solidFill>
                  <a:srgbClr val="FFFF00"/>
                </a:solidFill>
                <a:latin typeface="Times New Roman" panose="02020603050405020304" pitchFamily="18" charset="0"/>
                <a:cs typeface="Times New Roman" panose="02020603050405020304" pitchFamily="18" charset="0"/>
              </a:rPr>
              <a:t>)</a:t>
            </a:r>
          </a:p>
          <a:p>
            <a:pPr marL="457200" indent="-457200" algn="l">
              <a:buFont typeface="Wingdings" panose="05000000000000000000" pitchFamily="2" charset="2"/>
              <a:buChar char="v"/>
            </a:pPr>
            <a:r>
              <a:rPr lang="tr-TR" dirty="0">
                <a:solidFill>
                  <a:srgbClr val="FFFF00"/>
                </a:solidFill>
                <a:latin typeface="Times New Roman" panose="02020603050405020304" pitchFamily="18" charset="0"/>
                <a:cs typeface="Times New Roman" panose="02020603050405020304" pitchFamily="18" charset="0"/>
              </a:rPr>
              <a:t>HALİDE EDİP ADIVAR (1884 – 1964</a:t>
            </a:r>
            <a:r>
              <a:rPr lang="tr-TR" dirty="0" smtClean="0">
                <a:solidFill>
                  <a:srgbClr val="FFFF00"/>
                </a:solidFill>
                <a:latin typeface="Times New Roman" panose="02020603050405020304" pitchFamily="18" charset="0"/>
                <a:cs typeface="Times New Roman" panose="02020603050405020304" pitchFamily="18" charset="0"/>
              </a:rPr>
              <a:t>)</a:t>
            </a:r>
          </a:p>
          <a:p>
            <a:pPr marL="457200" indent="-457200" algn="l">
              <a:buFont typeface="Wingdings" panose="05000000000000000000" pitchFamily="2" charset="2"/>
              <a:buChar char="v"/>
            </a:pPr>
            <a:r>
              <a:rPr lang="tr-TR" dirty="0">
                <a:solidFill>
                  <a:srgbClr val="FFFF00"/>
                </a:solidFill>
                <a:latin typeface="Times New Roman" panose="02020603050405020304" pitchFamily="18" charset="0"/>
                <a:cs typeface="Times New Roman" panose="02020603050405020304" pitchFamily="18" charset="0"/>
              </a:rPr>
              <a:t>REFİK HALİT KARAY (1888 – 1966</a:t>
            </a:r>
            <a:r>
              <a:rPr lang="tr-TR" dirty="0" smtClean="0">
                <a:solidFill>
                  <a:srgbClr val="FFFF00"/>
                </a:solidFill>
                <a:latin typeface="Times New Roman" panose="02020603050405020304" pitchFamily="18" charset="0"/>
                <a:cs typeface="Times New Roman" panose="02020603050405020304" pitchFamily="18" charset="0"/>
              </a:rPr>
              <a:t>)</a:t>
            </a:r>
          </a:p>
          <a:p>
            <a:pPr marL="457200" indent="-457200" algn="l">
              <a:buFont typeface="Wingdings" panose="05000000000000000000" pitchFamily="2" charset="2"/>
              <a:buChar char="v"/>
            </a:pPr>
            <a:r>
              <a:rPr lang="tr-TR" dirty="0">
                <a:solidFill>
                  <a:srgbClr val="FFFF00"/>
                </a:solidFill>
                <a:latin typeface="Times New Roman" panose="02020603050405020304" pitchFamily="18" charset="0"/>
                <a:cs typeface="Times New Roman" panose="02020603050405020304" pitchFamily="18" charset="0"/>
              </a:rPr>
              <a:t>REŞAT NURİ GÜNTEKİN (1889 – 1956</a:t>
            </a:r>
            <a:r>
              <a:rPr lang="tr-TR" dirty="0" smtClean="0">
                <a:solidFill>
                  <a:srgbClr val="FFFF00"/>
                </a:solidFill>
                <a:latin typeface="Times New Roman" panose="02020603050405020304" pitchFamily="18" charset="0"/>
                <a:cs typeface="Times New Roman" panose="02020603050405020304" pitchFamily="18" charset="0"/>
              </a:rPr>
              <a:t>)</a:t>
            </a:r>
          </a:p>
          <a:p>
            <a:pPr marL="457200" indent="-457200" algn="l">
              <a:buFont typeface="Wingdings" panose="05000000000000000000" pitchFamily="2" charset="2"/>
              <a:buChar char="v"/>
            </a:pPr>
            <a:r>
              <a:rPr lang="tr-TR" dirty="0">
                <a:solidFill>
                  <a:srgbClr val="FFFF00"/>
                </a:solidFill>
                <a:latin typeface="Times New Roman" panose="02020603050405020304" pitchFamily="18" charset="0"/>
                <a:cs typeface="Times New Roman" panose="02020603050405020304" pitchFamily="18" charset="0"/>
              </a:rPr>
              <a:t>FALİH RIFKI ATAY (1884 – 1971</a:t>
            </a:r>
            <a:r>
              <a:rPr lang="tr-TR" dirty="0" smtClean="0">
                <a:solidFill>
                  <a:srgbClr val="FFFF00"/>
                </a:solidFill>
                <a:latin typeface="Times New Roman" panose="02020603050405020304" pitchFamily="18" charset="0"/>
                <a:cs typeface="Times New Roman" panose="02020603050405020304" pitchFamily="18" charset="0"/>
              </a:rPr>
              <a:t>)</a:t>
            </a:r>
          </a:p>
          <a:p>
            <a:pPr marL="457200" indent="-457200" algn="l">
              <a:buFont typeface="Wingdings" panose="05000000000000000000" pitchFamily="2" charset="2"/>
              <a:buChar char="v"/>
            </a:pPr>
            <a:r>
              <a:rPr lang="tr-TR" dirty="0">
                <a:solidFill>
                  <a:srgbClr val="FFFF00"/>
                </a:solidFill>
                <a:latin typeface="Times New Roman" panose="02020603050405020304" pitchFamily="18" charset="0"/>
                <a:cs typeface="Times New Roman" panose="02020603050405020304" pitchFamily="18" charset="0"/>
              </a:rPr>
              <a:t>HAMDULLAH SUPHİ TANRIÖVER (1885 – 1966</a:t>
            </a:r>
            <a:r>
              <a:rPr lang="tr-TR" dirty="0" smtClean="0">
                <a:solidFill>
                  <a:srgbClr val="FFFF00"/>
                </a:solidFill>
                <a:latin typeface="Times New Roman" panose="02020603050405020304" pitchFamily="18" charset="0"/>
                <a:cs typeface="Times New Roman" panose="02020603050405020304" pitchFamily="18" charset="0"/>
              </a:rPr>
              <a:t>)</a:t>
            </a:r>
          </a:p>
          <a:p>
            <a:pPr marL="457200" indent="-457200" algn="l">
              <a:buFont typeface="Wingdings" panose="05000000000000000000" pitchFamily="2" charset="2"/>
              <a:buChar char="v"/>
            </a:pPr>
            <a:r>
              <a:rPr lang="tr-TR" dirty="0">
                <a:solidFill>
                  <a:srgbClr val="FFFF00"/>
                </a:solidFill>
                <a:latin typeface="Times New Roman" panose="02020603050405020304" pitchFamily="18" charset="0"/>
                <a:cs typeface="Times New Roman" panose="02020603050405020304" pitchFamily="18" charset="0"/>
              </a:rPr>
              <a:t>YUSUF AKÇURA (1876 – 1935</a:t>
            </a:r>
            <a:r>
              <a:rPr lang="tr-TR" dirty="0" smtClean="0">
                <a:solidFill>
                  <a:srgbClr val="FFFF00"/>
                </a:solidFill>
                <a:latin typeface="Times New Roman" panose="02020603050405020304" pitchFamily="18" charset="0"/>
                <a:cs typeface="Times New Roman" panose="02020603050405020304" pitchFamily="18" charset="0"/>
              </a:rPr>
              <a:t>)</a:t>
            </a:r>
          </a:p>
          <a:p>
            <a:pPr marL="457200" indent="-457200" algn="l">
              <a:buFont typeface="Wingdings" panose="05000000000000000000" pitchFamily="2" charset="2"/>
              <a:buChar char="v"/>
            </a:pPr>
            <a:r>
              <a:rPr lang="tr-TR" dirty="0">
                <a:solidFill>
                  <a:srgbClr val="FFFF00"/>
                </a:solidFill>
                <a:latin typeface="Times New Roman" panose="02020603050405020304" pitchFamily="18" charset="0"/>
                <a:cs typeface="Times New Roman" panose="02020603050405020304" pitchFamily="18" charset="0"/>
              </a:rPr>
              <a:t>HALİDE NUSRET ZORLUTUNA (1901 – 1984</a:t>
            </a:r>
            <a:r>
              <a:rPr lang="tr-TR" dirty="0" smtClean="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243873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179512" y="188640"/>
            <a:ext cx="8712968" cy="1080120"/>
          </a:xfrm>
        </p:spPr>
        <p:txBody>
          <a:bodyPr>
            <a:normAutofit/>
          </a:bodyPr>
          <a:lstStyle/>
          <a:p>
            <a:pPr algn="ctr"/>
            <a:r>
              <a:rPr lang="tr-TR" sz="4400" dirty="0">
                <a:solidFill>
                  <a:schemeClr val="bg1"/>
                </a:solidFill>
                <a:effectLst/>
                <a:latin typeface="Times New Roman" panose="02020603050405020304" pitchFamily="18" charset="0"/>
                <a:cs typeface="Times New Roman" panose="02020603050405020304" pitchFamily="18" charset="0"/>
              </a:rPr>
              <a:t>ÖMER SEYFETTİN (1884 – 1920)</a:t>
            </a:r>
          </a:p>
        </p:txBody>
      </p:sp>
      <p:sp>
        <p:nvSpPr>
          <p:cNvPr id="5" name="Alt Başlık 4"/>
          <p:cNvSpPr>
            <a:spLocks noGrp="1"/>
          </p:cNvSpPr>
          <p:nvPr>
            <p:ph type="subTitle" idx="1"/>
          </p:nvPr>
        </p:nvSpPr>
        <p:spPr>
          <a:xfrm>
            <a:off x="179512" y="1412776"/>
            <a:ext cx="8712968" cy="5184576"/>
          </a:xfrm>
        </p:spPr>
        <p:txBody>
          <a:bodyPr>
            <a:normAutofit/>
          </a:bodyPr>
          <a:lstStyle/>
          <a:p>
            <a:pPr algn="l"/>
            <a:r>
              <a:rPr lang="tr-TR" sz="3200" dirty="0">
                <a:solidFill>
                  <a:srgbClr val="FFFF00"/>
                </a:solidFill>
                <a:latin typeface="Times New Roman" panose="02020603050405020304" pitchFamily="18" charset="0"/>
                <a:cs typeface="Times New Roman" panose="02020603050405020304" pitchFamily="18" charset="0"/>
              </a:rPr>
              <a:t>Maupassant tarzı olay hikâyeciliğinin bizdeki en büyük ismidir.</a:t>
            </a:r>
          </a:p>
          <a:p>
            <a:pPr algn="l"/>
            <a:r>
              <a:rPr lang="tr-TR" sz="3200" dirty="0">
                <a:solidFill>
                  <a:srgbClr val="FFFF00"/>
                </a:solidFill>
                <a:latin typeface="Times New Roman" panose="02020603050405020304" pitchFamily="18" charset="0"/>
                <a:cs typeface="Times New Roman" panose="02020603050405020304" pitchFamily="18" charset="0"/>
              </a:rPr>
              <a:t>Hikâyeciliği meslek olarak gören ilk sanatçıdır.</a:t>
            </a:r>
          </a:p>
          <a:p>
            <a:pPr algn="l"/>
            <a:r>
              <a:rPr lang="tr-TR" sz="3200" dirty="0">
                <a:solidFill>
                  <a:srgbClr val="FFFF00"/>
                </a:solidFill>
                <a:latin typeface="Times New Roman" panose="02020603050405020304" pitchFamily="18" charset="0"/>
                <a:cs typeface="Times New Roman" panose="02020603050405020304" pitchFamily="18" charset="0"/>
              </a:rPr>
              <a:t>Genç Kalemler dergisinde yayımlanan “Yeni Lisan” maka­lesiyle dilin sadeleştirilmesi gerektiğini savunmuştur.</a:t>
            </a:r>
          </a:p>
          <a:p>
            <a:pPr algn="l"/>
            <a:r>
              <a:rPr lang="tr-TR" sz="3200" dirty="0">
                <a:solidFill>
                  <a:srgbClr val="FFFF00"/>
                </a:solidFill>
                <a:latin typeface="Times New Roman" panose="02020603050405020304" pitchFamily="18" charset="0"/>
                <a:cs typeface="Times New Roman" panose="02020603050405020304" pitchFamily="18" charset="0"/>
              </a:rPr>
              <a:t>Uzun cümlelerden, söz oyunlarından, yabancı sözcük ve tamlamalardan kaçınmış, konuşma ve yazı dili arasında bir uyum kurmaya çalışmıştır.</a:t>
            </a:r>
          </a:p>
        </p:txBody>
      </p:sp>
    </p:spTree>
    <p:extLst>
      <p:ext uri="{BB962C8B-B14F-4D97-AF65-F5344CB8AC3E}">
        <p14:creationId xmlns="" xmlns:p14="http://schemas.microsoft.com/office/powerpoint/2010/main" val="894514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188640"/>
            <a:ext cx="8640960" cy="6408712"/>
          </a:xfrm>
        </p:spPr>
        <p:txBody>
          <a:bodyPr>
            <a:normAutofit/>
          </a:bodyPr>
          <a:lstStyle/>
          <a:p>
            <a:pPr marL="457200" indent="-457200" algn="l">
              <a:buFont typeface="Wingdings" panose="05000000000000000000" pitchFamily="2" charset="2"/>
              <a:buChar char="v"/>
            </a:pPr>
            <a:r>
              <a:rPr lang="tr-TR" sz="2700" b="1" dirty="0">
                <a:solidFill>
                  <a:schemeClr val="bg1"/>
                </a:solidFill>
                <a:latin typeface="Times New Roman" panose="02020603050405020304" pitchFamily="18" charset="0"/>
                <a:cs typeface="Times New Roman" panose="02020603050405020304" pitchFamily="18" charset="0"/>
              </a:rPr>
              <a:t>“Toplum için sanat” </a:t>
            </a:r>
            <a:r>
              <a:rPr lang="tr-TR" sz="2700" dirty="0">
                <a:solidFill>
                  <a:srgbClr val="FFFF00"/>
                </a:solidFill>
                <a:latin typeface="Times New Roman" panose="02020603050405020304" pitchFamily="18" charset="0"/>
                <a:cs typeface="Times New Roman" panose="02020603050405020304" pitchFamily="18" charset="0"/>
              </a:rPr>
              <a:t>anlayışıyla milli değerlere yönelmenin önderliğini yapmıştır.</a:t>
            </a:r>
          </a:p>
          <a:p>
            <a:pPr marL="457200" indent="-457200" algn="l">
              <a:buFont typeface="Wingdings" panose="05000000000000000000" pitchFamily="2" charset="2"/>
              <a:buChar char="v"/>
            </a:pPr>
            <a:r>
              <a:rPr lang="tr-TR" sz="2700" dirty="0">
                <a:solidFill>
                  <a:srgbClr val="FFFF00"/>
                </a:solidFill>
                <a:latin typeface="Times New Roman" panose="02020603050405020304" pitchFamily="18" charset="0"/>
                <a:cs typeface="Times New Roman" panose="02020603050405020304" pitchFamily="18" charset="0"/>
              </a:rPr>
              <a:t>Realist bir yazardır.</a:t>
            </a:r>
          </a:p>
          <a:p>
            <a:pPr marL="457200" indent="-457200" algn="l">
              <a:buFont typeface="Wingdings" panose="05000000000000000000" pitchFamily="2" charset="2"/>
              <a:buChar char="v"/>
            </a:pPr>
            <a:r>
              <a:rPr lang="tr-TR" sz="2700" dirty="0">
                <a:solidFill>
                  <a:srgbClr val="FFFF00"/>
                </a:solidFill>
                <a:latin typeface="Times New Roman" panose="02020603050405020304" pitchFamily="18" charset="0"/>
                <a:cs typeface="Times New Roman" panose="02020603050405020304" pitchFamily="18" charset="0"/>
              </a:rPr>
              <a:t>Hikâyelerinde milli’ bilinci uyandırma ve güçlendirme amacı taşımıştır.</a:t>
            </a:r>
          </a:p>
          <a:p>
            <a:pPr marL="457200" indent="-457200" algn="l">
              <a:buFont typeface="Wingdings" panose="05000000000000000000" pitchFamily="2" charset="2"/>
              <a:buChar char="v"/>
            </a:pPr>
            <a:r>
              <a:rPr lang="tr-TR" sz="2700" dirty="0">
                <a:solidFill>
                  <a:srgbClr val="FFFF00"/>
                </a:solidFill>
                <a:latin typeface="Times New Roman" panose="02020603050405020304" pitchFamily="18" charset="0"/>
                <a:cs typeface="Times New Roman" panose="02020603050405020304" pitchFamily="18" charset="0"/>
              </a:rPr>
              <a:t>Mizahtan da yararlanarak toplumdaki aksayan yönleri eleştirmiştir; bu bakımdan hikâyeleri toplumsal hiciv ka­rakteri taşır.</a:t>
            </a:r>
          </a:p>
          <a:p>
            <a:pPr marL="457200" indent="-457200" algn="l">
              <a:buFont typeface="Wingdings" panose="05000000000000000000" pitchFamily="2" charset="2"/>
              <a:buChar char="v"/>
            </a:pPr>
            <a:r>
              <a:rPr lang="tr-TR" sz="2700" dirty="0">
                <a:solidFill>
                  <a:srgbClr val="FFFF00"/>
                </a:solidFill>
                <a:latin typeface="Times New Roman" panose="02020603050405020304" pitchFamily="18" charset="0"/>
                <a:cs typeface="Times New Roman" panose="02020603050405020304" pitchFamily="18" charset="0"/>
              </a:rPr>
              <a:t>Hikâyeleri teknik açıdan zayıftır, tasvirlere, psikolojik tah­lillere önem vermez, daha çok olayı ön plana çıkarır.</a:t>
            </a:r>
          </a:p>
          <a:p>
            <a:pPr marL="457200" indent="-457200" algn="l">
              <a:buFont typeface="Wingdings" panose="05000000000000000000" pitchFamily="2" charset="2"/>
              <a:buChar char="v"/>
            </a:pPr>
            <a:r>
              <a:rPr lang="tr-TR" sz="2700" dirty="0">
                <a:solidFill>
                  <a:srgbClr val="FFFF00"/>
                </a:solidFill>
                <a:latin typeface="Times New Roman" panose="02020603050405020304" pitchFamily="18" charset="0"/>
                <a:cs typeface="Times New Roman" panose="02020603050405020304" pitchFamily="18" charset="0"/>
              </a:rPr>
              <a:t>Türk tarihi, toplum sorunları, çocukluk anıları ve balkan­lardaki Türkler, başlıca konulardır.</a:t>
            </a:r>
          </a:p>
          <a:p>
            <a:pPr marL="457200" indent="-457200" algn="l">
              <a:buFont typeface="Wingdings" panose="05000000000000000000" pitchFamily="2" charset="2"/>
              <a:buChar char="v"/>
            </a:pPr>
            <a:r>
              <a:rPr lang="tr-TR" sz="2700" dirty="0">
                <a:solidFill>
                  <a:srgbClr val="FFFF00"/>
                </a:solidFill>
                <a:latin typeface="Times New Roman" panose="02020603050405020304" pitchFamily="18" charset="0"/>
                <a:cs typeface="Times New Roman" panose="02020603050405020304" pitchFamily="18" charset="0"/>
              </a:rPr>
              <a:t>Kısa cümlelere dayanan okurun dikkat ve heyecanını canlı tutan bir anlatımı vardır.</a:t>
            </a:r>
          </a:p>
        </p:txBody>
      </p:sp>
    </p:spTree>
    <p:extLst>
      <p:ext uri="{BB962C8B-B14F-4D97-AF65-F5344CB8AC3E}">
        <p14:creationId xmlns="" xmlns:p14="http://schemas.microsoft.com/office/powerpoint/2010/main" val="632813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116632"/>
            <a:ext cx="8568952" cy="6264696"/>
          </a:xfrm>
        </p:spPr>
        <p:txBody>
          <a:bodyPr>
            <a:noAutofit/>
          </a:bodyPr>
          <a:lstStyle/>
          <a:p>
            <a:pPr marL="457200" indent="-457200" algn="l">
              <a:buFont typeface="Wingdings" panose="05000000000000000000" pitchFamily="2" charset="2"/>
              <a:buChar char="v"/>
            </a:pPr>
            <a:r>
              <a:rPr lang="tr-TR" sz="2900" dirty="0">
                <a:solidFill>
                  <a:srgbClr val="FFFF00"/>
                </a:solidFill>
                <a:latin typeface="Times New Roman" panose="02020603050405020304" pitchFamily="18" charset="0"/>
                <a:cs typeface="Times New Roman" panose="02020603050405020304" pitchFamily="18" charset="0"/>
              </a:rPr>
              <a:t>Hikâyelerinde menkıbe, efsane, destan, halk fıkraları ve tarihten yararlanmıştır.</a:t>
            </a:r>
          </a:p>
          <a:p>
            <a:pPr marL="457200" indent="-457200" algn="l">
              <a:buFont typeface="Wingdings" panose="05000000000000000000" pitchFamily="2" charset="2"/>
              <a:buChar char="v"/>
            </a:pPr>
            <a:r>
              <a:rPr lang="tr-TR" sz="2900" dirty="0">
                <a:solidFill>
                  <a:srgbClr val="FFFF00"/>
                </a:solidFill>
                <a:latin typeface="Times New Roman" panose="02020603050405020304" pitchFamily="18" charset="0"/>
                <a:cs typeface="Times New Roman" panose="02020603050405020304" pitchFamily="18" charset="0"/>
              </a:rPr>
              <a:t>Kitaplaştırmadığı az sayıda şiiri de vardır.</a:t>
            </a:r>
          </a:p>
          <a:p>
            <a:pPr marL="457200" indent="-457200" algn="l">
              <a:buFont typeface="Wingdings" panose="05000000000000000000" pitchFamily="2" charset="2"/>
              <a:buChar char="v"/>
            </a:pPr>
            <a:r>
              <a:rPr lang="tr-TR" sz="2900" dirty="0">
                <a:solidFill>
                  <a:srgbClr val="FFFF00"/>
                </a:solidFill>
                <a:latin typeface="Times New Roman" panose="02020603050405020304" pitchFamily="18" charset="0"/>
                <a:cs typeface="Times New Roman" panose="02020603050405020304" pitchFamily="18" charset="0"/>
              </a:rPr>
              <a:t>Efruz Bey ve Yalnız Efe adlı eserleri </a:t>
            </a:r>
            <a:r>
              <a:rPr lang="tr-TR" sz="2900" b="1" dirty="0">
                <a:solidFill>
                  <a:schemeClr val="bg1"/>
                </a:solidFill>
                <a:latin typeface="Times New Roman" panose="02020603050405020304" pitchFamily="18" charset="0"/>
                <a:cs typeface="Times New Roman" panose="02020603050405020304" pitchFamily="18" charset="0"/>
              </a:rPr>
              <a:t>“uzun hikâye”, “roman” </a:t>
            </a:r>
            <a:r>
              <a:rPr lang="tr-TR" sz="2900" dirty="0">
                <a:solidFill>
                  <a:srgbClr val="FFFF00"/>
                </a:solidFill>
                <a:latin typeface="Times New Roman" panose="02020603050405020304" pitchFamily="18" charset="0"/>
                <a:cs typeface="Times New Roman" panose="02020603050405020304" pitchFamily="18" charset="0"/>
              </a:rPr>
              <a:t>olarak da değerlendirilmektedir.</a:t>
            </a:r>
          </a:p>
          <a:p>
            <a:pPr algn="l"/>
            <a:r>
              <a:rPr lang="tr-TR" sz="2900" b="1" dirty="0" smtClean="0">
                <a:solidFill>
                  <a:schemeClr val="bg1"/>
                </a:solidFill>
                <a:latin typeface="Times New Roman" panose="02020603050405020304" pitchFamily="18" charset="0"/>
                <a:cs typeface="Times New Roman" panose="02020603050405020304" pitchFamily="18" charset="0"/>
              </a:rPr>
              <a:t>Eserleri:</a:t>
            </a:r>
          </a:p>
          <a:p>
            <a:pPr algn="l"/>
            <a:r>
              <a:rPr lang="tr-TR" sz="2900" b="1" dirty="0" smtClean="0">
                <a:solidFill>
                  <a:schemeClr val="bg1"/>
                </a:solidFill>
                <a:latin typeface="Times New Roman" panose="02020603050405020304" pitchFamily="18" charset="0"/>
                <a:cs typeface="Times New Roman" panose="02020603050405020304" pitchFamily="18" charset="0"/>
              </a:rPr>
              <a:t>Hikâye</a:t>
            </a:r>
            <a:r>
              <a:rPr lang="tr-TR" sz="2900" b="1" dirty="0">
                <a:solidFill>
                  <a:schemeClr val="bg1"/>
                </a:solidFill>
                <a:latin typeface="Times New Roman" panose="02020603050405020304" pitchFamily="18" charset="0"/>
                <a:cs typeface="Times New Roman" panose="02020603050405020304" pitchFamily="18" charset="0"/>
              </a:rPr>
              <a:t>: </a:t>
            </a:r>
            <a:r>
              <a:rPr lang="tr-TR" sz="2900" dirty="0">
                <a:solidFill>
                  <a:srgbClr val="FFFF00"/>
                </a:solidFill>
                <a:latin typeface="Times New Roman" panose="02020603050405020304" pitchFamily="18" charset="0"/>
                <a:cs typeface="Times New Roman" panose="02020603050405020304" pitchFamily="18" charset="0"/>
              </a:rPr>
              <a:t>Ashab-ı Kehfimiz, İlk Düşen Ak, Yüksek Ökçeler, Bomba, Bahar ve Kelebekler, Forsa, Beyaz Lale, Aşk Dalgası, Gizli Mabet, Tarih Ezeli Bir Tekerrür, Pembe İncili Kaftan, Kaşağı, Falaka, Kızıl Elma Neresi, Başını Vermeyen Şehit, Diyet, And, Teke Tek, Kütük, Harem </a:t>
            </a:r>
            <a:r>
              <a:rPr lang="tr-TR" sz="2900" b="1" dirty="0">
                <a:solidFill>
                  <a:schemeClr val="bg1"/>
                </a:solidFill>
                <a:latin typeface="Times New Roman" panose="02020603050405020304" pitchFamily="18" charset="0"/>
                <a:cs typeface="Times New Roman" panose="02020603050405020304" pitchFamily="18" charset="0"/>
              </a:rPr>
              <a:t>(uzun hikâye) </a:t>
            </a:r>
            <a:r>
              <a:rPr lang="tr-TR" sz="2900" dirty="0">
                <a:solidFill>
                  <a:srgbClr val="FFFF00"/>
                </a:solidFill>
                <a:latin typeface="Times New Roman" panose="02020603050405020304" pitchFamily="18" charset="0"/>
                <a:cs typeface="Times New Roman" panose="02020603050405020304" pitchFamily="18" charset="0"/>
              </a:rPr>
              <a:t>Efruz Bey, Yalnız </a:t>
            </a:r>
            <a:r>
              <a:rPr lang="tr-TR" sz="2900" dirty="0" smtClean="0">
                <a:solidFill>
                  <a:srgbClr val="FFFF00"/>
                </a:solidFill>
                <a:latin typeface="Times New Roman" panose="02020603050405020304" pitchFamily="18" charset="0"/>
                <a:cs typeface="Times New Roman" panose="02020603050405020304" pitchFamily="18" charset="0"/>
              </a:rPr>
              <a:t>Efe.</a:t>
            </a:r>
            <a:endParaRPr lang="tr-TR" sz="29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599175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41258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07504" y="116632"/>
            <a:ext cx="8712968" cy="1008112"/>
          </a:xfrm>
        </p:spPr>
        <p:txBody>
          <a:bodyPr>
            <a:normAutofit/>
          </a:bodyPr>
          <a:lstStyle/>
          <a:p>
            <a:pPr algn="ctr"/>
            <a:r>
              <a:rPr lang="tr-TR" sz="4000" dirty="0">
                <a:solidFill>
                  <a:schemeClr val="bg1"/>
                </a:solidFill>
                <a:effectLst/>
                <a:latin typeface="Times New Roman" panose="02020603050405020304" pitchFamily="18" charset="0"/>
                <a:cs typeface="Times New Roman" panose="02020603050405020304" pitchFamily="18" charset="0"/>
              </a:rPr>
              <a:t>ALİ CANİP YÖNTEM (1887 – 1967)</a:t>
            </a:r>
          </a:p>
        </p:txBody>
      </p:sp>
      <p:sp>
        <p:nvSpPr>
          <p:cNvPr id="3" name="Alt Başlık 2"/>
          <p:cNvSpPr>
            <a:spLocks noGrp="1"/>
          </p:cNvSpPr>
          <p:nvPr>
            <p:ph type="subTitle" idx="1"/>
          </p:nvPr>
        </p:nvSpPr>
        <p:spPr>
          <a:xfrm>
            <a:off x="107504" y="1124744"/>
            <a:ext cx="8712968" cy="5472608"/>
          </a:xfrm>
        </p:spPr>
        <p:txBody>
          <a:bodyPr>
            <a:noAutofit/>
          </a:bodyPr>
          <a:lstStyle/>
          <a:p>
            <a:pPr marL="457200" indent="-457200" algn="l">
              <a:buFont typeface="Wingdings" panose="05000000000000000000" pitchFamily="2" charset="2"/>
              <a:buChar char="v"/>
            </a:pPr>
            <a:r>
              <a:rPr lang="tr-TR" sz="3000" dirty="0">
                <a:solidFill>
                  <a:srgbClr val="FFFF00"/>
                </a:solidFill>
                <a:latin typeface="Times New Roman" panose="02020603050405020304" pitchFamily="18" charset="0"/>
                <a:cs typeface="Times New Roman" panose="02020603050405020304" pitchFamily="18" charset="0"/>
              </a:rPr>
              <a:t>Fecr-i Ati topluluğundan Genç Kalemler dergisine geçmiştir.</a:t>
            </a:r>
          </a:p>
          <a:p>
            <a:pPr marL="457200" indent="-457200" algn="l">
              <a:buFont typeface="Wingdings" panose="05000000000000000000" pitchFamily="2" charset="2"/>
              <a:buChar char="v"/>
            </a:pPr>
            <a:r>
              <a:rPr lang="tr-TR" sz="3000" dirty="0">
                <a:solidFill>
                  <a:srgbClr val="FFFF00"/>
                </a:solidFill>
                <a:latin typeface="Times New Roman" panose="02020603050405020304" pitchFamily="18" charset="0"/>
                <a:cs typeface="Times New Roman" panose="02020603050405020304" pitchFamily="18" charset="0"/>
              </a:rPr>
              <a:t>Hem heceyi hem de aruzu kullanmıştır.</a:t>
            </a:r>
          </a:p>
          <a:p>
            <a:pPr marL="457200" indent="-457200" algn="l">
              <a:buFont typeface="Wingdings" panose="05000000000000000000" pitchFamily="2" charset="2"/>
              <a:buChar char="v"/>
            </a:pPr>
            <a:r>
              <a:rPr lang="tr-TR" sz="3000" dirty="0">
                <a:solidFill>
                  <a:srgbClr val="FFFF00"/>
                </a:solidFill>
                <a:latin typeface="Times New Roman" panose="02020603050405020304" pitchFamily="18" charset="0"/>
                <a:cs typeface="Times New Roman" panose="02020603050405020304" pitchFamily="18" charset="0"/>
              </a:rPr>
              <a:t>Eleştirileri, makaleleri ve edebiyat tarihi araştırmalarıyla tanınmıştır.</a:t>
            </a:r>
          </a:p>
          <a:p>
            <a:pPr algn="l"/>
            <a:r>
              <a:rPr lang="tr-TR" sz="3000" b="1" dirty="0">
                <a:solidFill>
                  <a:schemeClr val="bg1"/>
                </a:solidFill>
                <a:latin typeface="Times New Roman" panose="02020603050405020304" pitchFamily="18" charset="0"/>
                <a:cs typeface="Times New Roman" panose="02020603050405020304" pitchFamily="18" charset="0"/>
              </a:rPr>
              <a:t>Eserleri:</a:t>
            </a:r>
          </a:p>
          <a:p>
            <a:pPr algn="l"/>
            <a:r>
              <a:rPr lang="tr-TR" sz="3000" b="1" dirty="0" smtClean="0">
                <a:solidFill>
                  <a:schemeClr val="bg1"/>
                </a:solidFill>
                <a:latin typeface="Times New Roman" panose="02020603050405020304" pitchFamily="18" charset="0"/>
                <a:cs typeface="Times New Roman" panose="02020603050405020304" pitchFamily="18" charset="0"/>
              </a:rPr>
              <a:t>Şiir</a:t>
            </a:r>
            <a:r>
              <a:rPr lang="tr-TR" sz="3000" b="1" dirty="0">
                <a:solidFill>
                  <a:schemeClr val="bg1"/>
                </a:solidFill>
                <a:latin typeface="Times New Roman" panose="02020603050405020304" pitchFamily="18" charset="0"/>
                <a:cs typeface="Times New Roman" panose="02020603050405020304" pitchFamily="18" charset="0"/>
              </a:rPr>
              <a:t>: </a:t>
            </a:r>
            <a:r>
              <a:rPr lang="tr-TR" sz="3000" dirty="0">
                <a:solidFill>
                  <a:srgbClr val="FFFF00"/>
                </a:solidFill>
                <a:latin typeface="Times New Roman" panose="02020603050405020304" pitchFamily="18" charset="0"/>
                <a:cs typeface="Times New Roman" panose="02020603050405020304" pitchFamily="18" charset="0"/>
              </a:rPr>
              <a:t>Geçtiğim Yol</a:t>
            </a:r>
          </a:p>
          <a:p>
            <a:pPr algn="l"/>
            <a:r>
              <a:rPr lang="tr-TR" sz="3000" b="1" dirty="0">
                <a:solidFill>
                  <a:schemeClr val="bg1"/>
                </a:solidFill>
                <a:latin typeface="Times New Roman" panose="02020603050405020304" pitchFamily="18" charset="0"/>
                <a:cs typeface="Times New Roman" panose="02020603050405020304" pitchFamily="18" charset="0"/>
              </a:rPr>
              <a:t>Makale: </a:t>
            </a:r>
            <a:r>
              <a:rPr lang="tr-TR" sz="3000" dirty="0">
                <a:solidFill>
                  <a:srgbClr val="FFFF00"/>
                </a:solidFill>
                <a:latin typeface="Times New Roman" panose="02020603050405020304" pitchFamily="18" charset="0"/>
                <a:cs typeface="Times New Roman" panose="02020603050405020304" pitchFamily="18" charset="0"/>
              </a:rPr>
              <a:t>Milli Edebiyat Meselesi ve Cenap Bey’le Münaka­şalarım</a:t>
            </a:r>
          </a:p>
          <a:p>
            <a:pPr algn="l"/>
            <a:r>
              <a:rPr lang="tr-TR" sz="3000" b="1" dirty="0">
                <a:solidFill>
                  <a:schemeClr val="bg1"/>
                </a:solidFill>
                <a:latin typeface="Times New Roman" panose="02020603050405020304" pitchFamily="18" charset="0"/>
                <a:cs typeface="Times New Roman" panose="02020603050405020304" pitchFamily="18" charset="0"/>
              </a:rPr>
              <a:t>Antoloji: </a:t>
            </a:r>
            <a:r>
              <a:rPr lang="tr-TR" sz="3000" dirty="0">
                <a:solidFill>
                  <a:srgbClr val="FFFF00"/>
                </a:solidFill>
                <a:latin typeface="Times New Roman" panose="02020603050405020304" pitchFamily="18" charset="0"/>
                <a:cs typeface="Times New Roman" panose="02020603050405020304" pitchFamily="18" charset="0"/>
              </a:rPr>
              <a:t>Türk Edebiyatı Antolojisi</a:t>
            </a:r>
          </a:p>
        </p:txBody>
      </p:sp>
    </p:spTree>
    <p:extLst>
      <p:ext uri="{BB962C8B-B14F-4D97-AF65-F5344CB8AC3E}">
        <p14:creationId xmlns="" xmlns:p14="http://schemas.microsoft.com/office/powerpoint/2010/main" val="988957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088464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107504" y="188640"/>
            <a:ext cx="8784976" cy="1296144"/>
          </a:xfrm>
        </p:spPr>
        <p:txBody>
          <a:bodyPr>
            <a:noAutofit/>
          </a:bodyPr>
          <a:lstStyle/>
          <a:p>
            <a:pPr algn="ctr"/>
            <a:r>
              <a:rPr lang="tr-TR" sz="4400" dirty="0">
                <a:solidFill>
                  <a:schemeClr val="bg1"/>
                </a:solidFill>
                <a:effectLst/>
                <a:latin typeface="Times New Roman" panose="02020603050405020304" pitchFamily="18" charset="0"/>
                <a:cs typeface="Times New Roman" panose="02020603050405020304" pitchFamily="18" charset="0"/>
              </a:rPr>
              <a:t>Milli Edebiyat Döneminin Genel Özellikleri</a:t>
            </a:r>
          </a:p>
        </p:txBody>
      </p:sp>
      <p:sp>
        <p:nvSpPr>
          <p:cNvPr id="5" name="Alt Başlık 4"/>
          <p:cNvSpPr>
            <a:spLocks noGrp="1"/>
          </p:cNvSpPr>
          <p:nvPr>
            <p:ph type="subTitle" idx="1"/>
          </p:nvPr>
        </p:nvSpPr>
        <p:spPr>
          <a:xfrm>
            <a:off x="107504" y="1772816"/>
            <a:ext cx="8784976" cy="4896544"/>
          </a:xfrm>
        </p:spPr>
        <p:txBody>
          <a:bodyPr>
            <a:normAutofit lnSpcReduction="10000"/>
          </a:bodyPr>
          <a:lstStyle/>
          <a:p>
            <a:pPr marL="457200" indent="-457200" algn="l">
              <a:buFont typeface="Wingdings" panose="05000000000000000000" pitchFamily="2" charset="2"/>
              <a:buChar char="v"/>
            </a:pPr>
            <a:r>
              <a:rPr lang="tr-TR" sz="3200" dirty="0">
                <a:solidFill>
                  <a:srgbClr val="FFFF00"/>
                </a:solidFill>
                <a:latin typeface="Times New Roman" panose="02020603050405020304" pitchFamily="18" charset="0"/>
                <a:cs typeface="Times New Roman" panose="02020603050405020304" pitchFamily="18" charset="0"/>
              </a:rPr>
              <a:t>Milli Edebiyat sanatçıları Batıyı körü körüne taklit etmeye karşı çıkmıştır; ancak edebiyatta Batılı türler olan makale, fıkra, roman, hikaye… gibi türleri kullanmayı yanlış görmemişlerdir.</a:t>
            </a:r>
          </a:p>
          <a:p>
            <a:pPr marL="457200" indent="-457200" algn="l">
              <a:buFont typeface="Wingdings" panose="05000000000000000000" pitchFamily="2" charset="2"/>
              <a:buChar char="v"/>
            </a:pPr>
            <a:r>
              <a:rPr lang="tr-TR" sz="3200" dirty="0">
                <a:solidFill>
                  <a:srgbClr val="FFFF00"/>
                </a:solidFill>
                <a:latin typeface="Times New Roman" panose="02020603050405020304" pitchFamily="18" charset="0"/>
                <a:cs typeface="Times New Roman" panose="02020603050405020304" pitchFamily="18" charset="0"/>
              </a:rPr>
              <a:t>Milli Edebiyatın getirdiği en önemli yenilik Yeni Lisan hareketini başlatarak dilde o döneme kadar değişik zamanlarda hedeflenen; ancak başarılamayan sadeleşme hareketini başarmak olmuştur. Bu dönem sanatçıları, konuşma diliyle edebiyat yapmışlardır.</a:t>
            </a:r>
          </a:p>
        </p:txBody>
      </p:sp>
    </p:spTree>
    <p:extLst>
      <p:ext uri="{BB962C8B-B14F-4D97-AF65-F5344CB8AC3E}">
        <p14:creationId xmlns="" xmlns:p14="http://schemas.microsoft.com/office/powerpoint/2010/main" val="4249075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88640"/>
            <a:ext cx="8640960" cy="864096"/>
          </a:xfrm>
        </p:spPr>
        <p:txBody>
          <a:bodyPr>
            <a:normAutofit fontScale="90000"/>
          </a:bodyPr>
          <a:lstStyle/>
          <a:p>
            <a:pPr algn="ctr"/>
            <a:r>
              <a:rPr lang="tr-TR" dirty="0">
                <a:solidFill>
                  <a:schemeClr val="bg1"/>
                </a:solidFill>
                <a:effectLst/>
                <a:latin typeface="Times New Roman" panose="02020603050405020304" pitchFamily="18" charset="0"/>
                <a:cs typeface="Times New Roman" panose="02020603050405020304" pitchFamily="18" charset="0"/>
              </a:rPr>
              <a:t>ZİYA GÖKALP (1876 – 1924)</a:t>
            </a:r>
          </a:p>
        </p:txBody>
      </p:sp>
      <p:sp>
        <p:nvSpPr>
          <p:cNvPr id="3" name="Alt Başlık 2"/>
          <p:cNvSpPr>
            <a:spLocks noGrp="1"/>
          </p:cNvSpPr>
          <p:nvPr>
            <p:ph type="subTitle" idx="1"/>
          </p:nvPr>
        </p:nvSpPr>
        <p:spPr>
          <a:xfrm>
            <a:off x="179512" y="980728"/>
            <a:ext cx="8640960" cy="5544616"/>
          </a:xfrm>
        </p:spPr>
        <p:txBody>
          <a:bodyPr>
            <a:noAutofit/>
          </a:bodyPr>
          <a:lstStyle/>
          <a:p>
            <a:pPr marL="457200" indent="-457200" algn="l">
              <a:buFont typeface="Wingdings" panose="05000000000000000000" pitchFamily="2" charset="2"/>
              <a:buChar char="v"/>
            </a:pPr>
            <a:r>
              <a:rPr lang="tr-TR" sz="2800" dirty="0">
                <a:solidFill>
                  <a:srgbClr val="FFFF00"/>
                </a:solidFill>
                <a:latin typeface="Times New Roman" panose="02020603050405020304" pitchFamily="18" charset="0"/>
                <a:cs typeface="Times New Roman" panose="02020603050405020304" pitchFamily="18" charset="0"/>
              </a:rPr>
              <a:t>Türkçülük akımını sistemleştirmiş ve Türk milliyetçiliği fikrini </a:t>
            </a:r>
            <a:r>
              <a:rPr lang="tr-TR" sz="2800" b="1" dirty="0">
                <a:solidFill>
                  <a:schemeClr val="bg1"/>
                </a:solidFill>
                <a:latin typeface="Times New Roman" panose="02020603050405020304" pitchFamily="18" charset="0"/>
                <a:cs typeface="Times New Roman" panose="02020603050405020304" pitchFamily="18" charset="0"/>
              </a:rPr>
              <a:t>“Türkiyecilik”, “Oğuzculuk ve Türkmencilik”, “Turan­cılık” </a:t>
            </a:r>
            <a:r>
              <a:rPr lang="tr-TR" sz="2800" dirty="0">
                <a:solidFill>
                  <a:srgbClr val="FFFF00"/>
                </a:solidFill>
                <a:latin typeface="Times New Roman" panose="02020603050405020304" pitchFamily="18" charset="0"/>
                <a:cs typeface="Times New Roman" panose="02020603050405020304" pitchFamily="18" charset="0"/>
              </a:rPr>
              <a:t>devrelerine ayırmıştır.</a:t>
            </a:r>
          </a:p>
          <a:p>
            <a:pPr marL="457200" indent="-457200" algn="l">
              <a:buFont typeface="Wingdings" panose="05000000000000000000" pitchFamily="2" charset="2"/>
              <a:buChar char="v"/>
            </a:pPr>
            <a:r>
              <a:rPr lang="tr-TR" sz="2800" dirty="0">
                <a:solidFill>
                  <a:srgbClr val="FFFF00"/>
                </a:solidFill>
                <a:latin typeface="Times New Roman" panose="02020603050405020304" pitchFamily="18" charset="0"/>
                <a:cs typeface="Times New Roman" panose="02020603050405020304" pitchFamily="18" charset="0"/>
              </a:rPr>
              <a:t>Şair ve yazar kimliği kadar sosyolog olarak da önemlidir; sosyoloji çalışmalarında Emile Durkheim’den etkilenmiştir.</a:t>
            </a:r>
          </a:p>
          <a:p>
            <a:pPr marL="457200" indent="-457200" algn="l">
              <a:buFont typeface="Wingdings" panose="05000000000000000000" pitchFamily="2" charset="2"/>
              <a:buChar char="v"/>
            </a:pPr>
            <a:r>
              <a:rPr lang="tr-TR" sz="2800" dirty="0">
                <a:solidFill>
                  <a:srgbClr val="FFFF00"/>
                </a:solidFill>
                <a:latin typeface="Times New Roman" panose="02020603050405020304" pitchFamily="18" charset="0"/>
                <a:cs typeface="Times New Roman" panose="02020603050405020304" pitchFamily="18" charset="0"/>
              </a:rPr>
              <a:t>Türk sosyolojisinin kurucusu olarak görülmüştür.</a:t>
            </a:r>
          </a:p>
          <a:p>
            <a:pPr marL="457200" indent="-457200" algn="l">
              <a:buFont typeface="Wingdings" panose="05000000000000000000" pitchFamily="2" charset="2"/>
              <a:buChar char="v"/>
            </a:pPr>
            <a:r>
              <a:rPr lang="tr-TR" sz="2800" dirty="0">
                <a:solidFill>
                  <a:srgbClr val="FFFF00"/>
                </a:solidFill>
                <a:latin typeface="Times New Roman" panose="02020603050405020304" pitchFamily="18" charset="0"/>
                <a:cs typeface="Times New Roman" panose="02020603050405020304" pitchFamily="18" charset="0"/>
              </a:rPr>
              <a:t>İslamiyet öncesi Türk tarihiyle ilgili araştırmalar yapmıştır.</a:t>
            </a:r>
          </a:p>
          <a:p>
            <a:pPr marL="457200" indent="-457200" algn="l">
              <a:buFont typeface="Wingdings" panose="05000000000000000000" pitchFamily="2" charset="2"/>
              <a:buChar char="v"/>
            </a:pPr>
            <a:r>
              <a:rPr lang="tr-TR" sz="2800" dirty="0">
                <a:solidFill>
                  <a:srgbClr val="FFFF00"/>
                </a:solidFill>
                <a:latin typeface="Times New Roman" panose="02020603050405020304" pitchFamily="18" charset="0"/>
                <a:cs typeface="Times New Roman" panose="02020603050405020304" pitchFamily="18" charset="0"/>
              </a:rPr>
              <a:t>Konuşma dilinin aynı zamanda yazı dili olmasını, edebi eserlerde İstanbul ağzının esas alınmasını ve heceyi kul­lanmak gerektiğini savunmuştur.</a:t>
            </a:r>
          </a:p>
        </p:txBody>
      </p:sp>
    </p:spTree>
    <p:extLst>
      <p:ext uri="{BB962C8B-B14F-4D97-AF65-F5344CB8AC3E}">
        <p14:creationId xmlns="" xmlns:p14="http://schemas.microsoft.com/office/powerpoint/2010/main" val="1854185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323528" y="260648"/>
            <a:ext cx="8496944" cy="6192688"/>
          </a:xfrm>
        </p:spPr>
        <p:txBody>
          <a:bodyPr>
            <a:noAutofit/>
          </a:bodyPr>
          <a:lstStyle/>
          <a:p>
            <a:pPr algn="l"/>
            <a:r>
              <a:rPr lang="tr-TR" sz="4200" b="1" dirty="0">
                <a:solidFill>
                  <a:schemeClr val="bg1"/>
                </a:solidFill>
                <a:latin typeface="Times New Roman" panose="02020603050405020304" pitchFamily="18" charset="0"/>
                <a:cs typeface="Times New Roman" panose="02020603050405020304" pitchFamily="18" charset="0"/>
              </a:rPr>
              <a:t>Eserleri:</a:t>
            </a:r>
          </a:p>
          <a:p>
            <a:pPr algn="l"/>
            <a:r>
              <a:rPr lang="tr-TR" sz="4200" b="1" dirty="0" smtClean="0">
                <a:solidFill>
                  <a:schemeClr val="bg1"/>
                </a:solidFill>
                <a:latin typeface="Times New Roman" panose="02020603050405020304" pitchFamily="18" charset="0"/>
                <a:cs typeface="Times New Roman" panose="02020603050405020304" pitchFamily="18" charset="0"/>
              </a:rPr>
              <a:t>Dergi</a:t>
            </a:r>
            <a:r>
              <a:rPr lang="tr-TR" sz="4200" b="1" dirty="0">
                <a:solidFill>
                  <a:schemeClr val="bg1"/>
                </a:solidFill>
                <a:latin typeface="Times New Roman" panose="02020603050405020304" pitchFamily="18" charset="0"/>
                <a:cs typeface="Times New Roman" panose="02020603050405020304" pitchFamily="18" charset="0"/>
              </a:rPr>
              <a:t>: </a:t>
            </a:r>
            <a:r>
              <a:rPr lang="tr-TR" sz="4200" dirty="0">
                <a:solidFill>
                  <a:srgbClr val="FFFF00"/>
                </a:solidFill>
                <a:latin typeface="Times New Roman" panose="02020603050405020304" pitchFamily="18" charset="0"/>
                <a:cs typeface="Times New Roman" panose="02020603050405020304" pitchFamily="18" charset="0"/>
              </a:rPr>
              <a:t>Yeni Mecmua, Küçük Mecmua</a:t>
            </a:r>
          </a:p>
          <a:p>
            <a:pPr algn="l"/>
            <a:r>
              <a:rPr lang="tr-TR" sz="4200" b="1" dirty="0">
                <a:solidFill>
                  <a:schemeClr val="bg1"/>
                </a:solidFill>
                <a:latin typeface="Times New Roman" panose="02020603050405020304" pitchFamily="18" charset="0"/>
                <a:cs typeface="Times New Roman" panose="02020603050405020304" pitchFamily="18" charset="0"/>
              </a:rPr>
              <a:t>Şiir: </a:t>
            </a:r>
            <a:r>
              <a:rPr lang="tr-TR" sz="4200" dirty="0">
                <a:solidFill>
                  <a:srgbClr val="FFFF00"/>
                </a:solidFill>
                <a:latin typeface="Times New Roman" panose="02020603050405020304" pitchFamily="18" charset="0"/>
                <a:cs typeface="Times New Roman" panose="02020603050405020304" pitchFamily="18" charset="0"/>
              </a:rPr>
              <a:t>Kızıl Elma, Yeni Hayat, Altın Işık</a:t>
            </a:r>
          </a:p>
          <a:p>
            <a:pPr algn="l"/>
            <a:r>
              <a:rPr lang="tr-TR" sz="4200" b="1" dirty="0">
                <a:solidFill>
                  <a:schemeClr val="bg1"/>
                </a:solidFill>
                <a:latin typeface="Times New Roman" panose="02020603050405020304" pitchFamily="18" charset="0"/>
                <a:cs typeface="Times New Roman" panose="02020603050405020304" pitchFamily="18" charset="0"/>
              </a:rPr>
              <a:t>Makale: </a:t>
            </a:r>
            <a:r>
              <a:rPr lang="tr-TR" sz="4200" dirty="0">
                <a:solidFill>
                  <a:srgbClr val="FFFF00"/>
                </a:solidFill>
                <a:latin typeface="Times New Roman" panose="02020603050405020304" pitchFamily="18" charset="0"/>
                <a:cs typeface="Times New Roman" panose="02020603050405020304" pitchFamily="18" charset="0"/>
              </a:rPr>
              <a:t>Türkleşmek İslamlaşmak Muasırlaşmak</a:t>
            </a:r>
          </a:p>
          <a:p>
            <a:pPr algn="l"/>
            <a:r>
              <a:rPr lang="tr-TR" sz="4200" b="1" dirty="0">
                <a:solidFill>
                  <a:schemeClr val="bg1"/>
                </a:solidFill>
                <a:latin typeface="Times New Roman" panose="02020603050405020304" pitchFamily="18" charset="0"/>
                <a:cs typeface="Times New Roman" panose="02020603050405020304" pitchFamily="18" charset="0"/>
              </a:rPr>
              <a:t>İnceleme: </a:t>
            </a:r>
            <a:r>
              <a:rPr lang="tr-TR" sz="4200" dirty="0">
                <a:solidFill>
                  <a:srgbClr val="FFFF00"/>
                </a:solidFill>
                <a:latin typeface="Times New Roman" panose="02020603050405020304" pitchFamily="18" charset="0"/>
                <a:cs typeface="Times New Roman" panose="02020603050405020304" pitchFamily="18" charset="0"/>
              </a:rPr>
              <a:t>Türkçülüğün Esasları, Türk Medeniyet Tarihi</a:t>
            </a:r>
          </a:p>
        </p:txBody>
      </p:sp>
    </p:spTree>
    <p:extLst>
      <p:ext uri="{BB962C8B-B14F-4D97-AF65-F5344CB8AC3E}">
        <p14:creationId xmlns="" xmlns:p14="http://schemas.microsoft.com/office/powerpoint/2010/main" val="623228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3999" cy="68579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304945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88640"/>
            <a:ext cx="8712968" cy="1152128"/>
          </a:xfrm>
        </p:spPr>
        <p:txBody>
          <a:bodyPr>
            <a:noAutofit/>
          </a:bodyPr>
          <a:lstStyle/>
          <a:p>
            <a:pPr algn="ctr"/>
            <a:r>
              <a:rPr lang="tr-TR" sz="4000" dirty="0">
                <a:solidFill>
                  <a:schemeClr val="bg1"/>
                </a:solidFill>
                <a:effectLst/>
                <a:latin typeface="Times New Roman" panose="02020603050405020304" pitchFamily="18" charset="0"/>
                <a:cs typeface="Times New Roman" panose="02020603050405020304" pitchFamily="18" charset="0"/>
              </a:rPr>
              <a:t>MEHMET EMİN YURDAKUL (1869 – 1944)</a:t>
            </a:r>
          </a:p>
        </p:txBody>
      </p:sp>
      <p:sp>
        <p:nvSpPr>
          <p:cNvPr id="3" name="Alt Başlık 2"/>
          <p:cNvSpPr>
            <a:spLocks noGrp="1"/>
          </p:cNvSpPr>
          <p:nvPr>
            <p:ph type="subTitle" idx="1"/>
          </p:nvPr>
        </p:nvSpPr>
        <p:spPr>
          <a:xfrm>
            <a:off x="179512" y="1556792"/>
            <a:ext cx="8784976" cy="5040560"/>
          </a:xfrm>
        </p:spPr>
        <p:txBody>
          <a:bodyPr>
            <a:noAutofit/>
          </a:bodyPr>
          <a:lstStyle/>
          <a:p>
            <a:pPr marL="457200" indent="-457200" algn="l">
              <a:buFont typeface="Wingdings" panose="05000000000000000000" pitchFamily="2" charset="2"/>
              <a:buChar char="v"/>
            </a:pPr>
            <a:r>
              <a:rPr lang="tr-TR" sz="2700" b="1" dirty="0">
                <a:solidFill>
                  <a:schemeClr val="bg1"/>
                </a:solidFill>
                <a:latin typeface="Times New Roman" panose="02020603050405020304" pitchFamily="18" charset="0"/>
                <a:cs typeface="Times New Roman" panose="02020603050405020304" pitchFamily="18" charset="0"/>
              </a:rPr>
              <a:t>”Türk Şairi”, “Milli Şair” </a:t>
            </a:r>
            <a:r>
              <a:rPr lang="tr-TR" sz="2700" dirty="0">
                <a:solidFill>
                  <a:srgbClr val="FFFF00"/>
                </a:solidFill>
                <a:latin typeface="Times New Roman" panose="02020603050405020304" pitchFamily="18" charset="0"/>
                <a:cs typeface="Times New Roman" panose="02020603050405020304" pitchFamily="18" charset="0"/>
              </a:rPr>
              <a:t>unvanlarıyla anılmıştır.</a:t>
            </a:r>
          </a:p>
          <a:p>
            <a:pPr marL="457200" indent="-457200" algn="l">
              <a:buFont typeface="Wingdings" panose="05000000000000000000" pitchFamily="2" charset="2"/>
              <a:buChar char="v"/>
            </a:pPr>
            <a:r>
              <a:rPr lang="tr-TR" sz="2700" dirty="0">
                <a:solidFill>
                  <a:srgbClr val="FFFF00"/>
                </a:solidFill>
                <a:latin typeface="Times New Roman" panose="02020603050405020304" pitchFamily="18" charset="0"/>
                <a:cs typeface="Times New Roman" panose="02020603050405020304" pitchFamily="18" charset="0"/>
              </a:rPr>
              <a:t>Milli duyguları dile getirdiği ilk şiiri Cenge </a:t>
            </a:r>
            <a:r>
              <a:rPr lang="tr-TR" sz="2700" dirty="0" smtClean="0">
                <a:solidFill>
                  <a:srgbClr val="FFFF00"/>
                </a:solidFill>
                <a:latin typeface="Times New Roman" panose="02020603050405020304" pitchFamily="18" charset="0"/>
                <a:cs typeface="Times New Roman" panose="02020603050405020304" pitchFamily="18" charset="0"/>
              </a:rPr>
              <a:t>Giderken leheceyle </a:t>
            </a:r>
            <a:r>
              <a:rPr lang="tr-TR" sz="2700" dirty="0">
                <a:solidFill>
                  <a:srgbClr val="FFFF00"/>
                </a:solidFill>
                <a:latin typeface="Times New Roman" panose="02020603050405020304" pitchFamily="18" charset="0"/>
                <a:cs typeface="Times New Roman" panose="02020603050405020304" pitchFamily="18" charset="0"/>
              </a:rPr>
              <a:t>şiir yazma eğiliminin öncülüğünü yapmıştır.</a:t>
            </a:r>
          </a:p>
          <a:p>
            <a:pPr marL="457200" indent="-457200" algn="l">
              <a:buFont typeface="Wingdings" panose="05000000000000000000" pitchFamily="2" charset="2"/>
              <a:buChar char="v"/>
            </a:pPr>
            <a:r>
              <a:rPr lang="tr-TR" sz="2700" dirty="0">
                <a:solidFill>
                  <a:srgbClr val="FFFF00"/>
                </a:solidFill>
                <a:latin typeface="Times New Roman" panose="02020603050405020304" pitchFamily="18" charset="0"/>
                <a:cs typeface="Times New Roman" panose="02020603050405020304" pitchFamily="18" charset="0"/>
              </a:rPr>
              <a:t>Anadolu insanının acılarını, düşmana karşı mücadelesini coşkun bir dille anlatan ilk şairdir.</a:t>
            </a:r>
          </a:p>
          <a:p>
            <a:pPr marL="457200" indent="-457200" algn="l">
              <a:buFont typeface="Wingdings" panose="05000000000000000000" pitchFamily="2" charset="2"/>
              <a:buChar char="v"/>
            </a:pPr>
            <a:r>
              <a:rPr lang="tr-TR" sz="2700" dirty="0">
                <a:solidFill>
                  <a:srgbClr val="FFFF00"/>
                </a:solidFill>
                <a:latin typeface="Times New Roman" panose="02020603050405020304" pitchFamily="18" charset="0"/>
                <a:cs typeface="Times New Roman" panose="02020603050405020304" pitchFamily="18" charset="0"/>
              </a:rPr>
              <a:t>Bütün şiirlerinde sade bir dil ve hece ölçüsü kullanmıştır.</a:t>
            </a:r>
          </a:p>
          <a:p>
            <a:pPr algn="l"/>
            <a:r>
              <a:rPr lang="tr-TR" sz="2700" b="1" dirty="0">
                <a:solidFill>
                  <a:schemeClr val="bg1"/>
                </a:solidFill>
                <a:latin typeface="Times New Roman" panose="02020603050405020304" pitchFamily="18" charset="0"/>
                <a:cs typeface="Times New Roman" panose="02020603050405020304" pitchFamily="18" charset="0"/>
              </a:rPr>
              <a:t>Eserleri:</a:t>
            </a:r>
          </a:p>
          <a:p>
            <a:pPr algn="l"/>
            <a:r>
              <a:rPr lang="tr-TR" sz="2700" b="1" dirty="0" smtClean="0">
                <a:solidFill>
                  <a:schemeClr val="bg1"/>
                </a:solidFill>
                <a:latin typeface="Times New Roman" panose="02020603050405020304" pitchFamily="18" charset="0"/>
                <a:cs typeface="Times New Roman" panose="02020603050405020304" pitchFamily="18" charset="0"/>
              </a:rPr>
              <a:t>Şiir</a:t>
            </a:r>
            <a:r>
              <a:rPr lang="tr-TR" sz="2700" b="1" dirty="0">
                <a:solidFill>
                  <a:schemeClr val="bg1"/>
                </a:solidFill>
                <a:latin typeface="Times New Roman" panose="02020603050405020304" pitchFamily="18" charset="0"/>
                <a:cs typeface="Times New Roman" panose="02020603050405020304" pitchFamily="18" charset="0"/>
              </a:rPr>
              <a:t>: </a:t>
            </a:r>
            <a:r>
              <a:rPr lang="tr-TR" sz="2700" dirty="0">
                <a:solidFill>
                  <a:srgbClr val="FFFF00"/>
                </a:solidFill>
                <a:latin typeface="Times New Roman" panose="02020603050405020304" pitchFamily="18" charset="0"/>
                <a:cs typeface="Times New Roman" panose="02020603050405020304" pitchFamily="18" charset="0"/>
              </a:rPr>
              <a:t>Türkçe Şiirler, Türk Sazı, Ey Türk Uyan, Tan Sesleri, Ordunun Destanı, Aydın Kızları, Zafer Yolunda, Ankara, Turan’a Doğru, İsyan ve </a:t>
            </a:r>
            <a:r>
              <a:rPr lang="tr-TR" sz="2700" dirty="0" smtClean="0">
                <a:solidFill>
                  <a:srgbClr val="FFFF00"/>
                </a:solidFill>
                <a:latin typeface="Times New Roman" panose="02020603050405020304" pitchFamily="18" charset="0"/>
                <a:cs typeface="Times New Roman" panose="02020603050405020304" pitchFamily="18" charset="0"/>
              </a:rPr>
              <a:t>Dua</a:t>
            </a:r>
            <a:endParaRPr lang="tr-TR" sz="27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08136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148226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16632"/>
            <a:ext cx="8784976" cy="792088"/>
          </a:xfrm>
        </p:spPr>
        <p:txBody>
          <a:bodyPr>
            <a:noAutofit/>
          </a:bodyPr>
          <a:lstStyle/>
          <a:p>
            <a:pPr algn="ctr"/>
            <a:r>
              <a:rPr lang="de-DE" sz="3600" dirty="0">
                <a:solidFill>
                  <a:schemeClr val="bg1"/>
                </a:solidFill>
                <a:effectLst/>
                <a:latin typeface="Times New Roman" panose="02020603050405020304" pitchFamily="18" charset="0"/>
                <a:cs typeface="Times New Roman" panose="02020603050405020304" pitchFamily="18" charset="0"/>
              </a:rPr>
              <a:t>MEHMET FUAT KÖPRÜLÜ (1890 – 1927</a:t>
            </a:r>
            <a:r>
              <a:rPr lang="de-DE" sz="3600" dirty="0" smtClean="0">
                <a:solidFill>
                  <a:schemeClr val="bg1"/>
                </a:solidFill>
                <a:effectLst/>
                <a:latin typeface="Times New Roman" panose="02020603050405020304" pitchFamily="18" charset="0"/>
                <a:cs typeface="Times New Roman" panose="02020603050405020304" pitchFamily="18" charset="0"/>
              </a:rPr>
              <a:t>)</a:t>
            </a:r>
            <a:endParaRPr lang="tr-TR" sz="3600" dirty="0">
              <a:solidFill>
                <a:schemeClr val="bg1"/>
              </a:solidFill>
              <a:effectLst/>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79512" y="980728"/>
            <a:ext cx="8784976" cy="5544616"/>
          </a:xfrm>
        </p:spPr>
        <p:txBody>
          <a:bodyPr>
            <a:normAutofit lnSpcReduction="10000"/>
          </a:bodyPr>
          <a:lstStyle/>
          <a:p>
            <a:pPr marL="457200" indent="-457200" algn="l">
              <a:buFont typeface="Wingdings" panose="05000000000000000000" pitchFamily="2" charset="2"/>
              <a:buChar char="v"/>
            </a:pPr>
            <a:r>
              <a:rPr lang="tr-TR" dirty="0">
                <a:solidFill>
                  <a:srgbClr val="FFFF00"/>
                </a:solidFill>
                <a:latin typeface="Times New Roman" panose="02020603050405020304" pitchFamily="18" charset="0"/>
                <a:cs typeface="Times New Roman" panose="02020603050405020304" pitchFamily="18" charset="0"/>
              </a:rPr>
              <a:t>Edebiyata Fecr-i Ati’yle ve şiirle girdi, sonraları Milli Ede­biyat’a katıldı.</a:t>
            </a:r>
          </a:p>
          <a:p>
            <a:pPr marL="457200" indent="-457200" algn="l">
              <a:buFont typeface="Wingdings" panose="05000000000000000000" pitchFamily="2" charset="2"/>
              <a:buChar char="v"/>
            </a:pPr>
            <a:r>
              <a:rPr lang="tr-TR" dirty="0">
                <a:solidFill>
                  <a:srgbClr val="FFFF00"/>
                </a:solidFill>
                <a:latin typeface="Times New Roman" panose="02020603050405020304" pitchFamily="18" charset="0"/>
                <a:cs typeface="Times New Roman" panose="02020603050405020304" pitchFamily="18" charset="0"/>
              </a:rPr>
              <a:t>Türk kültürü, dili ve uygarlığıyla ilgili önemli çalışmalar yaptı.</a:t>
            </a:r>
          </a:p>
          <a:p>
            <a:pPr marL="457200" indent="-457200" algn="l">
              <a:buFont typeface="Wingdings" panose="05000000000000000000" pitchFamily="2" charset="2"/>
              <a:buChar char="v"/>
            </a:pPr>
            <a:r>
              <a:rPr lang="tr-TR" dirty="0">
                <a:solidFill>
                  <a:srgbClr val="FFFF00"/>
                </a:solidFill>
                <a:latin typeface="Times New Roman" panose="02020603050405020304" pitchFamily="18" charset="0"/>
                <a:cs typeface="Times New Roman" panose="02020603050405020304" pitchFamily="18" charset="0"/>
              </a:rPr>
              <a:t>Türk edebiyat tarihi alanında dünyaca ünlü bir bilim ada­mıdır.</a:t>
            </a:r>
          </a:p>
          <a:p>
            <a:pPr marL="457200" indent="-457200" algn="l">
              <a:buFont typeface="Wingdings" panose="05000000000000000000" pitchFamily="2" charset="2"/>
              <a:buChar char="v"/>
            </a:pPr>
            <a:r>
              <a:rPr lang="tr-TR" dirty="0">
                <a:solidFill>
                  <a:srgbClr val="FFFF00"/>
                </a:solidFill>
                <a:latin typeface="Times New Roman" panose="02020603050405020304" pitchFamily="18" charset="0"/>
                <a:cs typeface="Times New Roman" panose="02020603050405020304" pitchFamily="18" charset="0"/>
              </a:rPr>
              <a:t>Ordinaryüs Profesör unvanını almıştır.</a:t>
            </a:r>
          </a:p>
          <a:p>
            <a:pPr marL="457200" indent="-457200" algn="l">
              <a:buFont typeface="Wingdings" panose="05000000000000000000" pitchFamily="2" charset="2"/>
              <a:buChar char="v"/>
            </a:pPr>
            <a:r>
              <a:rPr lang="tr-TR" dirty="0">
                <a:solidFill>
                  <a:srgbClr val="FFFF00"/>
                </a:solidFill>
                <a:latin typeface="Times New Roman" panose="02020603050405020304" pitchFamily="18" charset="0"/>
                <a:cs typeface="Times New Roman" panose="02020603050405020304" pitchFamily="18" charset="0"/>
              </a:rPr>
              <a:t>Hoca Ahmet Yesevi ve Yunus Emre’yi tanıtmıştır.</a:t>
            </a:r>
          </a:p>
          <a:p>
            <a:pPr algn="l"/>
            <a:r>
              <a:rPr lang="tr-TR" b="1" dirty="0">
                <a:solidFill>
                  <a:schemeClr val="bg1"/>
                </a:solidFill>
                <a:latin typeface="Times New Roman" panose="02020603050405020304" pitchFamily="18" charset="0"/>
                <a:cs typeface="Times New Roman" panose="02020603050405020304" pitchFamily="18" charset="0"/>
              </a:rPr>
              <a:t>Eserleri:</a:t>
            </a:r>
          </a:p>
          <a:p>
            <a:pPr algn="l"/>
            <a:r>
              <a:rPr lang="tr-TR" b="1" dirty="0" smtClean="0">
                <a:solidFill>
                  <a:schemeClr val="bg1"/>
                </a:solidFill>
                <a:latin typeface="Times New Roman" panose="02020603050405020304" pitchFamily="18" charset="0"/>
                <a:cs typeface="Times New Roman" panose="02020603050405020304" pitchFamily="18" charset="0"/>
              </a:rPr>
              <a:t>Edebiyat </a:t>
            </a:r>
            <a:r>
              <a:rPr lang="tr-TR" b="1" dirty="0">
                <a:solidFill>
                  <a:schemeClr val="bg1"/>
                </a:solidFill>
                <a:latin typeface="Times New Roman" panose="02020603050405020304" pitchFamily="18" charset="0"/>
                <a:cs typeface="Times New Roman" panose="02020603050405020304" pitchFamily="18" charset="0"/>
              </a:rPr>
              <a:t>tarihi Makale: </a:t>
            </a:r>
            <a:r>
              <a:rPr lang="tr-TR" dirty="0">
                <a:solidFill>
                  <a:srgbClr val="FFFF00"/>
                </a:solidFill>
                <a:latin typeface="Times New Roman" panose="02020603050405020304" pitchFamily="18" charset="0"/>
                <a:cs typeface="Times New Roman" panose="02020603050405020304" pitchFamily="18" charset="0"/>
              </a:rPr>
              <a:t>Türk Edebiyatında İlk Muta­savvıflar, Türk Edebiyatı Tarihi, Türkiye Tarihi, Azeri Edebi­yatına Ait İncelemeler, Türk Dili ve Edebiyatı Araştırmaları, Türk Saz </a:t>
            </a:r>
            <a:r>
              <a:rPr lang="tr-TR" dirty="0" smtClean="0">
                <a:solidFill>
                  <a:srgbClr val="FFFF00"/>
                </a:solidFill>
                <a:latin typeface="Times New Roman" panose="02020603050405020304" pitchFamily="18" charset="0"/>
                <a:cs typeface="Times New Roman" panose="02020603050405020304" pitchFamily="18" charset="0"/>
              </a:rPr>
              <a:t>Şairleri</a:t>
            </a:r>
            <a:endParaRPr lang="tr-TR"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68652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0088133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260648"/>
            <a:ext cx="8784976" cy="1440160"/>
          </a:xfrm>
        </p:spPr>
        <p:txBody>
          <a:bodyPr>
            <a:normAutofit/>
          </a:bodyPr>
          <a:lstStyle/>
          <a:p>
            <a:pPr algn="ctr"/>
            <a:r>
              <a:rPr lang="tr-TR" sz="4000" dirty="0">
                <a:solidFill>
                  <a:schemeClr val="bg1"/>
                </a:solidFill>
                <a:effectLst/>
                <a:latin typeface="Times New Roman" panose="02020603050405020304" pitchFamily="18" charset="0"/>
                <a:cs typeface="Times New Roman" panose="02020603050405020304" pitchFamily="18" charset="0"/>
              </a:rPr>
              <a:t>YAKUP KADRİ KARAOSMANOĞLU (1889 – 1974)</a:t>
            </a:r>
          </a:p>
        </p:txBody>
      </p:sp>
      <p:sp>
        <p:nvSpPr>
          <p:cNvPr id="3" name="Alt Başlık 2"/>
          <p:cNvSpPr>
            <a:spLocks noGrp="1"/>
          </p:cNvSpPr>
          <p:nvPr>
            <p:ph type="subTitle" idx="1"/>
          </p:nvPr>
        </p:nvSpPr>
        <p:spPr>
          <a:xfrm>
            <a:off x="179512" y="1916832"/>
            <a:ext cx="8784976" cy="4680520"/>
          </a:xfrm>
        </p:spPr>
        <p:txBody>
          <a:bodyPr>
            <a:noAutofit/>
          </a:bodyPr>
          <a:lstStyle/>
          <a:p>
            <a:pPr marL="457200" indent="-457200" algn="l">
              <a:buFont typeface="Wingdings" panose="05000000000000000000" pitchFamily="2" charset="2"/>
              <a:buChar char="v"/>
            </a:pPr>
            <a:r>
              <a:rPr lang="tr-TR" sz="3100" dirty="0">
                <a:solidFill>
                  <a:srgbClr val="FFFF00"/>
                </a:solidFill>
                <a:latin typeface="Times New Roman" panose="02020603050405020304" pitchFamily="18" charset="0"/>
                <a:cs typeface="Times New Roman" panose="02020603050405020304" pitchFamily="18" charset="0"/>
              </a:rPr>
              <a:t>Eserlerinde Türk toplumunun Tanzimat’tan Cumhuriyet dönemine geçirdiği dönüşümleri anlatmıştır.</a:t>
            </a:r>
          </a:p>
          <a:p>
            <a:pPr marL="457200" indent="-457200" algn="l">
              <a:buFont typeface="Wingdings" panose="05000000000000000000" pitchFamily="2" charset="2"/>
              <a:buChar char="v"/>
            </a:pPr>
            <a:r>
              <a:rPr lang="tr-TR" sz="3100" dirty="0">
                <a:solidFill>
                  <a:srgbClr val="FFFF00"/>
                </a:solidFill>
                <a:latin typeface="Times New Roman" panose="02020603050405020304" pitchFamily="18" charset="0"/>
                <a:cs typeface="Times New Roman" panose="02020603050405020304" pitchFamily="18" charset="0"/>
              </a:rPr>
              <a:t>Fecr-i Ati’ den Milli Edebiyata geçen bir sanat çizgisi izle­miştir.</a:t>
            </a:r>
          </a:p>
          <a:p>
            <a:pPr marL="457200" indent="-457200" algn="l">
              <a:buFont typeface="Wingdings" panose="05000000000000000000" pitchFamily="2" charset="2"/>
              <a:buChar char="v"/>
            </a:pPr>
            <a:r>
              <a:rPr lang="tr-TR" sz="3100" dirty="0">
                <a:solidFill>
                  <a:srgbClr val="FFFF00"/>
                </a:solidFill>
                <a:latin typeface="Times New Roman" panose="02020603050405020304" pitchFamily="18" charset="0"/>
                <a:cs typeface="Times New Roman" panose="02020603050405020304" pitchFamily="18" charset="0"/>
              </a:rPr>
              <a:t>I. Dünya Savaşı ve Kurtuluş Savaşı yıllarını, Türk toplumu­nun yaşamını ve sorunlarını işlemiştir.</a:t>
            </a:r>
          </a:p>
          <a:p>
            <a:pPr marL="457200" indent="-457200" algn="l">
              <a:buFont typeface="Wingdings" panose="05000000000000000000" pitchFamily="2" charset="2"/>
              <a:buChar char="v"/>
            </a:pPr>
            <a:r>
              <a:rPr lang="tr-TR" sz="3100" dirty="0">
                <a:solidFill>
                  <a:srgbClr val="FFFF00"/>
                </a:solidFill>
                <a:latin typeface="Times New Roman" panose="02020603050405020304" pitchFamily="18" charset="0"/>
                <a:cs typeface="Times New Roman" panose="02020603050405020304" pitchFamily="18" charset="0"/>
              </a:rPr>
              <a:t>Romanlarını sağlam bir teknikle kaleme almış, karakterleri başarıyla canlandırmıştır</a:t>
            </a:r>
            <a:r>
              <a:rPr lang="tr-TR" sz="3100" dirty="0" smtClean="0">
                <a:solidFill>
                  <a:srgbClr val="FFFF00"/>
                </a:solidFill>
                <a:latin typeface="Times New Roman" panose="02020603050405020304" pitchFamily="18" charset="0"/>
                <a:cs typeface="Times New Roman" panose="02020603050405020304" pitchFamily="18" charset="0"/>
              </a:rPr>
              <a:t>.</a:t>
            </a:r>
            <a:endParaRPr lang="tr-TR" sz="31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2116103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188640"/>
            <a:ext cx="8568952" cy="6408712"/>
          </a:xfrm>
        </p:spPr>
        <p:txBody>
          <a:bodyPr>
            <a:normAutofit lnSpcReduction="10000"/>
          </a:bodyPr>
          <a:lstStyle/>
          <a:p>
            <a:pPr marL="457200" indent="-457200" algn="l">
              <a:buFont typeface="Wingdings" panose="05000000000000000000" pitchFamily="2" charset="2"/>
              <a:buChar char="v"/>
            </a:pPr>
            <a:r>
              <a:rPr lang="tr-TR" sz="3000" b="1" dirty="0">
                <a:solidFill>
                  <a:schemeClr val="bg1"/>
                </a:solidFill>
                <a:latin typeface="Times New Roman" panose="02020603050405020304" pitchFamily="18" charset="0"/>
                <a:cs typeface="Times New Roman" panose="02020603050405020304" pitchFamily="18" charset="0"/>
              </a:rPr>
              <a:t>“Toplum için sanat” </a:t>
            </a:r>
            <a:r>
              <a:rPr lang="tr-TR" sz="3000" dirty="0">
                <a:solidFill>
                  <a:srgbClr val="FFFF00"/>
                </a:solidFill>
                <a:latin typeface="Times New Roman" panose="02020603050405020304" pitchFamily="18" charset="0"/>
                <a:cs typeface="Times New Roman" panose="02020603050405020304" pitchFamily="18" charset="0"/>
              </a:rPr>
              <a:t>anlayışıyla ağır olan dilini sadeleştir­miştir.</a:t>
            </a:r>
          </a:p>
          <a:p>
            <a:pPr marL="457200" indent="-457200" algn="l">
              <a:buFont typeface="Wingdings" panose="05000000000000000000" pitchFamily="2" charset="2"/>
              <a:buChar char="v"/>
            </a:pPr>
            <a:r>
              <a:rPr lang="tr-TR" sz="3000" dirty="0">
                <a:solidFill>
                  <a:srgbClr val="FFFF00"/>
                </a:solidFill>
                <a:latin typeface="Times New Roman" panose="02020603050405020304" pitchFamily="18" charset="0"/>
                <a:cs typeface="Times New Roman" panose="02020603050405020304" pitchFamily="18" charset="0"/>
              </a:rPr>
              <a:t>Türk edebiyatına tezli roman düşüncesini özellikle </a:t>
            </a:r>
            <a:r>
              <a:rPr lang="tr-TR" sz="3000" b="1" dirty="0">
                <a:solidFill>
                  <a:schemeClr val="bg1"/>
                </a:solidFill>
                <a:latin typeface="Times New Roman" panose="02020603050405020304" pitchFamily="18" charset="0"/>
                <a:cs typeface="Times New Roman" panose="02020603050405020304" pitchFamily="18" charset="0"/>
              </a:rPr>
              <a:t>“Yaban”</a:t>
            </a:r>
            <a:r>
              <a:rPr lang="tr-TR" sz="3000" dirty="0">
                <a:solidFill>
                  <a:srgbClr val="FFFF00"/>
                </a:solidFill>
                <a:latin typeface="Times New Roman" panose="02020603050405020304" pitchFamily="18" charset="0"/>
                <a:cs typeface="Times New Roman" panose="02020603050405020304" pitchFamily="18" charset="0"/>
              </a:rPr>
              <a:t>la getirmiştir.</a:t>
            </a:r>
          </a:p>
          <a:p>
            <a:pPr marL="457200" indent="-457200" algn="l">
              <a:buFont typeface="Wingdings" panose="05000000000000000000" pitchFamily="2" charset="2"/>
              <a:buChar char="v"/>
            </a:pPr>
            <a:r>
              <a:rPr lang="tr-TR" sz="3000" dirty="0">
                <a:solidFill>
                  <a:srgbClr val="FFFF00"/>
                </a:solidFill>
                <a:latin typeface="Times New Roman" panose="02020603050405020304" pitchFamily="18" charset="0"/>
                <a:cs typeface="Times New Roman" panose="02020603050405020304" pitchFamily="18" charset="0"/>
              </a:rPr>
              <a:t>Realizmden etkilenmiştir.</a:t>
            </a:r>
          </a:p>
          <a:p>
            <a:pPr marL="457200" indent="-457200" algn="l">
              <a:buFont typeface="Wingdings" panose="05000000000000000000" pitchFamily="2" charset="2"/>
              <a:buChar char="v"/>
            </a:pPr>
            <a:r>
              <a:rPr lang="tr-TR" sz="3000" dirty="0">
                <a:solidFill>
                  <a:srgbClr val="FFFF00"/>
                </a:solidFill>
                <a:latin typeface="Times New Roman" panose="02020603050405020304" pitchFamily="18" charset="0"/>
                <a:cs typeface="Times New Roman" panose="02020603050405020304" pitchFamily="18" charset="0"/>
              </a:rPr>
              <a:t>İlk romanı olan Kiralık Konak’ta Tanzimat’tan I. Dünya Savaşı’nın sonuna bir ailenin üç kuşağını; Hüküm Ge­cesi, Sodom ve Gomore’de İstanbul’un mütareke yıllarını; Yaban’da Ahmet Celal karakterinden hareketle Kurtuluş Savaşı yıllarındaki Anadolu’yu ve aydın-halk kopukluğunu; Panorama’da Cumhuriyet’in ilk yıllarındaki yenilikleri, Atatürk’ün ölümünden sonraki yılları anlatır.</a:t>
            </a:r>
          </a:p>
        </p:txBody>
      </p:sp>
    </p:spTree>
    <p:extLst>
      <p:ext uri="{BB962C8B-B14F-4D97-AF65-F5344CB8AC3E}">
        <p14:creationId xmlns="" xmlns:p14="http://schemas.microsoft.com/office/powerpoint/2010/main" val="2343500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179512" y="188640"/>
            <a:ext cx="8784976" cy="6408712"/>
          </a:xfrm>
        </p:spPr>
        <p:txBody>
          <a:bodyPr>
            <a:noAutofit/>
          </a:bodyPr>
          <a:lstStyle/>
          <a:p>
            <a:pPr algn="l"/>
            <a:r>
              <a:rPr lang="tr-TR" sz="3100" b="1" dirty="0">
                <a:solidFill>
                  <a:schemeClr val="bg1"/>
                </a:solidFill>
                <a:latin typeface="Times New Roman" panose="02020603050405020304" pitchFamily="18" charset="0"/>
                <a:cs typeface="Times New Roman" panose="02020603050405020304" pitchFamily="18" charset="0"/>
              </a:rPr>
              <a:t>Eserleri:</a:t>
            </a:r>
          </a:p>
          <a:p>
            <a:pPr algn="l"/>
            <a:r>
              <a:rPr lang="tr-TR" sz="3100" b="1" dirty="0" smtClean="0">
                <a:solidFill>
                  <a:schemeClr val="bg1"/>
                </a:solidFill>
                <a:latin typeface="Times New Roman" panose="02020603050405020304" pitchFamily="18" charset="0"/>
                <a:cs typeface="Times New Roman" panose="02020603050405020304" pitchFamily="18" charset="0"/>
              </a:rPr>
              <a:t>Roman</a:t>
            </a:r>
            <a:r>
              <a:rPr lang="tr-TR" sz="3100" b="1" dirty="0">
                <a:solidFill>
                  <a:schemeClr val="bg1"/>
                </a:solidFill>
                <a:latin typeface="Times New Roman" panose="02020603050405020304" pitchFamily="18" charset="0"/>
                <a:cs typeface="Times New Roman" panose="02020603050405020304" pitchFamily="18" charset="0"/>
              </a:rPr>
              <a:t>: </a:t>
            </a:r>
            <a:r>
              <a:rPr lang="tr-TR" sz="3100" dirty="0">
                <a:solidFill>
                  <a:srgbClr val="FFFF00"/>
                </a:solidFill>
                <a:latin typeface="Times New Roman" panose="02020603050405020304" pitchFamily="18" charset="0"/>
                <a:cs typeface="Times New Roman" panose="02020603050405020304" pitchFamily="18" charset="0"/>
              </a:rPr>
              <a:t>Kiralık Konak, Yaban, Ankara, Sodom ve Gomore, Hüküm Gecesi, Panorama, Nur Baba, Hep O Şarkı, Bir Sürgün</a:t>
            </a:r>
          </a:p>
          <a:p>
            <a:pPr algn="l"/>
            <a:r>
              <a:rPr lang="tr-TR" sz="3100" b="1" dirty="0">
                <a:solidFill>
                  <a:schemeClr val="bg1"/>
                </a:solidFill>
                <a:latin typeface="Times New Roman" panose="02020603050405020304" pitchFamily="18" charset="0"/>
                <a:cs typeface="Times New Roman" panose="02020603050405020304" pitchFamily="18" charset="0"/>
              </a:rPr>
              <a:t>Hikâye: </a:t>
            </a:r>
            <a:r>
              <a:rPr lang="tr-TR" sz="3100" dirty="0">
                <a:solidFill>
                  <a:srgbClr val="FFFF00"/>
                </a:solidFill>
                <a:latin typeface="Times New Roman" panose="02020603050405020304" pitchFamily="18" charset="0"/>
                <a:cs typeface="Times New Roman" panose="02020603050405020304" pitchFamily="18" charset="0"/>
              </a:rPr>
              <a:t>Bir Serencam, Milli Savaş Hikâyeleri, Rahmet</a:t>
            </a:r>
          </a:p>
          <a:p>
            <a:pPr algn="l"/>
            <a:r>
              <a:rPr lang="tr-TR" sz="3100" b="1" dirty="0">
                <a:solidFill>
                  <a:schemeClr val="bg1"/>
                </a:solidFill>
                <a:latin typeface="Times New Roman" panose="02020603050405020304" pitchFamily="18" charset="0"/>
                <a:cs typeface="Times New Roman" panose="02020603050405020304" pitchFamily="18" charset="0"/>
              </a:rPr>
              <a:t>Mensur Şiir: </a:t>
            </a:r>
            <a:r>
              <a:rPr lang="tr-TR" sz="3100" dirty="0">
                <a:solidFill>
                  <a:srgbClr val="FFFF00"/>
                </a:solidFill>
                <a:latin typeface="Times New Roman" panose="02020603050405020304" pitchFamily="18" charset="0"/>
                <a:cs typeface="Times New Roman" panose="02020603050405020304" pitchFamily="18" charset="0"/>
              </a:rPr>
              <a:t>Erenlerin Bağından, Okun Ucundan</a:t>
            </a:r>
          </a:p>
          <a:p>
            <a:pPr algn="l"/>
            <a:r>
              <a:rPr lang="tr-TR" sz="3100" b="1" dirty="0">
                <a:solidFill>
                  <a:schemeClr val="bg1"/>
                </a:solidFill>
                <a:latin typeface="Times New Roman" panose="02020603050405020304" pitchFamily="18" charset="0"/>
                <a:cs typeface="Times New Roman" panose="02020603050405020304" pitchFamily="18" charset="0"/>
              </a:rPr>
              <a:t>Anı: </a:t>
            </a:r>
            <a:r>
              <a:rPr lang="tr-TR" sz="3100" dirty="0">
                <a:solidFill>
                  <a:srgbClr val="FFFF00"/>
                </a:solidFill>
                <a:latin typeface="Times New Roman" panose="02020603050405020304" pitchFamily="18" charset="0"/>
                <a:cs typeface="Times New Roman" panose="02020603050405020304" pitchFamily="18" charset="0"/>
              </a:rPr>
              <a:t>Zoraki Diplomat, Anamın Kitabı, Gençlik ve Edebiyat Hatıraları, Vatan Yolunda, Politikada 45 Yıl</a:t>
            </a:r>
          </a:p>
          <a:p>
            <a:pPr algn="l"/>
            <a:r>
              <a:rPr lang="tr-TR" sz="3100" b="1" dirty="0">
                <a:solidFill>
                  <a:schemeClr val="bg1"/>
                </a:solidFill>
                <a:latin typeface="Times New Roman" panose="02020603050405020304" pitchFamily="18" charset="0"/>
                <a:cs typeface="Times New Roman" panose="02020603050405020304" pitchFamily="18" charset="0"/>
              </a:rPr>
              <a:t>Ulus gazetesinde Kurtuluş Savaşı’yla ilgili yazdığı ma­kaleleri: </a:t>
            </a:r>
            <a:r>
              <a:rPr lang="tr-TR" sz="3100" dirty="0">
                <a:solidFill>
                  <a:srgbClr val="FFFF00"/>
                </a:solidFill>
                <a:latin typeface="Times New Roman" panose="02020603050405020304" pitchFamily="18" charset="0"/>
                <a:cs typeface="Times New Roman" panose="02020603050405020304" pitchFamily="18" charset="0"/>
              </a:rPr>
              <a:t>Ergenekon</a:t>
            </a:r>
          </a:p>
          <a:p>
            <a:pPr algn="l"/>
            <a:r>
              <a:rPr lang="tr-TR" sz="3100" b="1" dirty="0">
                <a:solidFill>
                  <a:schemeClr val="bg1"/>
                </a:solidFill>
                <a:latin typeface="Times New Roman" panose="02020603050405020304" pitchFamily="18" charset="0"/>
                <a:cs typeface="Times New Roman" panose="02020603050405020304" pitchFamily="18" charset="0"/>
              </a:rPr>
              <a:t>Biyografi: </a:t>
            </a:r>
            <a:r>
              <a:rPr lang="tr-TR" sz="3100" dirty="0">
                <a:solidFill>
                  <a:srgbClr val="FFFF00"/>
                </a:solidFill>
                <a:latin typeface="Times New Roman" panose="02020603050405020304" pitchFamily="18" charset="0"/>
                <a:cs typeface="Times New Roman" panose="02020603050405020304" pitchFamily="18" charset="0"/>
              </a:rPr>
              <a:t>Atatürk</a:t>
            </a:r>
          </a:p>
        </p:txBody>
      </p:sp>
    </p:spTree>
    <p:extLst>
      <p:ext uri="{BB962C8B-B14F-4D97-AF65-F5344CB8AC3E}">
        <p14:creationId xmlns="" xmlns:p14="http://schemas.microsoft.com/office/powerpoint/2010/main" val="52437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179512" y="260648"/>
            <a:ext cx="8640960" cy="6408712"/>
          </a:xfrm>
        </p:spPr>
        <p:txBody>
          <a:bodyPr>
            <a:noAutofit/>
          </a:bodyPr>
          <a:lstStyle/>
          <a:p>
            <a:pPr marL="457200" indent="-457200" algn="l">
              <a:buFont typeface="Wingdings" panose="05000000000000000000" pitchFamily="2" charset="2"/>
              <a:buChar char="v"/>
            </a:pPr>
            <a:r>
              <a:rPr lang="tr-TR" sz="3300" dirty="0">
                <a:solidFill>
                  <a:srgbClr val="FFFF00"/>
                </a:solidFill>
                <a:latin typeface="Times New Roman" panose="02020603050405020304" pitchFamily="18" charset="0"/>
                <a:cs typeface="Times New Roman" panose="02020603050405020304" pitchFamily="18" charset="0"/>
              </a:rPr>
              <a:t>Sanatçılar, kendilerine kaynak olarak kendi öz kültürlerini görmüşler ve milli ögelerden beslenmişlerdir. Bu dönemde yaşanan Milli Mücadele de dönemin değişik eserlerinde işlenmiştir.</a:t>
            </a:r>
          </a:p>
          <a:p>
            <a:pPr marL="457200" indent="-457200" algn="l">
              <a:buFont typeface="Wingdings" panose="05000000000000000000" pitchFamily="2" charset="2"/>
              <a:buChar char="v"/>
            </a:pPr>
            <a:r>
              <a:rPr lang="tr-TR" sz="3300" dirty="0">
                <a:solidFill>
                  <a:srgbClr val="FFFF00"/>
                </a:solidFill>
                <a:latin typeface="Times New Roman" panose="02020603050405020304" pitchFamily="18" charset="0"/>
                <a:cs typeface="Times New Roman" panose="02020603050405020304" pitchFamily="18" charset="0"/>
              </a:rPr>
              <a:t>Yoksulluk, aile hayatı, ahlaki çöküntü… gibi toplumsal konular işlenmiş, sanatçılar o dönemde yaşanan sosyal sorunları eserlerine taşımıştır.</a:t>
            </a:r>
          </a:p>
          <a:p>
            <a:pPr marL="457200" indent="-457200" algn="l">
              <a:buFont typeface="Wingdings" panose="05000000000000000000" pitchFamily="2" charset="2"/>
              <a:buChar char="v"/>
            </a:pPr>
            <a:r>
              <a:rPr lang="tr-TR" sz="3300" dirty="0">
                <a:solidFill>
                  <a:srgbClr val="FFFF00"/>
                </a:solidFill>
                <a:latin typeface="Times New Roman" panose="02020603050405020304" pitchFamily="18" charset="0"/>
                <a:cs typeface="Times New Roman" panose="02020603050405020304" pitchFamily="18" charset="0"/>
              </a:rPr>
              <a:t>Daha önceki dönemlerde yüzeysel işlenen Anadolu ve Anadolu halkı bu dönem sanatçılarının birçok eserinde işlenmiştir.</a:t>
            </a:r>
          </a:p>
        </p:txBody>
      </p:sp>
    </p:spTree>
    <p:extLst>
      <p:ext uri="{BB962C8B-B14F-4D97-AF65-F5344CB8AC3E}">
        <p14:creationId xmlns="" xmlns:p14="http://schemas.microsoft.com/office/powerpoint/2010/main" val="15937612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34377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260648"/>
            <a:ext cx="8856984" cy="864096"/>
          </a:xfrm>
        </p:spPr>
        <p:txBody>
          <a:bodyPr>
            <a:normAutofit/>
          </a:bodyPr>
          <a:lstStyle/>
          <a:p>
            <a:pPr algn="ctr"/>
            <a:r>
              <a:rPr lang="tr-TR" sz="4000" dirty="0">
                <a:solidFill>
                  <a:schemeClr val="bg1"/>
                </a:solidFill>
                <a:effectLst/>
                <a:latin typeface="Times New Roman" panose="02020603050405020304" pitchFamily="18" charset="0"/>
                <a:cs typeface="Times New Roman" panose="02020603050405020304" pitchFamily="18" charset="0"/>
              </a:rPr>
              <a:t>HALİDE EDİP ADIVAR (1884 – 1964)</a:t>
            </a:r>
          </a:p>
        </p:txBody>
      </p:sp>
      <p:sp>
        <p:nvSpPr>
          <p:cNvPr id="3" name="Alt Başlık 2"/>
          <p:cNvSpPr>
            <a:spLocks noGrp="1"/>
          </p:cNvSpPr>
          <p:nvPr>
            <p:ph type="subTitle" idx="1"/>
          </p:nvPr>
        </p:nvSpPr>
        <p:spPr>
          <a:xfrm>
            <a:off x="179512" y="1268760"/>
            <a:ext cx="8856984" cy="5256584"/>
          </a:xfrm>
        </p:spPr>
        <p:txBody>
          <a:bodyPr>
            <a:normAutofit/>
          </a:bodyPr>
          <a:lstStyle/>
          <a:p>
            <a:pPr marL="457200" indent="-457200" algn="l">
              <a:buFont typeface="Wingdings" panose="05000000000000000000" pitchFamily="2" charset="2"/>
              <a:buChar char="v"/>
            </a:pPr>
            <a:r>
              <a:rPr lang="tr-TR" sz="2700" dirty="0">
                <a:solidFill>
                  <a:srgbClr val="FFFF00"/>
                </a:solidFill>
                <a:latin typeface="Times New Roman" panose="02020603050405020304" pitchFamily="18" charset="0"/>
                <a:cs typeface="Times New Roman" panose="02020603050405020304" pitchFamily="18" charset="0"/>
              </a:rPr>
              <a:t>Roman, hikâye ve anı türlerinde eserler vermiştir.</a:t>
            </a:r>
          </a:p>
          <a:p>
            <a:pPr marL="457200" indent="-457200" algn="l">
              <a:buFont typeface="Wingdings" panose="05000000000000000000" pitchFamily="2" charset="2"/>
              <a:buChar char="v"/>
            </a:pPr>
            <a:r>
              <a:rPr lang="tr-TR" sz="2700" dirty="0">
                <a:solidFill>
                  <a:srgbClr val="FFFF00"/>
                </a:solidFill>
                <a:latin typeface="Times New Roman" panose="02020603050405020304" pitchFamily="18" charset="0"/>
                <a:cs typeface="Times New Roman" panose="02020603050405020304" pitchFamily="18" charset="0"/>
              </a:rPr>
              <a:t>Tekniği zayıf olmakla beraber tasvir ve tahlilleri güçlü ro­manlarıyla tanınmıştır.</a:t>
            </a:r>
          </a:p>
          <a:p>
            <a:pPr marL="457200" indent="-457200" algn="l">
              <a:buFont typeface="Wingdings" panose="05000000000000000000" pitchFamily="2" charset="2"/>
              <a:buChar char="v"/>
            </a:pPr>
            <a:r>
              <a:rPr lang="tr-TR" sz="2700" dirty="0">
                <a:solidFill>
                  <a:srgbClr val="FFFF00"/>
                </a:solidFill>
                <a:latin typeface="Times New Roman" panose="02020603050405020304" pitchFamily="18" charset="0"/>
                <a:cs typeface="Times New Roman" panose="02020603050405020304" pitchFamily="18" charset="0"/>
              </a:rPr>
              <a:t>Süssüz, kısa cümleli romanlarında güçlü kişilikli kadın kahramanlar ön plandadır.</a:t>
            </a:r>
          </a:p>
          <a:p>
            <a:pPr marL="457200" indent="-457200" algn="l">
              <a:buFont typeface="Wingdings" panose="05000000000000000000" pitchFamily="2" charset="2"/>
              <a:buChar char="v"/>
            </a:pPr>
            <a:r>
              <a:rPr lang="tr-TR" sz="2700" dirty="0">
                <a:solidFill>
                  <a:srgbClr val="FFFF00"/>
                </a:solidFill>
                <a:latin typeface="Times New Roman" panose="02020603050405020304" pitchFamily="18" charset="0"/>
                <a:cs typeface="Times New Roman" panose="02020603050405020304" pitchFamily="18" charset="0"/>
              </a:rPr>
              <a:t>Aşk ve kadın psikolojisini işlediği ilk romanlarından </a:t>
            </a:r>
            <a:r>
              <a:rPr lang="tr-TR" sz="2700" b="1" dirty="0">
                <a:solidFill>
                  <a:schemeClr val="bg1"/>
                </a:solidFill>
                <a:latin typeface="Times New Roman" panose="02020603050405020304" pitchFamily="18" charset="0"/>
                <a:cs typeface="Times New Roman" panose="02020603050405020304" pitchFamily="18" charset="0"/>
              </a:rPr>
              <a:t>(Han­dan, Seviye Talip… )</a:t>
            </a:r>
            <a:r>
              <a:rPr lang="tr-TR" sz="2700" dirty="0">
                <a:solidFill>
                  <a:srgbClr val="FFFF00"/>
                </a:solidFill>
                <a:latin typeface="Times New Roman" panose="02020603050405020304" pitchFamily="18" charset="0"/>
                <a:cs typeface="Times New Roman" panose="02020603050405020304" pitchFamily="18" charset="0"/>
              </a:rPr>
              <a:t> sonra Türkçülük hareketinin ve Milli mücadelenin etkisiyle toplumsal konulara yönelmiştir.</a:t>
            </a:r>
          </a:p>
          <a:p>
            <a:pPr marL="457200" indent="-457200" algn="l">
              <a:buFont typeface="Wingdings" panose="05000000000000000000" pitchFamily="2" charset="2"/>
              <a:buChar char="v"/>
            </a:pPr>
            <a:r>
              <a:rPr lang="tr-TR" sz="2700" dirty="0">
                <a:solidFill>
                  <a:srgbClr val="FFFF00"/>
                </a:solidFill>
                <a:latin typeface="Times New Roman" panose="02020603050405020304" pitchFamily="18" charset="0"/>
                <a:cs typeface="Times New Roman" panose="02020603050405020304" pitchFamily="18" charset="0"/>
              </a:rPr>
              <a:t>Kurtuluş Savaşı sürecini anlattığı Ateşten Gömlek, Vurun Kahpeye gibi romanlarıyla sevilmiştir. Ateşten Gömlek Türk edebiyatında Kurtuluş Savaşını işleyen ilk romandır</a:t>
            </a:r>
            <a:r>
              <a:rPr lang="tr-TR" sz="2700" dirty="0" smtClean="0">
                <a:solidFill>
                  <a:srgbClr val="FFFF00"/>
                </a:solidFill>
                <a:latin typeface="Times New Roman" panose="02020603050405020304" pitchFamily="18" charset="0"/>
                <a:cs typeface="Times New Roman" panose="02020603050405020304" pitchFamily="18" charset="0"/>
              </a:rPr>
              <a:t>.</a:t>
            </a:r>
            <a:endParaRPr lang="tr-TR" sz="27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0966359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188640"/>
            <a:ext cx="8640960" cy="6336704"/>
          </a:xfrm>
        </p:spPr>
        <p:txBody>
          <a:bodyPr>
            <a:noAutofit/>
          </a:bodyPr>
          <a:lstStyle/>
          <a:p>
            <a:pPr marL="457200" indent="-457200" algn="l">
              <a:buFont typeface="Wingdings" panose="05000000000000000000" pitchFamily="2" charset="2"/>
              <a:buChar char="v"/>
            </a:pPr>
            <a:r>
              <a:rPr lang="tr-TR" sz="3100" dirty="0">
                <a:solidFill>
                  <a:srgbClr val="FFFF00"/>
                </a:solidFill>
                <a:latin typeface="Times New Roman" panose="02020603050405020304" pitchFamily="18" charset="0"/>
                <a:cs typeface="Times New Roman" panose="02020603050405020304" pitchFamily="18" charset="0"/>
              </a:rPr>
              <a:t>Sinekli Bakkal’dan sonraki romanlarında sosyal çevre tasvirlerine büyük önem vermiştir.</a:t>
            </a:r>
          </a:p>
          <a:p>
            <a:pPr marL="457200" indent="-457200" algn="l">
              <a:buFont typeface="Wingdings" panose="05000000000000000000" pitchFamily="2" charset="2"/>
              <a:buChar char="v"/>
            </a:pPr>
            <a:r>
              <a:rPr lang="tr-TR" sz="3100" dirty="0">
                <a:solidFill>
                  <a:srgbClr val="FFFF00"/>
                </a:solidFill>
                <a:latin typeface="Times New Roman" panose="02020603050405020304" pitchFamily="18" charset="0"/>
                <a:cs typeface="Times New Roman" panose="02020603050405020304" pitchFamily="18" charset="0"/>
              </a:rPr>
              <a:t>Realizmden etkilenmiştir</a:t>
            </a:r>
            <a:r>
              <a:rPr lang="tr-TR" sz="3100" dirty="0" smtClean="0">
                <a:solidFill>
                  <a:srgbClr val="FFFF00"/>
                </a:solidFill>
                <a:latin typeface="Times New Roman" panose="02020603050405020304" pitchFamily="18" charset="0"/>
                <a:cs typeface="Times New Roman" panose="02020603050405020304" pitchFamily="18" charset="0"/>
              </a:rPr>
              <a:t>.</a:t>
            </a:r>
          </a:p>
          <a:p>
            <a:pPr algn="l"/>
            <a:r>
              <a:rPr lang="tr-TR" sz="3100" b="1" dirty="0">
                <a:solidFill>
                  <a:schemeClr val="bg1"/>
                </a:solidFill>
                <a:latin typeface="Times New Roman" panose="02020603050405020304" pitchFamily="18" charset="0"/>
                <a:cs typeface="Times New Roman" panose="02020603050405020304" pitchFamily="18" charset="0"/>
              </a:rPr>
              <a:t>Eserleri:</a:t>
            </a:r>
          </a:p>
          <a:p>
            <a:pPr algn="l"/>
            <a:r>
              <a:rPr lang="tr-TR" sz="3100" b="1" dirty="0" smtClean="0">
                <a:solidFill>
                  <a:schemeClr val="bg1"/>
                </a:solidFill>
                <a:latin typeface="Times New Roman" panose="02020603050405020304" pitchFamily="18" charset="0"/>
                <a:cs typeface="Times New Roman" panose="02020603050405020304" pitchFamily="18" charset="0"/>
              </a:rPr>
              <a:t>Roman</a:t>
            </a:r>
            <a:r>
              <a:rPr lang="tr-TR" sz="3100" b="1" dirty="0">
                <a:solidFill>
                  <a:schemeClr val="bg1"/>
                </a:solidFill>
                <a:latin typeface="Times New Roman" panose="02020603050405020304" pitchFamily="18" charset="0"/>
                <a:cs typeface="Times New Roman" panose="02020603050405020304" pitchFamily="18" charset="0"/>
              </a:rPr>
              <a:t>: </a:t>
            </a:r>
            <a:r>
              <a:rPr lang="tr-TR" sz="3100" dirty="0">
                <a:solidFill>
                  <a:srgbClr val="FFFF00"/>
                </a:solidFill>
                <a:latin typeface="Times New Roman" panose="02020603050405020304" pitchFamily="18" charset="0"/>
                <a:cs typeface="Times New Roman" panose="02020603050405020304" pitchFamily="18" charset="0"/>
              </a:rPr>
              <a:t>Seviye Talip, Handan, Son Eseri, Yeni Turan, Ateşten Gömlek, Kalp Ağrısı, Vurun Kahpeye, Sinekli Bak­kal, Tatarcık, Yol Palas </a:t>
            </a:r>
            <a:r>
              <a:rPr lang="tr-TR" sz="3100" dirty="0" smtClean="0">
                <a:solidFill>
                  <a:srgbClr val="FFFF00"/>
                </a:solidFill>
                <a:latin typeface="Times New Roman" panose="02020603050405020304" pitchFamily="18" charset="0"/>
                <a:cs typeface="Times New Roman" panose="02020603050405020304" pitchFamily="18" charset="0"/>
              </a:rPr>
              <a:t>Cinayeti</a:t>
            </a:r>
            <a:endParaRPr lang="tr-TR" sz="3100" dirty="0">
              <a:solidFill>
                <a:srgbClr val="FFFF00"/>
              </a:solidFill>
              <a:latin typeface="Times New Roman" panose="02020603050405020304" pitchFamily="18" charset="0"/>
              <a:cs typeface="Times New Roman" panose="02020603050405020304" pitchFamily="18" charset="0"/>
            </a:endParaRPr>
          </a:p>
          <a:p>
            <a:pPr algn="l"/>
            <a:r>
              <a:rPr lang="tr-TR" sz="3100" b="1" dirty="0">
                <a:solidFill>
                  <a:schemeClr val="bg1"/>
                </a:solidFill>
                <a:latin typeface="Times New Roman" panose="02020603050405020304" pitchFamily="18" charset="0"/>
                <a:cs typeface="Times New Roman" panose="02020603050405020304" pitchFamily="18" charset="0"/>
              </a:rPr>
              <a:t>Hikâye: </a:t>
            </a:r>
            <a:r>
              <a:rPr lang="tr-TR" sz="3100" dirty="0">
                <a:solidFill>
                  <a:srgbClr val="FFFF00"/>
                </a:solidFill>
                <a:latin typeface="Times New Roman" panose="02020603050405020304" pitchFamily="18" charset="0"/>
                <a:cs typeface="Times New Roman" panose="02020603050405020304" pitchFamily="18" charset="0"/>
              </a:rPr>
              <a:t>Dağa Çıkan Kurt, Harap Mabedler, İzmir’den Bur­sa’ya, Kubbede Kalan Hoş Seda</a:t>
            </a:r>
          </a:p>
          <a:p>
            <a:pPr algn="l"/>
            <a:r>
              <a:rPr lang="tr-TR" sz="3100" b="1" dirty="0">
                <a:solidFill>
                  <a:schemeClr val="bg1"/>
                </a:solidFill>
                <a:latin typeface="Times New Roman" panose="02020603050405020304" pitchFamily="18" charset="0"/>
                <a:cs typeface="Times New Roman" panose="02020603050405020304" pitchFamily="18" charset="0"/>
              </a:rPr>
              <a:t>Anı: </a:t>
            </a:r>
            <a:r>
              <a:rPr lang="tr-TR" sz="3100" dirty="0">
                <a:solidFill>
                  <a:srgbClr val="FFFF00"/>
                </a:solidFill>
                <a:latin typeface="Times New Roman" panose="02020603050405020304" pitchFamily="18" charset="0"/>
                <a:cs typeface="Times New Roman" panose="02020603050405020304" pitchFamily="18" charset="0"/>
              </a:rPr>
              <a:t>Türkün Ateşle İmtihanı, Mor Salkımlı Ev</a:t>
            </a:r>
          </a:p>
          <a:p>
            <a:pPr algn="l"/>
            <a:r>
              <a:rPr lang="tr-TR" sz="3100" b="1" dirty="0">
                <a:solidFill>
                  <a:schemeClr val="bg1"/>
                </a:solidFill>
                <a:latin typeface="Times New Roman" panose="02020603050405020304" pitchFamily="18" charset="0"/>
                <a:cs typeface="Times New Roman" panose="02020603050405020304" pitchFamily="18" charset="0"/>
              </a:rPr>
              <a:t>Tiyatro: </a:t>
            </a:r>
            <a:r>
              <a:rPr lang="tr-TR" sz="3100" dirty="0">
                <a:solidFill>
                  <a:srgbClr val="FFFF00"/>
                </a:solidFill>
                <a:latin typeface="Times New Roman" panose="02020603050405020304" pitchFamily="18" charset="0"/>
                <a:cs typeface="Times New Roman" panose="02020603050405020304" pitchFamily="18" charset="0"/>
              </a:rPr>
              <a:t>Kenan Çobanları, Maske ve Ruh</a:t>
            </a:r>
          </a:p>
        </p:txBody>
      </p:sp>
    </p:spTree>
    <p:extLst>
      <p:ext uri="{BB962C8B-B14F-4D97-AF65-F5344CB8AC3E}">
        <p14:creationId xmlns="" xmlns:p14="http://schemas.microsoft.com/office/powerpoint/2010/main" val="2130721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642599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88640"/>
            <a:ext cx="8784976" cy="1080120"/>
          </a:xfrm>
        </p:spPr>
        <p:txBody>
          <a:bodyPr>
            <a:normAutofit/>
          </a:bodyPr>
          <a:lstStyle/>
          <a:p>
            <a:pPr algn="ctr"/>
            <a:r>
              <a:rPr lang="tr-TR" sz="4000" dirty="0">
                <a:solidFill>
                  <a:schemeClr val="bg1"/>
                </a:solidFill>
                <a:effectLst/>
                <a:latin typeface="Times New Roman" panose="02020603050405020304" pitchFamily="18" charset="0"/>
                <a:cs typeface="Times New Roman" panose="02020603050405020304" pitchFamily="18" charset="0"/>
              </a:rPr>
              <a:t>REFİK HALİT KARAY (1888 – 1966)</a:t>
            </a:r>
          </a:p>
        </p:txBody>
      </p:sp>
      <p:sp>
        <p:nvSpPr>
          <p:cNvPr id="3" name="Alt Başlık 2"/>
          <p:cNvSpPr>
            <a:spLocks noGrp="1"/>
          </p:cNvSpPr>
          <p:nvPr>
            <p:ph type="subTitle" idx="1"/>
          </p:nvPr>
        </p:nvSpPr>
        <p:spPr>
          <a:xfrm>
            <a:off x="179512" y="1484784"/>
            <a:ext cx="8784976" cy="4968552"/>
          </a:xfrm>
        </p:spPr>
        <p:txBody>
          <a:bodyPr>
            <a:normAutofit/>
          </a:bodyPr>
          <a:lstStyle/>
          <a:p>
            <a:pPr marL="457200" indent="-457200" algn="l">
              <a:buFont typeface="Wingdings" panose="05000000000000000000" pitchFamily="2" charset="2"/>
              <a:buChar char="v"/>
            </a:pPr>
            <a:r>
              <a:rPr lang="tr-TR" dirty="0">
                <a:solidFill>
                  <a:srgbClr val="FFFF00"/>
                </a:solidFill>
                <a:latin typeface="Times New Roman" panose="02020603050405020304" pitchFamily="18" charset="0"/>
                <a:cs typeface="Times New Roman" panose="02020603050405020304" pitchFamily="18" charset="0"/>
              </a:rPr>
              <a:t>Deneme, fıkra, mizah, hiciv, roman ve hikâye türlerinde eserler vermiştir.</a:t>
            </a:r>
          </a:p>
          <a:p>
            <a:pPr marL="457200" indent="-457200" algn="l">
              <a:buFont typeface="Wingdings" panose="05000000000000000000" pitchFamily="2" charset="2"/>
              <a:buChar char="v"/>
            </a:pPr>
            <a:r>
              <a:rPr lang="tr-TR" dirty="0">
                <a:solidFill>
                  <a:srgbClr val="FFFF00"/>
                </a:solidFill>
                <a:latin typeface="Times New Roman" panose="02020603050405020304" pitchFamily="18" charset="0"/>
                <a:cs typeface="Times New Roman" panose="02020603050405020304" pitchFamily="18" charset="0"/>
              </a:rPr>
              <a:t>Türkçeyi büyük bir ustalıkla kullanmıştır.</a:t>
            </a:r>
          </a:p>
          <a:p>
            <a:pPr marL="457200" indent="-457200" algn="l">
              <a:buFont typeface="Wingdings" panose="05000000000000000000" pitchFamily="2" charset="2"/>
              <a:buChar char="v"/>
            </a:pPr>
            <a:r>
              <a:rPr lang="tr-TR" dirty="0">
                <a:solidFill>
                  <a:srgbClr val="FFFF00"/>
                </a:solidFill>
                <a:latin typeface="Times New Roman" panose="02020603050405020304" pitchFamily="18" charset="0"/>
                <a:cs typeface="Times New Roman" panose="02020603050405020304" pitchFamily="18" charset="0"/>
              </a:rPr>
              <a:t>Beyrut ve Halep’te 15 yıl sürgün hayatı yaşamıştır.</a:t>
            </a:r>
          </a:p>
          <a:p>
            <a:pPr marL="457200" indent="-457200" algn="l">
              <a:buFont typeface="Wingdings" panose="05000000000000000000" pitchFamily="2" charset="2"/>
              <a:buChar char="v"/>
            </a:pPr>
            <a:r>
              <a:rPr lang="tr-TR" dirty="0">
                <a:solidFill>
                  <a:srgbClr val="FFFF00"/>
                </a:solidFill>
                <a:latin typeface="Times New Roman" panose="02020603050405020304" pitchFamily="18" charset="0"/>
                <a:cs typeface="Times New Roman" panose="02020603050405020304" pitchFamily="18" charset="0"/>
              </a:rPr>
              <a:t>Sürgün hayatında tanıdığı Anadolu’yu ve Anadolu dışındaki yerleri anlatmıştır.</a:t>
            </a:r>
          </a:p>
          <a:p>
            <a:pPr marL="457200" indent="-457200" algn="l">
              <a:buFont typeface="Wingdings" panose="05000000000000000000" pitchFamily="2" charset="2"/>
              <a:buChar char="v"/>
            </a:pPr>
            <a:r>
              <a:rPr lang="tr-TR" dirty="0">
                <a:solidFill>
                  <a:srgbClr val="FFFF00"/>
                </a:solidFill>
                <a:latin typeface="Times New Roman" panose="02020603050405020304" pitchFamily="18" charset="0"/>
                <a:cs typeface="Times New Roman" panose="02020603050405020304" pitchFamily="18" charset="0"/>
              </a:rPr>
              <a:t>Tasvir ve tahliller bakımından zengin, sanatlı bir anlatımı vardır.</a:t>
            </a:r>
          </a:p>
          <a:p>
            <a:pPr marL="457200" indent="-457200" algn="l">
              <a:buFont typeface="Wingdings" panose="05000000000000000000" pitchFamily="2" charset="2"/>
              <a:buChar char="v"/>
            </a:pPr>
            <a:r>
              <a:rPr lang="tr-TR" dirty="0">
                <a:solidFill>
                  <a:srgbClr val="FFFF00"/>
                </a:solidFill>
                <a:latin typeface="Times New Roman" panose="02020603050405020304" pitchFamily="18" charset="0"/>
                <a:cs typeface="Times New Roman" panose="02020603050405020304" pitchFamily="18" charset="0"/>
              </a:rPr>
              <a:t>Türk edebiyatında bir yazarın Anadolu’yu yakından tanı­yarak, içinde bulunarak Anadolu’yu anlattığı ilk hikâyeler olan Memleket Hikayeleri ile tanındı</a:t>
            </a:r>
            <a:r>
              <a:rPr lang="tr-TR" dirty="0" smtClean="0">
                <a:solidFill>
                  <a:srgbClr val="FFFF00"/>
                </a:solidFill>
                <a:latin typeface="Times New Roman" panose="02020603050405020304" pitchFamily="18" charset="0"/>
                <a:cs typeface="Times New Roman" panose="02020603050405020304" pitchFamily="18" charset="0"/>
              </a:rPr>
              <a:t>.</a:t>
            </a:r>
            <a:endParaRPr lang="tr-TR"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876788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179512" y="188640"/>
            <a:ext cx="8640960" cy="6480720"/>
          </a:xfrm>
        </p:spPr>
        <p:txBody>
          <a:bodyPr>
            <a:normAutofit/>
          </a:bodyPr>
          <a:lstStyle/>
          <a:p>
            <a:pPr marL="457200" indent="-457200" algn="l">
              <a:buFont typeface="Wingdings" panose="05000000000000000000" pitchFamily="2" charset="2"/>
              <a:buChar char="v"/>
            </a:pPr>
            <a:r>
              <a:rPr lang="tr-TR" sz="3200" dirty="0">
                <a:solidFill>
                  <a:srgbClr val="FFFF00"/>
                </a:solidFill>
                <a:latin typeface="Times New Roman" panose="02020603050405020304" pitchFamily="18" charset="0"/>
                <a:cs typeface="Times New Roman" panose="02020603050405020304" pitchFamily="18" charset="0"/>
              </a:rPr>
              <a:t>Memleket edebiyatının asıl temsilcisidir.</a:t>
            </a:r>
          </a:p>
          <a:p>
            <a:pPr marL="457200" indent="-457200" algn="l">
              <a:buFont typeface="Wingdings" panose="05000000000000000000" pitchFamily="2" charset="2"/>
              <a:buChar char="v"/>
            </a:pPr>
            <a:r>
              <a:rPr lang="tr-TR" sz="3200" dirty="0">
                <a:solidFill>
                  <a:srgbClr val="FFFF00"/>
                </a:solidFill>
                <a:latin typeface="Times New Roman" panose="02020603050405020304" pitchFamily="18" charset="0"/>
                <a:cs typeface="Times New Roman" panose="02020603050405020304" pitchFamily="18" charset="0"/>
              </a:rPr>
              <a:t>Aydede isimli mizah dergisini çıkarmıştır</a:t>
            </a:r>
            <a:r>
              <a:rPr lang="tr-TR" sz="3200" dirty="0" smtClean="0">
                <a:solidFill>
                  <a:srgbClr val="FFFF00"/>
                </a:solidFill>
                <a:latin typeface="Times New Roman" panose="02020603050405020304" pitchFamily="18" charset="0"/>
                <a:cs typeface="Times New Roman" panose="02020603050405020304" pitchFamily="18" charset="0"/>
              </a:rPr>
              <a:t>.</a:t>
            </a:r>
          </a:p>
          <a:p>
            <a:pPr marL="457200" indent="-457200" algn="l">
              <a:buFont typeface="Wingdings" panose="05000000000000000000" pitchFamily="2" charset="2"/>
              <a:buChar char="v"/>
            </a:pPr>
            <a:r>
              <a:rPr lang="tr-TR" sz="3200" b="1" dirty="0">
                <a:solidFill>
                  <a:schemeClr val="bg1"/>
                </a:solidFill>
                <a:latin typeface="Times New Roman" panose="02020603050405020304" pitchFamily="18" charset="0"/>
                <a:cs typeface="Times New Roman" panose="02020603050405020304" pitchFamily="18" charset="0"/>
              </a:rPr>
              <a:t>“Kirpi” </a:t>
            </a:r>
            <a:r>
              <a:rPr lang="tr-TR" sz="3200" dirty="0">
                <a:solidFill>
                  <a:srgbClr val="FFFF00"/>
                </a:solidFill>
                <a:latin typeface="Times New Roman" panose="02020603050405020304" pitchFamily="18" charset="0"/>
                <a:cs typeface="Times New Roman" panose="02020603050405020304" pitchFamily="18" charset="0"/>
              </a:rPr>
              <a:t>takma adıyla mizahi hicivler yazmıştır.</a:t>
            </a:r>
          </a:p>
          <a:p>
            <a:pPr marL="457200" indent="-457200" algn="l">
              <a:buFont typeface="Wingdings" panose="05000000000000000000" pitchFamily="2" charset="2"/>
              <a:buChar char="v"/>
            </a:pPr>
            <a:r>
              <a:rPr lang="tr-TR" sz="3200" dirty="0" smtClean="0">
                <a:solidFill>
                  <a:srgbClr val="FFFF00"/>
                </a:solidFill>
                <a:latin typeface="Times New Roman" panose="02020603050405020304" pitchFamily="18" charset="0"/>
                <a:cs typeface="Times New Roman" panose="02020603050405020304" pitchFamily="18" charset="0"/>
              </a:rPr>
              <a:t>Realizmden </a:t>
            </a:r>
            <a:r>
              <a:rPr lang="tr-TR" sz="3200" dirty="0">
                <a:solidFill>
                  <a:srgbClr val="FFFF00"/>
                </a:solidFill>
                <a:latin typeface="Times New Roman" panose="02020603050405020304" pitchFamily="18" charset="0"/>
                <a:cs typeface="Times New Roman" panose="02020603050405020304" pitchFamily="18" charset="0"/>
              </a:rPr>
              <a:t>etkilenmiştir</a:t>
            </a:r>
            <a:r>
              <a:rPr lang="tr-TR" sz="3200" dirty="0" smtClean="0">
                <a:solidFill>
                  <a:srgbClr val="FFFF00"/>
                </a:solidFill>
                <a:latin typeface="Times New Roman" panose="02020603050405020304" pitchFamily="18" charset="0"/>
                <a:cs typeface="Times New Roman" panose="02020603050405020304" pitchFamily="18" charset="0"/>
              </a:rPr>
              <a:t>.</a:t>
            </a:r>
          </a:p>
          <a:p>
            <a:pPr algn="l"/>
            <a:r>
              <a:rPr lang="tr-TR" sz="3200" b="1" dirty="0">
                <a:solidFill>
                  <a:schemeClr val="bg1"/>
                </a:solidFill>
                <a:latin typeface="Times New Roman" panose="02020603050405020304" pitchFamily="18" charset="0"/>
                <a:cs typeface="Times New Roman" panose="02020603050405020304" pitchFamily="18" charset="0"/>
              </a:rPr>
              <a:t>Eserleri:</a:t>
            </a:r>
          </a:p>
          <a:p>
            <a:pPr algn="l"/>
            <a:r>
              <a:rPr lang="tr-TR" sz="3200" b="1" dirty="0" smtClean="0">
                <a:solidFill>
                  <a:schemeClr val="bg1"/>
                </a:solidFill>
                <a:latin typeface="Times New Roman" panose="02020603050405020304" pitchFamily="18" charset="0"/>
                <a:cs typeface="Times New Roman" panose="02020603050405020304" pitchFamily="18" charset="0"/>
              </a:rPr>
              <a:t>Roman</a:t>
            </a:r>
            <a:r>
              <a:rPr lang="tr-TR" sz="3200" b="1" dirty="0">
                <a:solidFill>
                  <a:schemeClr val="bg1"/>
                </a:solidFill>
                <a:latin typeface="Times New Roman" panose="02020603050405020304" pitchFamily="18" charset="0"/>
                <a:cs typeface="Times New Roman" panose="02020603050405020304" pitchFamily="18" charset="0"/>
              </a:rPr>
              <a:t>: </a:t>
            </a:r>
            <a:r>
              <a:rPr lang="tr-TR" sz="3200" dirty="0">
                <a:solidFill>
                  <a:srgbClr val="FFFF00"/>
                </a:solidFill>
                <a:latin typeface="Times New Roman" panose="02020603050405020304" pitchFamily="18" charset="0"/>
                <a:cs typeface="Times New Roman" panose="02020603050405020304" pitchFamily="18" charset="0"/>
              </a:rPr>
              <a:t>Yezidin Kızı, Sürgün, Bugünün Saraylısı, Kadınlar Tekkesi, Yeraltında Dünya Var, İstanbul’un İçyüzü, Çete, Nilgün</a:t>
            </a:r>
          </a:p>
          <a:p>
            <a:pPr algn="l"/>
            <a:r>
              <a:rPr lang="tr-TR" sz="3200" b="1" dirty="0">
                <a:solidFill>
                  <a:schemeClr val="bg1"/>
                </a:solidFill>
                <a:latin typeface="Times New Roman" panose="02020603050405020304" pitchFamily="18" charset="0"/>
                <a:cs typeface="Times New Roman" panose="02020603050405020304" pitchFamily="18" charset="0"/>
              </a:rPr>
              <a:t>Hikâye: </a:t>
            </a:r>
            <a:r>
              <a:rPr lang="tr-TR" sz="3200" dirty="0">
                <a:solidFill>
                  <a:srgbClr val="FFFF00"/>
                </a:solidFill>
                <a:latin typeface="Times New Roman" panose="02020603050405020304" pitchFamily="18" charset="0"/>
                <a:cs typeface="Times New Roman" panose="02020603050405020304" pitchFamily="18" charset="0"/>
              </a:rPr>
              <a:t>Memleket Hikâyeleri, Gurbet Hikâyeleri</a:t>
            </a:r>
          </a:p>
          <a:p>
            <a:pPr algn="l"/>
            <a:r>
              <a:rPr lang="tr-TR" sz="3200" b="1" dirty="0">
                <a:solidFill>
                  <a:schemeClr val="bg1"/>
                </a:solidFill>
                <a:latin typeface="Times New Roman" panose="02020603050405020304" pitchFamily="18" charset="0"/>
                <a:cs typeface="Times New Roman" panose="02020603050405020304" pitchFamily="18" charset="0"/>
              </a:rPr>
              <a:t>Mizah: </a:t>
            </a:r>
            <a:r>
              <a:rPr lang="tr-TR" sz="3200" dirty="0">
                <a:solidFill>
                  <a:srgbClr val="FFFF00"/>
                </a:solidFill>
                <a:latin typeface="Times New Roman" panose="02020603050405020304" pitchFamily="18" charset="0"/>
                <a:cs typeface="Times New Roman" panose="02020603050405020304" pitchFamily="18" charset="0"/>
              </a:rPr>
              <a:t>Kirpinin Dedikleri</a:t>
            </a:r>
          </a:p>
          <a:p>
            <a:pPr algn="l"/>
            <a:r>
              <a:rPr lang="tr-TR" sz="3200" b="1" dirty="0">
                <a:solidFill>
                  <a:schemeClr val="bg1"/>
                </a:solidFill>
                <a:latin typeface="Times New Roman" panose="02020603050405020304" pitchFamily="18" charset="0"/>
                <a:cs typeface="Times New Roman" panose="02020603050405020304" pitchFamily="18" charset="0"/>
              </a:rPr>
              <a:t>Tiyatro: </a:t>
            </a:r>
            <a:r>
              <a:rPr lang="tr-TR" sz="3200" dirty="0">
                <a:solidFill>
                  <a:srgbClr val="FFFF00"/>
                </a:solidFill>
                <a:latin typeface="Times New Roman" panose="02020603050405020304" pitchFamily="18" charset="0"/>
                <a:cs typeface="Times New Roman" panose="02020603050405020304" pitchFamily="18" charset="0"/>
              </a:rPr>
              <a:t>Deli</a:t>
            </a:r>
          </a:p>
        </p:txBody>
      </p:sp>
    </p:spTree>
    <p:extLst>
      <p:ext uri="{BB962C8B-B14F-4D97-AF65-F5344CB8AC3E}">
        <p14:creationId xmlns="" xmlns:p14="http://schemas.microsoft.com/office/powerpoint/2010/main" val="41053593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1519585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07504" y="116632"/>
            <a:ext cx="8784976" cy="1296144"/>
          </a:xfrm>
        </p:spPr>
        <p:txBody>
          <a:bodyPr>
            <a:noAutofit/>
          </a:bodyPr>
          <a:lstStyle/>
          <a:p>
            <a:pPr algn="ctr"/>
            <a:r>
              <a:rPr lang="tr-TR" sz="4000" dirty="0">
                <a:solidFill>
                  <a:schemeClr val="bg1"/>
                </a:solidFill>
                <a:effectLst/>
                <a:latin typeface="Times New Roman" panose="02020603050405020304" pitchFamily="18" charset="0"/>
                <a:cs typeface="Times New Roman" panose="02020603050405020304" pitchFamily="18" charset="0"/>
              </a:rPr>
              <a:t>REŞAT NURİ GÜNTEKİN (1889 – 1956)</a:t>
            </a:r>
          </a:p>
        </p:txBody>
      </p:sp>
      <p:sp>
        <p:nvSpPr>
          <p:cNvPr id="3" name="Alt Başlık 2"/>
          <p:cNvSpPr>
            <a:spLocks noGrp="1"/>
          </p:cNvSpPr>
          <p:nvPr>
            <p:ph type="subTitle" idx="1"/>
          </p:nvPr>
        </p:nvSpPr>
        <p:spPr>
          <a:xfrm>
            <a:off x="107504" y="1556792"/>
            <a:ext cx="8784976" cy="5040560"/>
          </a:xfrm>
        </p:spPr>
        <p:txBody>
          <a:bodyPr>
            <a:noAutofit/>
          </a:bodyPr>
          <a:lstStyle/>
          <a:p>
            <a:pPr marL="457200" indent="-457200" algn="l">
              <a:buFont typeface="Wingdings" panose="05000000000000000000" pitchFamily="2" charset="2"/>
              <a:buChar char="v"/>
            </a:pPr>
            <a:r>
              <a:rPr lang="tr-TR" sz="3400" dirty="0">
                <a:solidFill>
                  <a:srgbClr val="FFFF00"/>
                </a:solidFill>
                <a:latin typeface="Times New Roman" panose="02020603050405020304" pitchFamily="18" charset="0"/>
                <a:cs typeface="Times New Roman" panose="02020603050405020304" pitchFamily="18" charset="0"/>
              </a:rPr>
              <a:t>Roman, öykü, gezi, eleştiri ve tiyatro türlerinde eserler vermiştir.</a:t>
            </a:r>
          </a:p>
          <a:p>
            <a:pPr marL="457200" indent="-457200" algn="l">
              <a:buFont typeface="Wingdings" panose="05000000000000000000" pitchFamily="2" charset="2"/>
              <a:buChar char="v"/>
            </a:pPr>
            <a:r>
              <a:rPr lang="tr-TR" sz="3400" dirty="0">
                <a:solidFill>
                  <a:srgbClr val="FFFF00"/>
                </a:solidFill>
                <a:latin typeface="Times New Roman" panose="02020603050405020304" pitchFamily="18" charset="0"/>
                <a:cs typeface="Times New Roman" panose="02020603050405020304" pitchFamily="18" charset="0"/>
              </a:rPr>
              <a:t>Sade bir dille yazdığı eserlerinde Türkçeyi tüm canlılığıyla kullanmıştır.</a:t>
            </a:r>
          </a:p>
          <a:p>
            <a:pPr marL="457200" indent="-457200" algn="l">
              <a:buFont typeface="Wingdings" panose="05000000000000000000" pitchFamily="2" charset="2"/>
              <a:buChar char="v"/>
            </a:pPr>
            <a:r>
              <a:rPr lang="tr-TR" sz="3400" dirty="0">
                <a:solidFill>
                  <a:srgbClr val="FFFF00"/>
                </a:solidFill>
                <a:latin typeface="Times New Roman" panose="02020603050405020304" pitchFamily="18" charset="0"/>
                <a:cs typeface="Times New Roman" panose="02020603050405020304" pitchFamily="18" charset="0"/>
              </a:rPr>
              <a:t>İstanbullu idealist bir genç kızın, Feride’nin, öğretmen olarak gittiği Anadolu’ da yaşadıklarını anlattığı Çalıkuşu’yla sevilmiştir. Çalıkuşu, köyü ve taşra insanın yaşayışını anlatan ilk başarılı eserlerdendir</a:t>
            </a:r>
            <a:r>
              <a:rPr lang="tr-TR" sz="3400" dirty="0" smtClean="0">
                <a:solidFill>
                  <a:srgbClr val="FFFF00"/>
                </a:solidFill>
                <a:latin typeface="Times New Roman" panose="02020603050405020304" pitchFamily="18" charset="0"/>
                <a:cs typeface="Times New Roman" panose="02020603050405020304" pitchFamily="18" charset="0"/>
              </a:rPr>
              <a:t>.</a:t>
            </a:r>
            <a:endParaRPr lang="tr-TR" sz="3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878141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323528" y="332656"/>
            <a:ext cx="8424936" cy="6264696"/>
          </a:xfrm>
        </p:spPr>
        <p:txBody>
          <a:bodyPr>
            <a:noAutofit/>
          </a:bodyPr>
          <a:lstStyle/>
          <a:p>
            <a:pPr marL="457200" indent="-457200" algn="l">
              <a:buFont typeface="Wingdings" panose="05000000000000000000" pitchFamily="2" charset="2"/>
              <a:buChar char="v"/>
            </a:pPr>
            <a:r>
              <a:rPr lang="tr-TR" sz="3100" dirty="0">
                <a:solidFill>
                  <a:srgbClr val="FFFF00"/>
                </a:solidFill>
                <a:latin typeface="Times New Roman" panose="02020603050405020304" pitchFamily="18" charset="0"/>
                <a:cs typeface="Times New Roman" panose="02020603050405020304" pitchFamily="18" charset="0"/>
              </a:rPr>
              <a:t>Yaprak Dökümü’nde Batılılaşmanın Türk aile yapısı üzerin­deki olumsuz etkisini; Yeşil Gece’de Kurtuluş Savaşı yılları ve sonrasında dini istismar eden kişilerin eleştirisini romanlaştırır.</a:t>
            </a:r>
          </a:p>
          <a:p>
            <a:pPr marL="457200" indent="-457200" algn="l">
              <a:buFont typeface="Wingdings" panose="05000000000000000000" pitchFamily="2" charset="2"/>
              <a:buChar char="v"/>
            </a:pPr>
            <a:r>
              <a:rPr lang="tr-TR" sz="3100" dirty="0" smtClean="0">
                <a:solidFill>
                  <a:srgbClr val="FFFF00"/>
                </a:solidFill>
                <a:latin typeface="Times New Roman" panose="02020603050405020304" pitchFamily="18" charset="0"/>
                <a:cs typeface="Times New Roman" panose="02020603050405020304" pitchFamily="18" charset="0"/>
              </a:rPr>
              <a:t>Öğretmenliğinden </a:t>
            </a:r>
            <a:r>
              <a:rPr lang="tr-TR" sz="3100" dirty="0">
                <a:solidFill>
                  <a:srgbClr val="FFFF00"/>
                </a:solidFill>
                <a:latin typeface="Times New Roman" panose="02020603050405020304" pitchFamily="18" charset="0"/>
                <a:cs typeface="Times New Roman" panose="02020603050405020304" pitchFamily="18" charset="0"/>
              </a:rPr>
              <a:t>dolayı tanıdığı Anadolu’yu, gözlemci yönüyle yansıtmıştır.</a:t>
            </a:r>
          </a:p>
          <a:p>
            <a:pPr marL="457200" indent="-457200" algn="l">
              <a:buFont typeface="Wingdings" panose="05000000000000000000" pitchFamily="2" charset="2"/>
              <a:buChar char="v"/>
            </a:pPr>
            <a:r>
              <a:rPr lang="tr-TR" sz="3100" dirty="0">
                <a:solidFill>
                  <a:srgbClr val="FFFF00"/>
                </a:solidFill>
                <a:latin typeface="Times New Roman" panose="02020603050405020304" pitchFamily="18" charset="0"/>
                <a:cs typeface="Times New Roman" panose="02020603050405020304" pitchFamily="18" charset="0"/>
              </a:rPr>
              <a:t>Romantizm ve realizm akımlarından etkilenmiştir.</a:t>
            </a:r>
          </a:p>
          <a:p>
            <a:pPr marL="457200" indent="-457200" algn="l">
              <a:buFont typeface="Wingdings" panose="05000000000000000000" pitchFamily="2" charset="2"/>
              <a:buChar char="v"/>
            </a:pPr>
            <a:r>
              <a:rPr lang="tr-TR" sz="3100" dirty="0">
                <a:solidFill>
                  <a:srgbClr val="FFFF00"/>
                </a:solidFill>
                <a:latin typeface="Times New Roman" panose="02020603050405020304" pitchFamily="18" charset="0"/>
                <a:cs typeface="Times New Roman" panose="02020603050405020304" pitchFamily="18" charset="0"/>
              </a:rPr>
              <a:t>Görevi sırasındaki gözlemlerini anlattığı Anadolu Notları gezi türünün en önemli eserlerindendir.</a:t>
            </a:r>
          </a:p>
          <a:p>
            <a:pPr marL="457200" indent="-457200" algn="l">
              <a:buFont typeface="Wingdings" panose="05000000000000000000" pitchFamily="2" charset="2"/>
              <a:buChar char="v"/>
            </a:pPr>
            <a:r>
              <a:rPr lang="tr-TR" sz="3100" dirty="0">
                <a:solidFill>
                  <a:srgbClr val="FFFF00"/>
                </a:solidFill>
                <a:latin typeface="Times New Roman" panose="02020603050405020304" pitchFamily="18" charset="0"/>
                <a:cs typeface="Times New Roman" panose="02020603050405020304" pitchFamily="18" charset="0"/>
              </a:rPr>
              <a:t>Cumhuriyet Dönemi Türk Edebiyatı’nda da etkili bir isimdir.</a:t>
            </a:r>
          </a:p>
        </p:txBody>
      </p:sp>
    </p:spTree>
    <p:extLst>
      <p:ext uri="{BB962C8B-B14F-4D97-AF65-F5344CB8AC3E}">
        <p14:creationId xmlns="" xmlns:p14="http://schemas.microsoft.com/office/powerpoint/2010/main" val="3269925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332656"/>
            <a:ext cx="8640960" cy="6336704"/>
          </a:xfrm>
        </p:spPr>
        <p:txBody>
          <a:bodyPr>
            <a:normAutofit/>
          </a:bodyPr>
          <a:lstStyle/>
          <a:p>
            <a:pPr algn="l"/>
            <a:r>
              <a:rPr lang="tr-TR" sz="3100" b="1" dirty="0">
                <a:solidFill>
                  <a:schemeClr val="bg1"/>
                </a:solidFill>
                <a:latin typeface="Times New Roman" panose="02020603050405020304" pitchFamily="18" charset="0"/>
                <a:cs typeface="Times New Roman" panose="02020603050405020304" pitchFamily="18" charset="0"/>
              </a:rPr>
              <a:t>Eserleri:</a:t>
            </a:r>
          </a:p>
          <a:p>
            <a:pPr algn="l"/>
            <a:r>
              <a:rPr lang="tr-TR" sz="3100" b="1" dirty="0" smtClean="0">
                <a:solidFill>
                  <a:schemeClr val="bg1"/>
                </a:solidFill>
                <a:latin typeface="Times New Roman" panose="02020603050405020304" pitchFamily="18" charset="0"/>
                <a:cs typeface="Times New Roman" panose="02020603050405020304" pitchFamily="18" charset="0"/>
              </a:rPr>
              <a:t>Roman</a:t>
            </a:r>
            <a:r>
              <a:rPr lang="tr-TR" sz="3100" b="1" dirty="0">
                <a:solidFill>
                  <a:schemeClr val="bg1"/>
                </a:solidFill>
                <a:latin typeface="Times New Roman" panose="02020603050405020304" pitchFamily="18" charset="0"/>
                <a:cs typeface="Times New Roman" panose="02020603050405020304" pitchFamily="18" charset="0"/>
              </a:rPr>
              <a:t>: </a:t>
            </a:r>
            <a:r>
              <a:rPr lang="tr-TR" sz="3100" dirty="0">
                <a:solidFill>
                  <a:srgbClr val="FFFF00"/>
                </a:solidFill>
                <a:latin typeface="Times New Roman" panose="02020603050405020304" pitchFamily="18" charset="0"/>
                <a:cs typeface="Times New Roman" panose="02020603050405020304" pitchFamily="18" charset="0"/>
              </a:rPr>
              <a:t>Çalıkuşu, Gizli El, Acımak, Damga, Dudaktan Kalbe, Akşam Güneşi, Bir Kadın Düşmanı, Yeşil Gece, Yaprak Dökümü, Kızılcık Dalları, Eski Hastalık, Değirmen, Miskinler Tekkesi, Harabelerin Çiçeği, Kavak Yelleri, Son Sığınak, Kan Davası</a:t>
            </a:r>
          </a:p>
          <a:p>
            <a:pPr algn="l"/>
            <a:r>
              <a:rPr lang="tr-TR" sz="3100" b="1" dirty="0">
                <a:solidFill>
                  <a:schemeClr val="bg1"/>
                </a:solidFill>
                <a:latin typeface="Times New Roman" panose="02020603050405020304" pitchFamily="18" charset="0"/>
                <a:cs typeface="Times New Roman" panose="02020603050405020304" pitchFamily="18" charset="0"/>
              </a:rPr>
              <a:t>Hikâye: </a:t>
            </a:r>
            <a:r>
              <a:rPr lang="tr-TR" sz="3100" dirty="0">
                <a:solidFill>
                  <a:srgbClr val="FFFF00"/>
                </a:solidFill>
                <a:latin typeface="Times New Roman" panose="02020603050405020304" pitchFamily="18" charset="0"/>
                <a:cs typeface="Times New Roman" panose="02020603050405020304" pitchFamily="18" charset="0"/>
              </a:rPr>
              <a:t>Olağan İşler, Leyla ile Mecnun, Sönmüş Yıldızlar, Tanrı Misafiri</a:t>
            </a:r>
          </a:p>
          <a:p>
            <a:pPr algn="l"/>
            <a:r>
              <a:rPr lang="tr-TR" sz="3100" b="1" dirty="0">
                <a:solidFill>
                  <a:schemeClr val="bg1"/>
                </a:solidFill>
                <a:latin typeface="Times New Roman" panose="02020603050405020304" pitchFamily="18" charset="0"/>
                <a:cs typeface="Times New Roman" panose="02020603050405020304" pitchFamily="18" charset="0"/>
              </a:rPr>
              <a:t>Gezi Kitabı: </a:t>
            </a:r>
            <a:r>
              <a:rPr lang="tr-TR" sz="3100" dirty="0">
                <a:solidFill>
                  <a:srgbClr val="FFFF00"/>
                </a:solidFill>
                <a:latin typeface="Times New Roman" panose="02020603050405020304" pitchFamily="18" charset="0"/>
                <a:cs typeface="Times New Roman" panose="02020603050405020304" pitchFamily="18" charset="0"/>
              </a:rPr>
              <a:t>Anadolu Notları</a:t>
            </a:r>
          </a:p>
          <a:p>
            <a:pPr algn="l"/>
            <a:r>
              <a:rPr lang="tr-TR" sz="3100" b="1" dirty="0">
                <a:solidFill>
                  <a:schemeClr val="bg1"/>
                </a:solidFill>
                <a:latin typeface="Times New Roman" panose="02020603050405020304" pitchFamily="18" charset="0"/>
                <a:cs typeface="Times New Roman" panose="02020603050405020304" pitchFamily="18" charset="0"/>
              </a:rPr>
              <a:t>Tiyatro: </a:t>
            </a:r>
            <a:r>
              <a:rPr lang="tr-TR" sz="3100" dirty="0">
                <a:solidFill>
                  <a:srgbClr val="FFFF00"/>
                </a:solidFill>
                <a:latin typeface="Times New Roman" panose="02020603050405020304" pitchFamily="18" charset="0"/>
                <a:cs typeface="Times New Roman" panose="02020603050405020304" pitchFamily="18" charset="0"/>
              </a:rPr>
              <a:t>Hançer, Balıkesir Muhasebecisi, Tanrıdağı Ziyafeti, Hülleci, Ümidin Güneşi. Ayrıca </a:t>
            </a:r>
            <a:r>
              <a:rPr lang="tr-TR" sz="3100" b="1" dirty="0">
                <a:solidFill>
                  <a:schemeClr val="bg1"/>
                </a:solidFill>
                <a:latin typeface="Times New Roman" panose="02020603050405020304" pitchFamily="18" charset="0"/>
                <a:cs typeface="Times New Roman" panose="02020603050405020304" pitchFamily="18" charset="0"/>
              </a:rPr>
              <a:t>“Yaprak Dökümü”</a:t>
            </a:r>
            <a:r>
              <a:rPr lang="tr-TR" sz="3100" dirty="0">
                <a:solidFill>
                  <a:srgbClr val="FFFF00"/>
                </a:solidFill>
                <a:latin typeface="Times New Roman" panose="02020603050405020304" pitchFamily="18" charset="0"/>
                <a:cs typeface="Times New Roman" panose="02020603050405020304" pitchFamily="18" charset="0"/>
              </a:rPr>
              <a:t> romanı tiyatroya uyarlanmıştır.</a:t>
            </a:r>
          </a:p>
        </p:txBody>
      </p:sp>
    </p:spTree>
    <p:extLst>
      <p:ext uri="{BB962C8B-B14F-4D97-AF65-F5344CB8AC3E}">
        <p14:creationId xmlns="" xmlns:p14="http://schemas.microsoft.com/office/powerpoint/2010/main" val="1809114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179512" y="188640"/>
            <a:ext cx="8568952" cy="6408712"/>
          </a:xfrm>
        </p:spPr>
        <p:txBody>
          <a:bodyPr>
            <a:normAutofit lnSpcReduction="10000"/>
          </a:bodyPr>
          <a:lstStyle/>
          <a:p>
            <a:pPr marL="457200" indent="-457200" algn="l">
              <a:buFont typeface="Wingdings" panose="05000000000000000000" pitchFamily="2" charset="2"/>
              <a:buChar char="v"/>
            </a:pPr>
            <a:r>
              <a:rPr lang="tr-TR" sz="2700" dirty="0">
                <a:solidFill>
                  <a:srgbClr val="FFFF00"/>
                </a:solidFill>
                <a:latin typeface="Times New Roman" panose="02020603050405020304" pitchFamily="18" charset="0"/>
                <a:cs typeface="Times New Roman" panose="02020603050405020304" pitchFamily="18" charset="0"/>
              </a:rPr>
              <a:t>Eserlerinde işledikleri temayı, gerçekçi bir biçimde ele almak isteyen sanatçılar, gözleme önem vermiş ve eserlerinde gözlemle topladıkları bilgileri kullanmışlardır.</a:t>
            </a:r>
          </a:p>
          <a:p>
            <a:pPr marL="457200" indent="-457200" algn="l">
              <a:buFont typeface="Wingdings" panose="05000000000000000000" pitchFamily="2" charset="2"/>
              <a:buChar char="v"/>
            </a:pPr>
            <a:r>
              <a:rPr lang="tr-TR" sz="2700" dirty="0">
                <a:solidFill>
                  <a:srgbClr val="FFFF00"/>
                </a:solidFill>
                <a:latin typeface="Times New Roman" panose="02020603050405020304" pitchFamily="18" charset="0"/>
                <a:cs typeface="Times New Roman" panose="02020603050405020304" pitchFamily="18" charset="0"/>
              </a:rPr>
              <a:t>Eserlerde her kesimden insanın sorunları dile getirilmiş, Servetifünun Edebiyatında yapılan </a:t>
            </a:r>
            <a:r>
              <a:rPr lang="tr-TR" sz="2700" b="1" dirty="0">
                <a:solidFill>
                  <a:schemeClr val="bg1"/>
                </a:solidFill>
                <a:latin typeface="Times New Roman" panose="02020603050405020304" pitchFamily="18" charset="0"/>
                <a:cs typeface="Times New Roman" panose="02020603050405020304" pitchFamily="18" charset="0"/>
              </a:rPr>
              <a:t>“sadece aydın insanların dertlerini anlatma” </a:t>
            </a:r>
            <a:r>
              <a:rPr lang="tr-TR" sz="2700" dirty="0">
                <a:solidFill>
                  <a:srgbClr val="FFFF00"/>
                </a:solidFill>
                <a:latin typeface="Times New Roman" panose="02020603050405020304" pitchFamily="18" charset="0"/>
                <a:cs typeface="Times New Roman" panose="02020603050405020304" pitchFamily="18" charset="0"/>
              </a:rPr>
              <a:t>geleneğinden kaçınılmıştır.</a:t>
            </a:r>
          </a:p>
          <a:p>
            <a:pPr marL="457200" indent="-457200" algn="l">
              <a:buFont typeface="Wingdings" panose="05000000000000000000" pitchFamily="2" charset="2"/>
              <a:buChar char="v"/>
            </a:pPr>
            <a:r>
              <a:rPr lang="tr-TR" sz="2700" dirty="0">
                <a:solidFill>
                  <a:srgbClr val="FFFF00"/>
                </a:solidFill>
                <a:latin typeface="Times New Roman" panose="02020603050405020304" pitchFamily="18" charset="0"/>
                <a:cs typeface="Times New Roman" panose="02020603050405020304" pitchFamily="18" charset="0"/>
              </a:rPr>
              <a:t>Bu dönem edebiyatı toplumsal özellik göstermiş, sanatçılar hem dönemine ayna tutmuş hem de yaşanılan toplumsal sorunlara çözüm yolları gösterilmiştir.</a:t>
            </a:r>
          </a:p>
          <a:p>
            <a:pPr marL="457200" indent="-457200" algn="l">
              <a:buFont typeface="Wingdings" panose="05000000000000000000" pitchFamily="2" charset="2"/>
              <a:buChar char="v"/>
            </a:pPr>
            <a:r>
              <a:rPr lang="tr-TR" sz="2700" dirty="0">
                <a:solidFill>
                  <a:srgbClr val="FFFF00"/>
                </a:solidFill>
                <a:latin typeface="Times New Roman" panose="02020603050405020304" pitchFamily="18" charset="0"/>
                <a:cs typeface="Times New Roman" panose="02020603050405020304" pitchFamily="18" charset="0"/>
              </a:rPr>
              <a:t>Batı taklitçiliğinden kaçınarak, milli konulara yönelme, yeni ve milli bir edebiyat ortaya koyma amacı güdülmüştür.</a:t>
            </a:r>
          </a:p>
          <a:p>
            <a:pPr marL="457200" indent="-457200" algn="l">
              <a:buFont typeface="Wingdings" panose="05000000000000000000" pitchFamily="2" charset="2"/>
              <a:buChar char="v"/>
            </a:pPr>
            <a:r>
              <a:rPr lang="tr-TR" sz="2700" dirty="0">
                <a:solidFill>
                  <a:srgbClr val="FFFF00"/>
                </a:solidFill>
                <a:latin typeface="Times New Roman" panose="02020603050405020304" pitchFamily="18" charset="0"/>
                <a:cs typeface="Times New Roman" panose="02020603050405020304" pitchFamily="18" charset="0"/>
              </a:rPr>
              <a:t>Türk kültürü ve tarihi el değmemiş bir hazine olarak kabul edilmiştir.</a:t>
            </a:r>
          </a:p>
        </p:txBody>
      </p:sp>
    </p:spTree>
    <p:extLst>
      <p:ext uri="{BB962C8B-B14F-4D97-AF65-F5344CB8AC3E}">
        <p14:creationId xmlns="" xmlns:p14="http://schemas.microsoft.com/office/powerpoint/2010/main" val="5773637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322624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116632"/>
            <a:ext cx="8568952" cy="864096"/>
          </a:xfrm>
        </p:spPr>
        <p:txBody>
          <a:bodyPr>
            <a:normAutofit/>
          </a:bodyPr>
          <a:lstStyle/>
          <a:p>
            <a:pPr algn="ctr"/>
            <a:r>
              <a:rPr lang="tr-TR" sz="4400" dirty="0">
                <a:solidFill>
                  <a:schemeClr val="bg1"/>
                </a:solidFill>
                <a:effectLst/>
                <a:latin typeface="Times New Roman" panose="02020603050405020304" pitchFamily="18" charset="0"/>
                <a:cs typeface="Times New Roman" panose="02020603050405020304" pitchFamily="18" charset="0"/>
              </a:rPr>
              <a:t>FALİH RIFKI ATAY (1884 – 1971)</a:t>
            </a:r>
          </a:p>
        </p:txBody>
      </p:sp>
      <p:sp>
        <p:nvSpPr>
          <p:cNvPr id="3" name="Alt Başlık 2"/>
          <p:cNvSpPr>
            <a:spLocks noGrp="1"/>
          </p:cNvSpPr>
          <p:nvPr>
            <p:ph type="subTitle" idx="1"/>
          </p:nvPr>
        </p:nvSpPr>
        <p:spPr>
          <a:xfrm>
            <a:off x="251520" y="1196752"/>
            <a:ext cx="8568952" cy="5472608"/>
          </a:xfrm>
        </p:spPr>
        <p:txBody>
          <a:bodyPr>
            <a:normAutofit/>
          </a:bodyPr>
          <a:lstStyle/>
          <a:p>
            <a:pPr marL="457200" indent="-457200" algn="l">
              <a:buFont typeface="Wingdings" panose="05000000000000000000" pitchFamily="2" charset="2"/>
              <a:buChar char="v"/>
            </a:pPr>
            <a:r>
              <a:rPr lang="tr-TR" sz="3600" dirty="0">
                <a:solidFill>
                  <a:srgbClr val="FFFF00"/>
                </a:solidFill>
                <a:latin typeface="Times New Roman" panose="02020603050405020304" pitchFamily="18" charset="0"/>
                <a:cs typeface="Times New Roman" panose="02020603050405020304" pitchFamily="18" charset="0"/>
              </a:rPr>
              <a:t>Fıkra, anı, makale ve gezi yazılarıyla tanınmıştır.</a:t>
            </a:r>
          </a:p>
          <a:p>
            <a:pPr marL="457200" indent="-457200" algn="l">
              <a:buFont typeface="Wingdings" panose="05000000000000000000" pitchFamily="2" charset="2"/>
              <a:buChar char="v"/>
            </a:pPr>
            <a:r>
              <a:rPr lang="tr-TR" sz="3600" dirty="0">
                <a:solidFill>
                  <a:srgbClr val="FFFF00"/>
                </a:solidFill>
                <a:latin typeface="Times New Roman" panose="02020603050405020304" pitchFamily="18" charset="0"/>
                <a:cs typeface="Times New Roman" panose="02020603050405020304" pitchFamily="18" charset="0"/>
              </a:rPr>
              <a:t>Kurtuluş Savaşı yıllarını, Batılılaşmayı, cumhuriyeti konu edinmiştir.</a:t>
            </a:r>
          </a:p>
          <a:p>
            <a:pPr marL="457200" indent="-457200" algn="l">
              <a:buFont typeface="Wingdings" panose="05000000000000000000" pitchFamily="2" charset="2"/>
              <a:buChar char="v"/>
            </a:pPr>
            <a:r>
              <a:rPr lang="tr-TR" sz="3600" dirty="0">
                <a:solidFill>
                  <a:srgbClr val="FFFF00"/>
                </a:solidFill>
                <a:latin typeface="Times New Roman" panose="02020603050405020304" pitchFamily="18" charset="0"/>
                <a:cs typeface="Times New Roman" panose="02020603050405020304" pitchFamily="18" charset="0"/>
              </a:rPr>
              <a:t>Yakından tanıdığı Atatürk’le ilgili anı türünde verdiği eser­leriyle ve gezi kitaplarıyla ün yapmıştır.</a:t>
            </a:r>
          </a:p>
          <a:p>
            <a:pPr marL="457200" indent="-457200" algn="l">
              <a:buFont typeface="Wingdings" panose="05000000000000000000" pitchFamily="2" charset="2"/>
              <a:buChar char="v"/>
            </a:pPr>
            <a:r>
              <a:rPr lang="tr-TR" sz="3600" dirty="0">
                <a:solidFill>
                  <a:srgbClr val="FFFF00"/>
                </a:solidFill>
                <a:latin typeface="Times New Roman" panose="02020603050405020304" pitchFamily="18" charset="0"/>
                <a:cs typeface="Times New Roman" panose="02020603050405020304" pitchFamily="18" charset="0"/>
              </a:rPr>
              <a:t>Cumhuriyet Dönemi Türk Edebiyatı’nda da etkili bir isimdir.</a:t>
            </a:r>
          </a:p>
        </p:txBody>
      </p:sp>
    </p:spTree>
    <p:extLst>
      <p:ext uri="{BB962C8B-B14F-4D97-AF65-F5344CB8AC3E}">
        <p14:creationId xmlns="" xmlns:p14="http://schemas.microsoft.com/office/powerpoint/2010/main" val="27053426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323528" y="332656"/>
            <a:ext cx="8496944" cy="6264696"/>
          </a:xfrm>
        </p:spPr>
        <p:txBody>
          <a:bodyPr>
            <a:normAutofit/>
          </a:bodyPr>
          <a:lstStyle/>
          <a:p>
            <a:pPr algn="l"/>
            <a:r>
              <a:rPr lang="tr-TR" sz="4400" b="1" dirty="0">
                <a:solidFill>
                  <a:schemeClr val="bg1"/>
                </a:solidFill>
                <a:latin typeface="Times New Roman" panose="02020603050405020304" pitchFamily="18" charset="0"/>
                <a:cs typeface="Times New Roman" panose="02020603050405020304" pitchFamily="18" charset="0"/>
              </a:rPr>
              <a:t>Eserleri:</a:t>
            </a:r>
          </a:p>
          <a:p>
            <a:pPr algn="l"/>
            <a:r>
              <a:rPr lang="tr-TR" sz="4400" b="1" dirty="0" smtClean="0">
                <a:solidFill>
                  <a:schemeClr val="bg1"/>
                </a:solidFill>
                <a:latin typeface="Times New Roman" panose="02020603050405020304" pitchFamily="18" charset="0"/>
                <a:cs typeface="Times New Roman" panose="02020603050405020304" pitchFamily="18" charset="0"/>
              </a:rPr>
              <a:t>Anı</a:t>
            </a:r>
            <a:r>
              <a:rPr lang="tr-TR" sz="4400" b="1" dirty="0">
                <a:solidFill>
                  <a:schemeClr val="bg1"/>
                </a:solidFill>
                <a:latin typeface="Times New Roman" panose="02020603050405020304" pitchFamily="18" charset="0"/>
                <a:cs typeface="Times New Roman" panose="02020603050405020304" pitchFamily="18" charset="0"/>
              </a:rPr>
              <a:t>: </a:t>
            </a:r>
            <a:r>
              <a:rPr lang="tr-TR" sz="4400" dirty="0">
                <a:solidFill>
                  <a:srgbClr val="FFFF00"/>
                </a:solidFill>
                <a:latin typeface="Times New Roman" panose="02020603050405020304" pitchFamily="18" charset="0"/>
                <a:cs typeface="Times New Roman" panose="02020603050405020304" pitchFamily="18" charset="0"/>
              </a:rPr>
              <a:t>Ateş ve Güneş, Zeytindağı, Çankaya, Atatürk’ün Hatıraları, Babamız Atatürk</a:t>
            </a:r>
          </a:p>
          <a:p>
            <a:pPr algn="l"/>
            <a:r>
              <a:rPr lang="tr-TR" sz="4400" b="1" dirty="0">
                <a:solidFill>
                  <a:schemeClr val="bg1"/>
                </a:solidFill>
                <a:latin typeface="Times New Roman" panose="02020603050405020304" pitchFamily="18" charset="0"/>
                <a:cs typeface="Times New Roman" panose="02020603050405020304" pitchFamily="18" charset="0"/>
              </a:rPr>
              <a:t>Gezi Yazısı: </a:t>
            </a:r>
            <a:r>
              <a:rPr lang="tr-TR" sz="4400" dirty="0">
                <a:solidFill>
                  <a:srgbClr val="FFFF00"/>
                </a:solidFill>
                <a:latin typeface="Times New Roman" panose="02020603050405020304" pitchFamily="18" charset="0"/>
                <a:cs typeface="Times New Roman" panose="02020603050405020304" pitchFamily="18" charset="0"/>
              </a:rPr>
              <a:t>Deniz Aşırı, Taymis Kıyıları, Tuna Kıyıları, Hind, Bizim Akdeniz, Yolcu Defteri, Yeni Rusya, Gezerek Gördüklerim</a:t>
            </a:r>
          </a:p>
        </p:txBody>
      </p:sp>
    </p:spTree>
    <p:extLst>
      <p:ext uri="{BB962C8B-B14F-4D97-AF65-F5344CB8AC3E}">
        <p14:creationId xmlns="" xmlns:p14="http://schemas.microsoft.com/office/powerpoint/2010/main" val="10518116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4508080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07504" y="116632"/>
            <a:ext cx="8856984" cy="1152128"/>
          </a:xfrm>
        </p:spPr>
        <p:txBody>
          <a:bodyPr>
            <a:noAutofit/>
          </a:bodyPr>
          <a:lstStyle/>
          <a:p>
            <a:pPr algn="ctr"/>
            <a:r>
              <a:rPr lang="tr-TR" sz="4000" dirty="0">
                <a:solidFill>
                  <a:schemeClr val="bg1"/>
                </a:solidFill>
                <a:effectLst/>
                <a:latin typeface="Times New Roman" panose="02020603050405020304" pitchFamily="18" charset="0"/>
                <a:cs typeface="Times New Roman" panose="02020603050405020304" pitchFamily="18" charset="0"/>
              </a:rPr>
              <a:t>HAMDULLAH SUPHİ TANRIÖVER (1885 – 1966)</a:t>
            </a:r>
          </a:p>
        </p:txBody>
      </p:sp>
      <p:sp>
        <p:nvSpPr>
          <p:cNvPr id="3" name="Alt Başlık 2"/>
          <p:cNvSpPr>
            <a:spLocks noGrp="1"/>
          </p:cNvSpPr>
          <p:nvPr>
            <p:ph type="subTitle" idx="1"/>
          </p:nvPr>
        </p:nvSpPr>
        <p:spPr>
          <a:xfrm>
            <a:off x="107504" y="1484784"/>
            <a:ext cx="8856984" cy="5112568"/>
          </a:xfrm>
        </p:spPr>
        <p:txBody>
          <a:bodyPr>
            <a:noAutofit/>
          </a:bodyPr>
          <a:lstStyle/>
          <a:p>
            <a:pPr marL="457200" indent="-457200" algn="l">
              <a:buFont typeface="Wingdings" panose="05000000000000000000" pitchFamily="2" charset="2"/>
              <a:buChar char="v"/>
            </a:pPr>
            <a:r>
              <a:rPr lang="tr-TR" sz="3400" dirty="0">
                <a:solidFill>
                  <a:srgbClr val="FFFF00"/>
                </a:solidFill>
                <a:latin typeface="Times New Roman" panose="02020603050405020304" pitchFamily="18" charset="0"/>
                <a:cs typeface="Times New Roman" panose="02020603050405020304" pitchFamily="18" charset="0"/>
              </a:rPr>
              <a:t>Önce Fecriati’de yer almış, sonra Milli Edebiyat topluluğunda yer almıştır.</a:t>
            </a:r>
          </a:p>
          <a:p>
            <a:pPr marL="457200" indent="-457200" algn="l">
              <a:buFont typeface="Wingdings" panose="05000000000000000000" pitchFamily="2" charset="2"/>
              <a:buChar char="v"/>
            </a:pPr>
            <a:r>
              <a:rPr lang="tr-TR" sz="3400" dirty="0">
                <a:solidFill>
                  <a:srgbClr val="FFFF00"/>
                </a:solidFill>
                <a:latin typeface="Times New Roman" panose="02020603050405020304" pitchFamily="18" charset="0"/>
                <a:cs typeface="Times New Roman" panose="02020603050405020304" pitchFamily="18" charset="0"/>
              </a:rPr>
              <a:t>Türkçülük ve Milli Edebiyat akımlarına büyük katkıları olmuştur.</a:t>
            </a:r>
          </a:p>
          <a:p>
            <a:pPr marL="457200" indent="-457200" algn="l">
              <a:buFont typeface="Wingdings" panose="05000000000000000000" pitchFamily="2" charset="2"/>
              <a:buChar char="v"/>
            </a:pPr>
            <a:r>
              <a:rPr lang="tr-TR" sz="3400" b="1" dirty="0">
                <a:solidFill>
                  <a:schemeClr val="bg1"/>
                </a:solidFill>
                <a:latin typeface="Times New Roman" panose="02020603050405020304" pitchFamily="18" charset="0"/>
                <a:cs typeface="Times New Roman" panose="02020603050405020304" pitchFamily="18" charset="0"/>
              </a:rPr>
              <a:t>“Hitabet” </a:t>
            </a:r>
            <a:r>
              <a:rPr lang="tr-TR" sz="3400" dirty="0">
                <a:solidFill>
                  <a:srgbClr val="FFFF00"/>
                </a:solidFill>
                <a:latin typeface="Times New Roman" panose="02020603050405020304" pitchFamily="18" charset="0"/>
                <a:cs typeface="Times New Roman" panose="02020603050405020304" pitchFamily="18" charset="0"/>
              </a:rPr>
              <a:t>ve </a:t>
            </a:r>
            <a:r>
              <a:rPr lang="tr-TR" sz="3400" b="1" dirty="0">
                <a:solidFill>
                  <a:schemeClr val="bg1"/>
                </a:solidFill>
                <a:latin typeface="Times New Roman" panose="02020603050405020304" pitchFamily="18" charset="0"/>
                <a:cs typeface="Times New Roman" panose="02020603050405020304" pitchFamily="18" charset="0"/>
              </a:rPr>
              <a:t>“nutuk”</a:t>
            </a:r>
            <a:r>
              <a:rPr lang="tr-TR" sz="3400" dirty="0">
                <a:solidFill>
                  <a:srgbClr val="FFFF00"/>
                </a:solidFill>
                <a:latin typeface="Times New Roman" panose="02020603050405020304" pitchFamily="18" charset="0"/>
                <a:cs typeface="Times New Roman" panose="02020603050405020304" pitchFamily="18" charset="0"/>
              </a:rPr>
              <a:t>larıyla tanınan bir sanatçıdır.</a:t>
            </a:r>
          </a:p>
          <a:p>
            <a:pPr marL="457200" indent="-457200" algn="l">
              <a:buFont typeface="Wingdings" panose="05000000000000000000" pitchFamily="2" charset="2"/>
              <a:buChar char="v"/>
            </a:pPr>
            <a:r>
              <a:rPr lang="tr-TR" sz="3400" dirty="0">
                <a:solidFill>
                  <a:srgbClr val="FFFF00"/>
                </a:solidFill>
                <a:latin typeface="Times New Roman" panose="02020603050405020304" pitchFamily="18" charset="0"/>
                <a:cs typeface="Times New Roman" panose="02020603050405020304" pitchFamily="18" charset="0"/>
              </a:rPr>
              <a:t>Kurtuluş Savaşı sırasında halkı aydınlatmak için gönderildiği yerlerde hitabetin etkili örnekleri olan çalışmalar yapmıştır.</a:t>
            </a:r>
          </a:p>
        </p:txBody>
      </p:sp>
    </p:spTree>
    <p:extLst>
      <p:ext uri="{BB962C8B-B14F-4D97-AF65-F5344CB8AC3E}">
        <p14:creationId xmlns="" xmlns:p14="http://schemas.microsoft.com/office/powerpoint/2010/main" val="41539127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260648"/>
            <a:ext cx="8496944" cy="6408712"/>
          </a:xfrm>
        </p:spPr>
        <p:txBody>
          <a:bodyPr>
            <a:normAutofit/>
          </a:bodyPr>
          <a:lstStyle/>
          <a:p>
            <a:pPr algn="l"/>
            <a:r>
              <a:rPr lang="tr-TR" sz="7200" b="1" dirty="0">
                <a:solidFill>
                  <a:schemeClr val="bg1"/>
                </a:solidFill>
                <a:latin typeface="Times New Roman" panose="02020603050405020304" pitchFamily="18" charset="0"/>
                <a:cs typeface="Times New Roman" panose="02020603050405020304" pitchFamily="18" charset="0"/>
              </a:rPr>
              <a:t>Eserleri:</a:t>
            </a:r>
          </a:p>
          <a:p>
            <a:pPr algn="l"/>
            <a:r>
              <a:rPr lang="tr-TR" sz="7200" b="1" dirty="0" smtClean="0">
                <a:solidFill>
                  <a:schemeClr val="bg1"/>
                </a:solidFill>
                <a:latin typeface="Times New Roman" panose="02020603050405020304" pitchFamily="18" charset="0"/>
                <a:cs typeface="Times New Roman" panose="02020603050405020304" pitchFamily="18" charset="0"/>
              </a:rPr>
              <a:t>Hitabet</a:t>
            </a:r>
            <a:r>
              <a:rPr lang="tr-TR" sz="7200" b="1" dirty="0">
                <a:solidFill>
                  <a:schemeClr val="bg1"/>
                </a:solidFill>
                <a:latin typeface="Times New Roman" panose="02020603050405020304" pitchFamily="18" charset="0"/>
                <a:cs typeface="Times New Roman" panose="02020603050405020304" pitchFamily="18" charset="0"/>
              </a:rPr>
              <a:t>: </a:t>
            </a:r>
            <a:r>
              <a:rPr lang="tr-TR" sz="7200" dirty="0">
                <a:solidFill>
                  <a:srgbClr val="FFFF00"/>
                </a:solidFill>
                <a:latin typeface="Times New Roman" panose="02020603050405020304" pitchFamily="18" charset="0"/>
                <a:cs typeface="Times New Roman" panose="02020603050405020304" pitchFamily="18" charset="0"/>
              </a:rPr>
              <a:t>Dağ Yolu</a:t>
            </a:r>
          </a:p>
          <a:p>
            <a:pPr algn="l"/>
            <a:r>
              <a:rPr lang="tr-TR" sz="7200" b="1" dirty="0">
                <a:solidFill>
                  <a:schemeClr val="bg1"/>
                </a:solidFill>
                <a:latin typeface="Times New Roman" panose="02020603050405020304" pitchFamily="18" charset="0"/>
                <a:cs typeface="Times New Roman" panose="02020603050405020304" pitchFamily="18" charset="0"/>
              </a:rPr>
              <a:t>Makale: </a:t>
            </a:r>
            <a:r>
              <a:rPr lang="tr-TR" sz="7200" dirty="0">
                <a:solidFill>
                  <a:srgbClr val="FFFF00"/>
                </a:solidFill>
                <a:latin typeface="Times New Roman" panose="02020603050405020304" pitchFamily="18" charset="0"/>
                <a:cs typeface="Times New Roman" panose="02020603050405020304" pitchFamily="18" charset="0"/>
              </a:rPr>
              <a:t>Günebakan</a:t>
            </a:r>
          </a:p>
        </p:txBody>
      </p:sp>
    </p:spTree>
    <p:extLst>
      <p:ext uri="{BB962C8B-B14F-4D97-AF65-F5344CB8AC3E}">
        <p14:creationId xmlns="" xmlns:p14="http://schemas.microsoft.com/office/powerpoint/2010/main" val="16174442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125560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116632"/>
            <a:ext cx="8568952" cy="1512168"/>
          </a:xfrm>
        </p:spPr>
        <p:txBody>
          <a:bodyPr>
            <a:normAutofit fontScale="90000"/>
          </a:bodyPr>
          <a:lstStyle/>
          <a:p>
            <a:pPr algn="ctr"/>
            <a:r>
              <a:rPr lang="tr-TR" dirty="0">
                <a:solidFill>
                  <a:schemeClr val="bg1"/>
                </a:solidFill>
                <a:effectLst/>
                <a:latin typeface="Times New Roman" panose="02020603050405020304" pitchFamily="18" charset="0"/>
                <a:cs typeface="Times New Roman" panose="02020603050405020304" pitchFamily="18" charset="0"/>
              </a:rPr>
              <a:t>YUSUF AKÇURA (1876 – 1935)</a:t>
            </a:r>
          </a:p>
        </p:txBody>
      </p:sp>
      <p:sp>
        <p:nvSpPr>
          <p:cNvPr id="3" name="Alt Başlık 2"/>
          <p:cNvSpPr>
            <a:spLocks noGrp="1"/>
          </p:cNvSpPr>
          <p:nvPr>
            <p:ph type="subTitle" idx="1"/>
          </p:nvPr>
        </p:nvSpPr>
        <p:spPr>
          <a:xfrm>
            <a:off x="251520" y="1844824"/>
            <a:ext cx="8568952" cy="4824536"/>
          </a:xfrm>
        </p:spPr>
        <p:txBody>
          <a:bodyPr>
            <a:normAutofit/>
          </a:bodyPr>
          <a:lstStyle/>
          <a:p>
            <a:pPr marL="457200" indent="-457200" algn="l">
              <a:buFont typeface="Wingdings" panose="05000000000000000000" pitchFamily="2" charset="2"/>
              <a:buChar char="v"/>
            </a:pPr>
            <a:r>
              <a:rPr lang="tr-TR" sz="2800" dirty="0">
                <a:solidFill>
                  <a:srgbClr val="FFFF00"/>
                </a:solidFill>
                <a:latin typeface="Times New Roman" panose="02020603050405020304" pitchFamily="18" charset="0"/>
                <a:cs typeface="Times New Roman" panose="02020603050405020304" pitchFamily="18" charset="0"/>
              </a:rPr>
              <a:t>1904 yılında Mısır’da </a:t>
            </a:r>
            <a:r>
              <a:rPr lang="tr-TR" sz="2800" b="1" dirty="0">
                <a:solidFill>
                  <a:schemeClr val="bg1"/>
                </a:solidFill>
                <a:latin typeface="Times New Roman" panose="02020603050405020304" pitchFamily="18" charset="0"/>
                <a:cs typeface="Times New Roman" panose="02020603050405020304" pitchFamily="18" charset="0"/>
              </a:rPr>
              <a:t>(Türk adlı bir gazetede) </a:t>
            </a:r>
            <a:r>
              <a:rPr lang="tr-TR" sz="2800" dirty="0">
                <a:solidFill>
                  <a:srgbClr val="FFFF00"/>
                </a:solidFill>
                <a:latin typeface="Times New Roman" panose="02020603050405020304" pitchFamily="18" charset="0"/>
                <a:cs typeface="Times New Roman" panose="02020603050405020304" pitchFamily="18" charset="0"/>
              </a:rPr>
              <a:t>yayımladığı Üç Tarz-ı </a:t>
            </a:r>
            <a:r>
              <a:rPr lang="tr-TR" sz="2800" dirty="0" smtClean="0">
                <a:solidFill>
                  <a:srgbClr val="FFFF00"/>
                </a:solidFill>
                <a:latin typeface="Times New Roman" panose="02020603050405020304" pitchFamily="18" charset="0"/>
                <a:cs typeface="Times New Roman" panose="02020603050405020304" pitchFamily="18" charset="0"/>
              </a:rPr>
              <a:t>Siyaset adlı </a:t>
            </a:r>
            <a:r>
              <a:rPr lang="tr-TR" sz="2800" dirty="0">
                <a:solidFill>
                  <a:srgbClr val="FFFF00"/>
                </a:solidFill>
                <a:latin typeface="Times New Roman" panose="02020603050405020304" pitchFamily="18" charset="0"/>
                <a:cs typeface="Times New Roman" panose="02020603050405020304" pitchFamily="18" charset="0"/>
              </a:rPr>
              <a:t>makalesi onu Türk siyasal hayatında önemli bir isim haline getirdi.</a:t>
            </a:r>
          </a:p>
          <a:p>
            <a:pPr marL="457200" indent="-457200" algn="l">
              <a:buFont typeface="Wingdings" panose="05000000000000000000" pitchFamily="2" charset="2"/>
              <a:buChar char="v"/>
            </a:pPr>
            <a:r>
              <a:rPr lang="tr-TR" sz="2800" dirty="0">
                <a:solidFill>
                  <a:srgbClr val="FFFF00"/>
                </a:solidFill>
                <a:latin typeface="Times New Roman" panose="02020603050405020304" pitchFamily="18" charset="0"/>
                <a:cs typeface="Times New Roman" panose="02020603050405020304" pitchFamily="18" charset="0"/>
              </a:rPr>
              <a:t>Türkçülük akımının manifes­tosu kabul edilen bu makalede Akçura, Osmanlının topar­lanabilmesi için üç ana görüşün </a:t>
            </a:r>
            <a:r>
              <a:rPr lang="tr-TR" sz="2800" b="1" dirty="0">
                <a:solidFill>
                  <a:schemeClr val="bg1"/>
                </a:solidFill>
                <a:latin typeface="Times New Roman" panose="02020603050405020304" pitchFamily="18" charset="0"/>
                <a:cs typeface="Times New Roman" panose="02020603050405020304" pitchFamily="18" charset="0"/>
              </a:rPr>
              <a:t>(Osmanlıcılık, Türkçülük, Batıcılık)</a:t>
            </a:r>
            <a:r>
              <a:rPr lang="tr-TR" sz="2800" dirty="0">
                <a:solidFill>
                  <a:srgbClr val="FFFF00"/>
                </a:solidFill>
                <a:latin typeface="Times New Roman" panose="02020603050405020304" pitchFamily="18" charset="0"/>
                <a:cs typeface="Times New Roman" panose="02020603050405020304" pitchFamily="18" charset="0"/>
              </a:rPr>
              <a:t> bulunduğunu ve bunlar arasında en uygununun Türkçülük olduğunu savunmuştur</a:t>
            </a:r>
            <a:r>
              <a:rPr lang="tr-TR" sz="2800" dirty="0" smtClean="0">
                <a:solidFill>
                  <a:srgbClr val="FFFF00"/>
                </a:solidFill>
                <a:latin typeface="Times New Roman" panose="02020603050405020304" pitchFamily="18" charset="0"/>
                <a:cs typeface="Times New Roman" panose="02020603050405020304" pitchFamily="18" charset="0"/>
              </a:rPr>
              <a:t>.</a:t>
            </a:r>
          </a:p>
          <a:p>
            <a:pPr algn="l"/>
            <a:r>
              <a:rPr lang="tr-TR" sz="2800" b="1" dirty="0">
                <a:solidFill>
                  <a:schemeClr val="bg1"/>
                </a:solidFill>
                <a:latin typeface="Times New Roman" panose="02020603050405020304" pitchFamily="18" charset="0"/>
                <a:cs typeface="Times New Roman" panose="02020603050405020304" pitchFamily="18" charset="0"/>
              </a:rPr>
              <a:t>Eseri:</a:t>
            </a:r>
          </a:p>
          <a:p>
            <a:pPr algn="l"/>
            <a:r>
              <a:rPr lang="tr-TR" sz="2800" b="1" dirty="0" smtClean="0">
                <a:solidFill>
                  <a:schemeClr val="bg1"/>
                </a:solidFill>
                <a:latin typeface="Times New Roman" panose="02020603050405020304" pitchFamily="18" charset="0"/>
                <a:cs typeface="Times New Roman" panose="02020603050405020304" pitchFamily="18" charset="0"/>
              </a:rPr>
              <a:t>Makale</a:t>
            </a:r>
            <a:r>
              <a:rPr lang="tr-TR" sz="2800" b="1" dirty="0">
                <a:solidFill>
                  <a:schemeClr val="bg1"/>
                </a:solidFill>
                <a:latin typeface="Times New Roman" panose="02020603050405020304" pitchFamily="18" charset="0"/>
                <a:cs typeface="Times New Roman" panose="02020603050405020304" pitchFamily="18" charset="0"/>
              </a:rPr>
              <a:t>: </a:t>
            </a:r>
            <a:r>
              <a:rPr lang="tr-TR" sz="2800" dirty="0">
                <a:solidFill>
                  <a:srgbClr val="FFFF00"/>
                </a:solidFill>
                <a:latin typeface="Times New Roman" panose="02020603050405020304" pitchFamily="18" charset="0"/>
                <a:cs typeface="Times New Roman" panose="02020603050405020304" pitchFamily="18" charset="0"/>
              </a:rPr>
              <a:t>Üç Tarz-ı Siyaset</a:t>
            </a:r>
          </a:p>
        </p:txBody>
      </p:sp>
    </p:spTree>
    <p:extLst>
      <p:ext uri="{BB962C8B-B14F-4D97-AF65-F5344CB8AC3E}">
        <p14:creationId xmlns="" xmlns:p14="http://schemas.microsoft.com/office/powerpoint/2010/main" val="29544589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553121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07504" y="116632"/>
            <a:ext cx="8712968" cy="1152128"/>
          </a:xfrm>
        </p:spPr>
        <p:txBody>
          <a:bodyPr>
            <a:noAutofit/>
          </a:bodyPr>
          <a:lstStyle/>
          <a:p>
            <a:pPr algn="ctr"/>
            <a:r>
              <a:rPr lang="tr-TR" sz="4000" dirty="0">
                <a:solidFill>
                  <a:schemeClr val="bg1"/>
                </a:solidFill>
                <a:effectLst/>
                <a:latin typeface="Times New Roman" panose="02020603050405020304" pitchFamily="18" charset="0"/>
                <a:cs typeface="Times New Roman" panose="02020603050405020304" pitchFamily="18" charset="0"/>
              </a:rPr>
              <a:t>HALİDE NUSRET ZORLUTUNA (1901 – 1984)</a:t>
            </a:r>
          </a:p>
        </p:txBody>
      </p:sp>
      <p:sp>
        <p:nvSpPr>
          <p:cNvPr id="3" name="Alt Başlık 2"/>
          <p:cNvSpPr>
            <a:spLocks noGrp="1"/>
          </p:cNvSpPr>
          <p:nvPr>
            <p:ph type="subTitle" idx="1"/>
          </p:nvPr>
        </p:nvSpPr>
        <p:spPr>
          <a:xfrm>
            <a:off x="323528" y="1412776"/>
            <a:ext cx="8568952" cy="5256584"/>
          </a:xfrm>
        </p:spPr>
        <p:txBody>
          <a:bodyPr>
            <a:normAutofit/>
          </a:bodyPr>
          <a:lstStyle/>
          <a:p>
            <a:pPr marL="571500" indent="-571500" algn="l">
              <a:buFont typeface="Wingdings" panose="05000000000000000000" pitchFamily="2" charset="2"/>
              <a:buChar char="v"/>
            </a:pPr>
            <a:r>
              <a:rPr lang="tr-TR" sz="3600" dirty="0">
                <a:solidFill>
                  <a:srgbClr val="FFFF00"/>
                </a:solidFill>
                <a:latin typeface="Times New Roman" panose="02020603050405020304" pitchFamily="18" charset="0"/>
                <a:cs typeface="Times New Roman" panose="02020603050405020304" pitchFamily="18" charset="0"/>
              </a:rPr>
              <a:t>Kurtuluş Savaşı yıllarında yayımlanan </a:t>
            </a:r>
            <a:r>
              <a:rPr lang="tr-TR" sz="3600" b="1" dirty="0">
                <a:solidFill>
                  <a:schemeClr val="bg1"/>
                </a:solidFill>
                <a:latin typeface="Times New Roman" panose="02020603050405020304" pitchFamily="18" charset="0"/>
                <a:cs typeface="Times New Roman" panose="02020603050405020304" pitchFamily="18" charset="0"/>
              </a:rPr>
              <a:t>“Git Bahar” </a:t>
            </a:r>
            <a:r>
              <a:rPr lang="tr-TR" sz="3600" dirty="0">
                <a:solidFill>
                  <a:srgbClr val="FFFF00"/>
                </a:solidFill>
                <a:latin typeface="Times New Roman" panose="02020603050405020304" pitchFamily="18" charset="0"/>
                <a:cs typeface="Times New Roman" panose="02020603050405020304" pitchFamily="18" charset="0"/>
              </a:rPr>
              <a:t>şiiriyle ünlenmiştir.</a:t>
            </a:r>
          </a:p>
          <a:p>
            <a:pPr marL="571500" indent="-571500" algn="l">
              <a:buFont typeface="Wingdings" panose="05000000000000000000" pitchFamily="2" charset="2"/>
              <a:buChar char="v"/>
            </a:pPr>
            <a:r>
              <a:rPr lang="tr-TR" sz="3600" dirty="0">
                <a:solidFill>
                  <a:srgbClr val="FFFF00"/>
                </a:solidFill>
                <a:latin typeface="Times New Roman" panose="02020603050405020304" pitchFamily="18" charset="0"/>
                <a:cs typeface="Times New Roman" panose="02020603050405020304" pitchFamily="18" charset="0"/>
              </a:rPr>
              <a:t>Heceyle, sade bir dille, anlaşılır şiirler yazmıştır.</a:t>
            </a:r>
          </a:p>
          <a:p>
            <a:pPr marL="571500" indent="-571500" algn="l">
              <a:buFont typeface="Wingdings" panose="05000000000000000000" pitchFamily="2" charset="2"/>
              <a:buChar char="v"/>
            </a:pPr>
            <a:r>
              <a:rPr lang="tr-TR" sz="3600" dirty="0">
                <a:solidFill>
                  <a:srgbClr val="FFFF00"/>
                </a:solidFill>
                <a:latin typeface="Times New Roman" panose="02020603050405020304" pitchFamily="18" charset="0"/>
                <a:cs typeface="Times New Roman" panose="02020603050405020304" pitchFamily="18" charset="0"/>
              </a:rPr>
              <a:t>Cumhuriyet sonrasında da </a:t>
            </a:r>
            <a:r>
              <a:rPr lang="tr-TR" sz="3600" b="1" dirty="0">
                <a:solidFill>
                  <a:schemeClr val="bg1"/>
                </a:solidFill>
                <a:latin typeface="Times New Roman" panose="02020603050405020304" pitchFamily="18" charset="0"/>
                <a:cs typeface="Times New Roman" panose="02020603050405020304" pitchFamily="18" charset="0"/>
              </a:rPr>
              <a:t>“Hisar” </a:t>
            </a:r>
            <a:r>
              <a:rPr lang="tr-TR" sz="3600" dirty="0">
                <a:solidFill>
                  <a:srgbClr val="FFFF00"/>
                </a:solidFill>
                <a:latin typeface="Times New Roman" panose="02020603050405020304" pitchFamily="18" charset="0"/>
                <a:cs typeface="Times New Roman" panose="02020603050405020304" pitchFamily="18" charset="0"/>
              </a:rPr>
              <a:t>dergisi çevresinde bulunmuştur.</a:t>
            </a:r>
          </a:p>
          <a:p>
            <a:pPr algn="l"/>
            <a:r>
              <a:rPr lang="tr-TR" sz="3600" b="1" dirty="0">
                <a:solidFill>
                  <a:schemeClr val="bg1"/>
                </a:solidFill>
                <a:latin typeface="Times New Roman" panose="02020603050405020304" pitchFamily="18" charset="0"/>
                <a:cs typeface="Times New Roman" panose="02020603050405020304" pitchFamily="18" charset="0"/>
              </a:rPr>
              <a:t>Eserleri:</a:t>
            </a:r>
          </a:p>
          <a:p>
            <a:pPr algn="l"/>
            <a:r>
              <a:rPr lang="tr-TR" sz="3600" b="1" dirty="0" smtClean="0">
                <a:solidFill>
                  <a:schemeClr val="bg1"/>
                </a:solidFill>
                <a:latin typeface="Times New Roman" panose="02020603050405020304" pitchFamily="18" charset="0"/>
                <a:cs typeface="Times New Roman" panose="02020603050405020304" pitchFamily="18" charset="0"/>
              </a:rPr>
              <a:t>Şiir</a:t>
            </a:r>
            <a:r>
              <a:rPr lang="tr-TR" sz="3600" b="1" dirty="0">
                <a:solidFill>
                  <a:schemeClr val="bg1"/>
                </a:solidFill>
                <a:latin typeface="Times New Roman" panose="02020603050405020304" pitchFamily="18" charset="0"/>
                <a:cs typeface="Times New Roman" panose="02020603050405020304" pitchFamily="18" charset="0"/>
              </a:rPr>
              <a:t>: </a:t>
            </a:r>
            <a:r>
              <a:rPr lang="tr-TR" sz="3600" dirty="0">
                <a:solidFill>
                  <a:srgbClr val="FFFF00"/>
                </a:solidFill>
                <a:latin typeface="Times New Roman" panose="02020603050405020304" pitchFamily="18" charset="0"/>
                <a:cs typeface="Times New Roman" panose="02020603050405020304" pitchFamily="18" charset="0"/>
              </a:rPr>
              <a:t>Geceden Taşan Dertler, Yayla Türküsü</a:t>
            </a:r>
          </a:p>
        </p:txBody>
      </p:sp>
    </p:spTree>
    <p:extLst>
      <p:ext uri="{BB962C8B-B14F-4D97-AF65-F5344CB8AC3E}">
        <p14:creationId xmlns="" xmlns:p14="http://schemas.microsoft.com/office/powerpoint/2010/main" val="2762848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179512" y="332656"/>
            <a:ext cx="8640960" cy="6264696"/>
          </a:xfrm>
        </p:spPr>
        <p:txBody>
          <a:bodyPr>
            <a:noAutofit/>
          </a:bodyPr>
          <a:lstStyle/>
          <a:p>
            <a:pPr marL="457200" indent="-457200" algn="l">
              <a:buFont typeface="Wingdings" panose="05000000000000000000" pitchFamily="2" charset="2"/>
              <a:buChar char="v"/>
            </a:pPr>
            <a:r>
              <a:rPr lang="tr-TR" sz="3500" dirty="0">
                <a:solidFill>
                  <a:srgbClr val="FFFF00"/>
                </a:solidFill>
                <a:latin typeface="Times New Roman" panose="02020603050405020304" pitchFamily="18" charset="0"/>
                <a:cs typeface="Times New Roman" panose="02020603050405020304" pitchFamily="18" charset="0"/>
              </a:rPr>
              <a:t>Dil birliğini, ulus-devlet anlayışının temeli olarak gören Milli Edebiyatçılar Türkçeyi bilim ve sanat dili haline getirme, dil bilinci yoluyla milli bilinç oluşturma, halk kül­türüne yönelme ve halkı eğitme gibi amaçlarına ulaşmak için dilde sadeleşmeye gitmişlerdir.</a:t>
            </a:r>
          </a:p>
          <a:p>
            <a:pPr marL="457200" indent="-457200" algn="l">
              <a:buFont typeface="Wingdings" panose="05000000000000000000" pitchFamily="2" charset="2"/>
              <a:buChar char="v"/>
            </a:pPr>
            <a:r>
              <a:rPr lang="tr-TR" sz="3500" dirty="0">
                <a:solidFill>
                  <a:srgbClr val="FFFF00"/>
                </a:solidFill>
                <a:latin typeface="Times New Roman" panose="02020603050405020304" pitchFamily="18" charset="0"/>
                <a:cs typeface="Times New Roman" panose="02020603050405020304" pitchFamily="18" charset="0"/>
              </a:rPr>
              <a:t>Sade bir dili savunmuşlar, dilde karşılığı bulunan ve dilimize fazla oturmayan Arapça ve Farsça sözcükler kullanılmamıştır.</a:t>
            </a:r>
          </a:p>
          <a:p>
            <a:pPr marL="457200" indent="-457200" algn="l">
              <a:buFont typeface="Wingdings" panose="05000000000000000000" pitchFamily="2" charset="2"/>
              <a:buChar char="v"/>
            </a:pPr>
            <a:r>
              <a:rPr lang="tr-TR" sz="3500" b="1" dirty="0">
                <a:solidFill>
                  <a:schemeClr val="bg1"/>
                </a:solidFill>
                <a:latin typeface="Times New Roman" panose="02020603050405020304" pitchFamily="18" charset="0"/>
                <a:cs typeface="Times New Roman" panose="02020603050405020304" pitchFamily="18" charset="0"/>
              </a:rPr>
              <a:t>“Toplum için sanat” </a:t>
            </a:r>
            <a:r>
              <a:rPr lang="tr-TR" sz="3500" dirty="0">
                <a:solidFill>
                  <a:srgbClr val="FFFF00"/>
                </a:solidFill>
                <a:latin typeface="Times New Roman" panose="02020603050405020304" pitchFamily="18" charset="0"/>
                <a:cs typeface="Times New Roman" panose="02020603050405020304" pitchFamily="18" charset="0"/>
              </a:rPr>
              <a:t>anlayışı çerçevesinde eserler ortaya konmuştur.</a:t>
            </a:r>
          </a:p>
        </p:txBody>
      </p:sp>
    </p:spTree>
    <p:extLst>
      <p:ext uri="{BB962C8B-B14F-4D97-AF65-F5344CB8AC3E}">
        <p14:creationId xmlns="" xmlns:p14="http://schemas.microsoft.com/office/powerpoint/2010/main" val="15565008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307131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07504" y="188640"/>
            <a:ext cx="8928992" cy="1008112"/>
          </a:xfrm>
        </p:spPr>
        <p:txBody>
          <a:bodyPr>
            <a:normAutofit/>
          </a:bodyPr>
          <a:lstStyle/>
          <a:p>
            <a:pPr algn="ctr"/>
            <a:r>
              <a:rPr lang="tr-TR" sz="5400" dirty="0" smtClean="0">
                <a:solidFill>
                  <a:srgbClr val="FF0000"/>
                </a:solidFill>
                <a:effectLst/>
                <a:latin typeface="Times New Roman" panose="02020603050405020304" pitchFamily="18" charset="0"/>
                <a:cs typeface="Times New Roman" panose="02020603050405020304" pitchFamily="18" charset="0"/>
              </a:rPr>
              <a:t>Dönemin Bağımsız Sanatçıları</a:t>
            </a:r>
            <a:endParaRPr lang="tr-TR" sz="5400" dirty="0">
              <a:solidFill>
                <a:srgbClr val="FF0000"/>
              </a:solidFill>
              <a:effectLst/>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79512" y="1412776"/>
            <a:ext cx="8784976" cy="5256584"/>
          </a:xfrm>
        </p:spPr>
        <p:txBody>
          <a:bodyPr>
            <a:normAutofit/>
          </a:bodyPr>
          <a:lstStyle/>
          <a:p>
            <a:pPr marL="457200" indent="-457200" algn="l">
              <a:buFont typeface="Wingdings" panose="05000000000000000000" pitchFamily="2" charset="2"/>
              <a:buChar char="v"/>
            </a:pPr>
            <a:r>
              <a:rPr lang="tr-TR" sz="6600" dirty="0" smtClean="0">
                <a:solidFill>
                  <a:schemeClr val="bg1"/>
                </a:solidFill>
                <a:latin typeface="Times New Roman" panose="02020603050405020304" pitchFamily="18" charset="0"/>
                <a:cs typeface="Times New Roman" panose="02020603050405020304" pitchFamily="18" charset="0"/>
              </a:rPr>
              <a:t>Mehmet Akif </a:t>
            </a:r>
            <a:r>
              <a:rPr lang="tr-TR" sz="6600" dirty="0">
                <a:solidFill>
                  <a:schemeClr val="bg1"/>
                </a:solidFill>
                <a:latin typeface="Times New Roman" panose="02020603050405020304" pitchFamily="18" charset="0"/>
                <a:cs typeface="Times New Roman" panose="02020603050405020304" pitchFamily="18" charset="0"/>
              </a:rPr>
              <a:t>E</a:t>
            </a:r>
            <a:r>
              <a:rPr lang="tr-TR" sz="6600" dirty="0" smtClean="0">
                <a:solidFill>
                  <a:schemeClr val="bg1"/>
                </a:solidFill>
                <a:latin typeface="Times New Roman" panose="02020603050405020304" pitchFamily="18" charset="0"/>
                <a:cs typeface="Times New Roman" panose="02020603050405020304" pitchFamily="18" charset="0"/>
              </a:rPr>
              <a:t>rsoy (1873 – 1936)</a:t>
            </a:r>
          </a:p>
          <a:p>
            <a:pPr marL="457200" indent="-457200" algn="l">
              <a:buFont typeface="Wingdings" panose="05000000000000000000" pitchFamily="2" charset="2"/>
              <a:buChar char="v"/>
            </a:pPr>
            <a:r>
              <a:rPr lang="tr-TR" sz="6600" dirty="0" smtClean="0">
                <a:solidFill>
                  <a:schemeClr val="bg1"/>
                </a:solidFill>
                <a:latin typeface="Times New Roman" panose="02020603050405020304" pitchFamily="18" charset="0"/>
                <a:cs typeface="Times New Roman" panose="02020603050405020304" pitchFamily="18" charset="0"/>
              </a:rPr>
              <a:t>Yahya Kemal Beyatlı (1884 -1956)</a:t>
            </a:r>
            <a:endParaRPr lang="tr-TR" sz="6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2699838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107504" y="260648"/>
            <a:ext cx="8856984" cy="1080120"/>
          </a:xfrm>
        </p:spPr>
        <p:txBody>
          <a:bodyPr>
            <a:normAutofit/>
          </a:bodyPr>
          <a:lstStyle/>
          <a:p>
            <a:pPr algn="ctr"/>
            <a:r>
              <a:rPr lang="tr-TR" sz="4800" dirty="0">
                <a:solidFill>
                  <a:srgbClr val="FF0000"/>
                </a:solidFill>
                <a:effectLst/>
                <a:latin typeface="Times New Roman" panose="02020603050405020304" pitchFamily="18" charset="0"/>
                <a:cs typeface="Times New Roman" panose="02020603050405020304" pitchFamily="18" charset="0"/>
              </a:rPr>
              <a:t>Mehmet Akif Ersoy (1873 – 1936</a:t>
            </a:r>
            <a:r>
              <a:rPr lang="tr-TR" sz="4800" dirty="0" smtClean="0">
                <a:solidFill>
                  <a:srgbClr val="FF0000"/>
                </a:solidFill>
                <a:effectLst/>
                <a:latin typeface="Times New Roman" panose="02020603050405020304" pitchFamily="18" charset="0"/>
                <a:cs typeface="Times New Roman" panose="02020603050405020304" pitchFamily="18" charset="0"/>
              </a:rPr>
              <a:t>)</a:t>
            </a:r>
            <a:endParaRPr lang="tr-TR" sz="4800" dirty="0">
              <a:solidFill>
                <a:srgbClr val="FF0000"/>
              </a:solidFill>
              <a:effectLst/>
              <a:latin typeface="Times New Roman" panose="02020603050405020304" pitchFamily="18" charset="0"/>
              <a:cs typeface="Times New Roman" panose="02020603050405020304" pitchFamily="18" charset="0"/>
            </a:endParaRPr>
          </a:p>
        </p:txBody>
      </p:sp>
      <p:sp>
        <p:nvSpPr>
          <p:cNvPr id="5" name="Alt Başlık 4"/>
          <p:cNvSpPr>
            <a:spLocks noGrp="1"/>
          </p:cNvSpPr>
          <p:nvPr>
            <p:ph type="subTitle" idx="1"/>
          </p:nvPr>
        </p:nvSpPr>
        <p:spPr>
          <a:xfrm>
            <a:off x="179512" y="1556792"/>
            <a:ext cx="8784976" cy="4968552"/>
          </a:xfrm>
        </p:spPr>
        <p:txBody>
          <a:bodyPr>
            <a:noAutofit/>
          </a:bodyPr>
          <a:lstStyle/>
          <a:p>
            <a:pPr marL="457200" indent="-457200" algn="l">
              <a:buFont typeface="Wingdings" panose="05000000000000000000" pitchFamily="2" charset="2"/>
              <a:buChar char="v"/>
            </a:pPr>
            <a:r>
              <a:rPr lang="tr-TR" sz="3000" dirty="0" smtClean="0">
                <a:solidFill>
                  <a:schemeClr val="bg1"/>
                </a:solidFill>
                <a:latin typeface="Times New Roman" panose="02020603050405020304" pitchFamily="18" charset="0"/>
                <a:cs typeface="Times New Roman" panose="02020603050405020304" pitchFamily="18" charset="0"/>
              </a:rPr>
              <a:t>İslamcı akımın en önemli temsilcilerinden olan şairimiz, hayatı boyunca </a:t>
            </a:r>
            <a:r>
              <a:rPr lang="tr-TR" sz="3000" b="1" dirty="0" smtClean="0">
                <a:solidFill>
                  <a:srgbClr val="FF0000"/>
                </a:solidFill>
                <a:latin typeface="Times New Roman" panose="02020603050405020304" pitchFamily="18" charset="0"/>
                <a:cs typeface="Times New Roman" panose="02020603050405020304" pitchFamily="18" charset="0"/>
              </a:rPr>
              <a:t>‘’Toplum için sanat’’</a:t>
            </a:r>
            <a:r>
              <a:rPr lang="tr-TR" sz="3000" dirty="0" smtClean="0">
                <a:solidFill>
                  <a:schemeClr val="bg1"/>
                </a:solidFill>
                <a:latin typeface="Times New Roman" panose="02020603050405020304" pitchFamily="18" charset="0"/>
                <a:cs typeface="Times New Roman" panose="02020603050405020304" pitchFamily="18" charset="0"/>
              </a:rPr>
              <a:t>  görüşünü benimsedi.</a:t>
            </a:r>
          </a:p>
          <a:p>
            <a:pPr marL="457200" indent="-457200" algn="l">
              <a:buFont typeface="Wingdings" panose="05000000000000000000" pitchFamily="2" charset="2"/>
              <a:buChar char="v"/>
            </a:pPr>
            <a:r>
              <a:rPr lang="tr-TR" sz="3000" dirty="0" smtClean="0">
                <a:solidFill>
                  <a:schemeClr val="bg1"/>
                </a:solidFill>
                <a:latin typeface="Times New Roman" panose="02020603050405020304" pitchFamily="18" charset="0"/>
                <a:cs typeface="Times New Roman" panose="02020603050405020304" pitchFamily="18" charset="0"/>
              </a:rPr>
              <a:t>Genellikle bir konuşma havası içinde geçen </a:t>
            </a:r>
            <a:r>
              <a:rPr lang="tr-TR" sz="3000" b="1" dirty="0" smtClean="0">
                <a:solidFill>
                  <a:srgbClr val="FF0000"/>
                </a:solidFill>
                <a:latin typeface="Times New Roman" panose="02020603050405020304" pitchFamily="18" charset="0"/>
                <a:cs typeface="Times New Roman" panose="02020603050405020304" pitchFamily="18" charset="0"/>
              </a:rPr>
              <a:t>‘’manzum hikaye’’ </a:t>
            </a:r>
            <a:r>
              <a:rPr lang="tr-TR" sz="3000" dirty="0" smtClean="0">
                <a:solidFill>
                  <a:schemeClr val="bg1"/>
                </a:solidFill>
                <a:latin typeface="Times New Roman" panose="02020603050405020304" pitchFamily="18" charset="0"/>
                <a:cs typeface="Times New Roman" panose="02020603050405020304" pitchFamily="18" charset="0"/>
              </a:rPr>
              <a:t>türünde verdiği örneklerle de dikkat çekti.</a:t>
            </a:r>
          </a:p>
          <a:p>
            <a:pPr marL="457200" indent="-457200" algn="l">
              <a:buFont typeface="Wingdings" panose="05000000000000000000" pitchFamily="2" charset="2"/>
              <a:buChar char="v"/>
            </a:pPr>
            <a:r>
              <a:rPr lang="tr-TR" sz="3000" dirty="0" smtClean="0">
                <a:solidFill>
                  <a:schemeClr val="bg1"/>
                </a:solidFill>
                <a:latin typeface="Times New Roman" panose="02020603050405020304" pitchFamily="18" charset="0"/>
                <a:cs typeface="Times New Roman" panose="02020603050405020304" pitchFamily="18" charset="0"/>
              </a:rPr>
              <a:t>Çoğu şiirlerinde aruzu kullanmıştır. Aruzu Türkçeye en iyi uygulayan şairlerden biridir.</a:t>
            </a:r>
          </a:p>
          <a:p>
            <a:pPr marL="457200" indent="-457200" algn="l">
              <a:buFont typeface="Wingdings" panose="05000000000000000000" pitchFamily="2" charset="2"/>
              <a:buChar char="v"/>
            </a:pPr>
            <a:r>
              <a:rPr lang="tr-TR" sz="3000" dirty="0" smtClean="0">
                <a:solidFill>
                  <a:schemeClr val="bg1"/>
                </a:solidFill>
                <a:latin typeface="Times New Roman" panose="02020603050405020304" pitchFamily="18" charset="0"/>
                <a:cs typeface="Times New Roman" panose="02020603050405020304" pitchFamily="18" charset="0"/>
              </a:rPr>
              <a:t>1921 yılında yazdığı İstiklal Marşı ile milli marşımızın şairi oldu.</a:t>
            </a:r>
          </a:p>
        </p:txBody>
      </p:sp>
    </p:spTree>
    <p:extLst>
      <p:ext uri="{BB962C8B-B14F-4D97-AF65-F5344CB8AC3E}">
        <p14:creationId xmlns="" xmlns:p14="http://schemas.microsoft.com/office/powerpoint/2010/main" val="1722919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332656"/>
            <a:ext cx="8568952" cy="6264696"/>
          </a:xfrm>
        </p:spPr>
        <p:txBody>
          <a:bodyPr>
            <a:noAutofit/>
          </a:bodyPr>
          <a:lstStyle/>
          <a:p>
            <a:pPr algn="l"/>
            <a:r>
              <a:rPr lang="tr-TR" sz="3900" b="1" dirty="0" smtClean="0">
                <a:solidFill>
                  <a:srgbClr val="FF0000"/>
                </a:solidFill>
                <a:latin typeface="Times New Roman" panose="02020603050405020304" pitchFamily="18" charset="0"/>
                <a:cs typeface="Times New Roman" panose="02020603050405020304" pitchFamily="18" charset="0"/>
              </a:rPr>
              <a:t>Eserleri:</a:t>
            </a:r>
          </a:p>
          <a:p>
            <a:pPr algn="l"/>
            <a:r>
              <a:rPr lang="tr-TR" sz="3900" dirty="0" smtClean="0">
                <a:solidFill>
                  <a:schemeClr val="bg1"/>
                </a:solidFill>
                <a:latin typeface="Times New Roman" panose="02020603050405020304" pitchFamily="18" charset="0"/>
                <a:cs typeface="Times New Roman" panose="02020603050405020304" pitchFamily="18" charset="0"/>
              </a:rPr>
              <a:t>Safahat adlı kitabı 7 ciltten oluşmuştur.(1. Safahat,</a:t>
            </a:r>
          </a:p>
          <a:p>
            <a:pPr algn="l"/>
            <a:r>
              <a:rPr lang="tr-TR" sz="3900" dirty="0" smtClean="0">
                <a:solidFill>
                  <a:schemeClr val="bg1"/>
                </a:solidFill>
                <a:latin typeface="Times New Roman" panose="02020603050405020304" pitchFamily="18" charset="0"/>
                <a:cs typeface="Times New Roman" panose="02020603050405020304" pitchFamily="18" charset="0"/>
              </a:rPr>
              <a:t>2. Süleymaniye Kürsüsünden,</a:t>
            </a:r>
          </a:p>
          <a:p>
            <a:pPr algn="l"/>
            <a:r>
              <a:rPr lang="tr-TR" sz="3900" dirty="0" smtClean="0">
                <a:solidFill>
                  <a:schemeClr val="bg1"/>
                </a:solidFill>
                <a:latin typeface="Times New Roman" panose="02020603050405020304" pitchFamily="18" charset="0"/>
                <a:cs typeface="Times New Roman" panose="02020603050405020304" pitchFamily="18" charset="0"/>
              </a:rPr>
              <a:t>3. Hakkın sesleri,</a:t>
            </a:r>
          </a:p>
          <a:p>
            <a:pPr algn="l"/>
            <a:r>
              <a:rPr lang="tr-TR" sz="3900" dirty="0" smtClean="0">
                <a:solidFill>
                  <a:schemeClr val="bg1"/>
                </a:solidFill>
                <a:latin typeface="Times New Roman" panose="02020603050405020304" pitchFamily="18" charset="0"/>
                <a:cs typeface="Times New Roman" panose="02020603050405020304" pitchFamily="18" charset="0"/>
              </a:rPr>
              <a:t>4. Fatih Kürsüsünden,</a:t>
            </a:r>
          </a:p>
          <a:p>
            <a:pPr algn="l"/>
            <a:r>
              <a:rPr lang="tr-TR" sz="3900" dirty="0" smtClean="0">
                <a:solidFill>
                  <a:schemeClr val="bg1"/>
                </a:solidFill>
                <a:latin typeface="Times New Roman" panose="02020603050405020304" pitchFamily="18" charset="0"/>
                <a:cs typeface="Times New Roman" panose="02020603050405020304" pitchFamily="18" charset="0"/>
              </a:rPr>
              <a:t>5. Hatıralar,</a:t>
            </a:r>
          </a:p>
          <a:p>
            <a:pPr algn="l"/>
            <a:r>
              <a:rPr lang="tr-TR" sz="3900" dirty="0" smtClean="0">
                <a:solidFill>
                  <a:schemeClr val="bg1"/>
                </a:solidFill>
                <a:latin typeface="Times New Roman" panose="02020603050405020304" pitchFamily="18" charset="0"/>
                <a:cs typeface="Times New Roman" panose="02020603050405020304" pitchFamily="18" charset="0"/>
              </a:rPr>
              <a:t>6. </a:t>
            </a:r>
            <a:r>
              <a:rPr lang="tr-TR" sz="3900" dirty="0">
                <a:solidFill>
                  <a:schemeClr val="bg1"/>
                </a:solidFill>
                <a:latin typeface="Times New Roman" panose="02020603050405020304" pitchFamily="18" charset="0"/>
                <a:cs typeface="Times New Roman" panose="02020603050405020304" pitchFamily="18" charset="0"/>
              </a:rPr>
              <a:t>A</a:t>
            </a:r>
            <a:r>
              <a:rPr lang="tr-TR" sz="3900" dirty="0" smtClean="0">
                <a:solidFill>
                  <a:schemeClr val="bg1"/>
                </a:solidFill>
                <a:latin typeface="Times New Roman" panose="02020603050405020304" pitchFamily="18" charset="0"/>
                <a:cs typeface="Times New Roman" panose="02020603050405020304" pitchFamily="18" charset="0"/>
              </a:rPr>
              <a:t>sım,</a:t>
            </a:r>
          </a:p>
          <a:p>
            <a:pPr algn="l"/>
            <a:r>
              <a:rPr lang="tr-TR" sz="3900" dirty="0" smtClean="0">
                <a:solidFill>
                  <a:schemeClr val="bg1"/>
                </a:solidFill>
                <a:latin typeface="Times New Roman" panose="02020603050405020304" pitchFamily="18" charset="0"/>
                <a:cs typeface="Times New Roman" panose="02020603050405020304" pitchFamily="18" charset="0"/>
              </a:rPr>
              <a:t>7. Gölgeler</a:t>
            </a:r>
          </a:p>
        </p:txBody>
      </p:sp>
    </p:spTree>
    <p:extLst>
      <p:ext uri="{BB962C8B-B14F-4D97-AF65-F5344CB8AC3E}">
        <p14:creationId xmlns="" xmlns:p14="http://schemas.microsoft.com/office/powerpoint/2010/main" val="24072957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33113385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16632"/>
            <a:ext cx="8784976" cy="1152128"/>
          </a:xfrm>
        </p:spPr>
        <p:txBody>
          <a:bodyPr>
            <a:noAutofit/>
          </a:bodyPr>
          <a:lstStyle/>
          <a:p>
            <a:pPr algn="ctr"/>
            <a:r>
              <a:rPr lang="tr-TR" sz="4700" dirty="0">
                <a:solidFill>
                  <a:srgbClr val="FF0000"/>
                </a:solidFill>
                <a:effectLst/>
                <a:latin typeface="Times New Roman" panose="02020603050405020304" pitchFamily="18" charset="0"/>
                <a:cs typeface="Times New Roman" panose="02020603050405020304" pitchFamily="18" charset="0"/>
              </a:rPr>
              <a:t>Yahya Kemal Beyatlı (1884 -1956</a:t>
            </a:r>
            <a:r>
              <a:rPr lang="tr-TR" sz="4700" dirty="0" smtClean="0">
                <a:solidFill>
                  <a:srgbClr val="FF0000"/>
                </a:solidFill>
                <a:effectLst/>
                <a:latin typeface="Times New Roman" panose="02020603050405020304" pitchFamily="18" charset="0"/>
                <a:cs typeface="Times New Roman" panose="02020603050405020304" pitchFamily="18" charset="0"/>
              </a:rPr>
              <a:t>)</a:t>
            </a:r>
            <a:endParaRPr lang="tr-TR" sz="4700" dirty="0">
              <a:solidFill>
                <a:srgbClr val="FF0000"/>
              </a:solidFill>
              <a:effectLst/>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79512" y="1340768"/>
            <a:ext cx="8784976" cy="5328592"/>
          </a:xfrm>
        </p:spPr>
        <p:txBody>
          <a:bodyPr>
            <a:normAutofit lnSpcReduction="10000"/>
          </a:bodyPr>
          <a:lstStyle/>
          <a:p>
            <a:pPr marL="457200" indent="-457200" algn="l">
              <a:buFont typeface="Wingdings" panose="05000000000000000000" pitchFamily="2" charset="2"/>
              <a:buChar char="v"/>
            </a:pPr>
            <a:r>
              <a:rPr lang="tr-TR" sz="3400" dirty="0" smtClean="0">
                <a:solidFill>
                  <a:schemeClr val="bg1"/>
                </a:solidFill>
                <a:latin typeface="Times New Roman" panose="02020603050405020304" pitchFamily="18" charset="0"/>
                <a:cs typeface="Times New Roman" panose="02020603050405020304" pitchFamily="18" charset="0"/>
              </a:rPr>
              <a:t>Milli edebiyat döneminde bağımsız iki sanatçıdan biridir. </a:t>
            </a:r>
            <a:r>
              <a:rPr lang="tr-TR" sz="3400" b="1" dirty="0" smtClean="0">
                <a:solidFill>
                  <a:srgbClr val="FF0000"/>
                </a:solidFill>
                <a:latin typeface="Times New Roman" panose="02020603050405020304" pitchFamily="18" charset="0"/>
                <a:cs typeface="Times New Roman" panose="02020603050405020304" pitchFamily="18" charset="0"/>
              </a:rPr>
              <a:t>(Mehmet Akif Ersoy)</a:t>
            </a:r>
          </a:p>
          <a:p>
            <a:pPr marL="457200" indent="-457200" algn="l">
              <a:buFont typeface="Wingdings" panose="05000000000000000000" pitchFamily="2" charset="2"/>
              <a:buChar char="v"/>
            </a:pPr>
            <a:r>
              <a:rPr lang="tr-TR" sz="3400" dirty="0" smtClean="0">
                <a:solidFill>
                  <a:schemeClr val="bg1"/>
                </a:solidFill>
                <a:latin typeface="Times New Roman" panose="02020603050405020304" pitchFamily="18" charset="0"/>
                <a:cs typeface="Times New Roman" panose="02020603050405020304" pitchFamily="18" charset="0"/>
              </a:rPr>
              <a:t>Divan şiiriyle Batı şiirini ustalıkla kaynaştırmıştır.</a:t>
            </a:r>
          </a:p>
          <a:p>
            <a:pPr marL="457200" indent="-457200" algn="l">
              <a:buFont typeface="Wingdings" panose="05000000000000000000" pitchFamily="2" charset="2"/>
              <a:buChar char="v"/>
            </a:pPr>
            <a:r>
              <a:rPr lang="tr-TR" sz="3400" dirty="0" smtClean="0">
                <a:solidFill>
                  <a:schemeClr val="bg1"/>
                </a:solidFill>
                <a:latin typeface="Times New Roman" panose="02020603050405020304" pitchFamily="18" charset="0"/>
                <a:cs typeface="Times New Roman" panose="02020603050405020304" pitchFamily="18" charset="0"/>
              </a:rPr>
              <a:t>Saf şiir </a:t>
            </a:r>
            <a:r>
              <a:rPr lang="tr-TR" sz="3400" b="1" dirty="0" smtClean="0">
                <a:solidFill>
                  <a:srgbClr val="FF0000"/>
                </a:solidFill>
                <a:latin typeface="Times New Roman" panose="02020603050405020304" pitchFamily="18" charset="0"/>
                <a:cs typeface="Times New Roman" panose="02020603050405020304" pitchFamily="18" charset="0"/>
              </a:rPr>
              <a:t>(öz şiir) </a:t>
            </a:r>
            <a:r>
              <a:rPr lang="tr-TR" sz="3400" dirty="0" smtClean="0">
                <a:solidFill>
                  <a:schemeClr val="bg1"/>
                </a:solidFill>
                <a:latin typeface="Times New Roman" panose="02020603050405020304" pitchFamily="18" charset="0"/>
                <a:cs typeface="Times New Roman" panose="02020603050405020304" pitchFamily="18" charset="0"/>
              </a:rPr>
              <a:t>anlayışına bağlıdır.</a:t>
            </a:r>
          </a:p>
          <a:p>
            <a:pPr marL="457200" indent="-457200" algn="l">
              <a:buFont typeface="Wingdings" panose="05000000000000000000" pitchFamily="2" charset="2"/>
              <a:buChar char="v"/>
            </a:pPr>
            <a:r>
              <a:rPr lang="tr-TR" sz="3400" dirty="0" smtClean="0">
                <a:solidFill>
                  <a:schemeClr val="bg1"/>
                </a:solidFill>
                <a:latin typeface="Times New Roman" panose="02020603050405020304" pitchFamily="18" charset="0"/>
                <a:cs typeface="Times New Roman" panose="02020603050405020304" pitchFamily="18" charset="0"/>
              </a:rPr>
              <a:t>Aruzu ustalıkla kullanmıştır. Hece ölçüsüyle yazdığı tek şiiri </a:t>
            </a:r>
            <a:r>
              <a:rPr lang="tr-TR" sz="3400" b="1" dirty="0" smtClean="0">
                <a:solidFill>
                  <a:srgbClr val="FF0000"/>
                </a:solidFill>
                <a:latin typeface="Times New Roman" panose="02020603050405020304" pitchFamily="18" charset="0"/>
                <a:cs typeface="Times New Roman" panose="02020603050405020304" pitchFamily="18" charset="0"/>
              </a:rPr>
              <a:t>‘’Ok’’</a:t>
            </a:r>
            <a:r>
              <a:rPr lang="tr-TR" sz="3400" dirty="0" smtClean="0">
                <a:solidFill>
                  <a:schemeClr val="bg1"/>
                </a:solidFill>
                <a:latin typeface="Times New Roman" panose="02020603050405020304" pitchFamily="18" charset="0"/>
                <a:cs typeface="Times New Roman" panose="02020603050405020304" pitchFamily="18" charset="0"/>
              </a:rPr>
              <a:t>tur.</a:t>
            </a:r>
          </a:p>
          <a:p>
            <a:pPr marL="457200" indent="-457200" algn="l">
              <a:buFont typeface="Wingdings" panose="05000000000000000000" pitchFamily="2" charset="2"/>
              <a:buChar char="v"/>
            </a:pPr>
            <a:r>
              <a:rPr lang="tr-TR" sz="3400" dirty="0" smtClean="0">
                <a:solidFill>
                  <a:schemeClr val="bg1"/>
                </a:solidFill>
                <a:latin typeface="Times New Roman" panose="02020603050405020304" pitchFamily="18" charset="0"/>
                <a:cs typeface="Times New Roman" panose="02020603050405020304" pitchFamily="18" charset="0"/>
              </a:rPr>
              <a:t>Şiirlerinde </a:t>
            </a:r>
            <a:r>
              <a:rPr lang="tr-TR" sz="3400" dirty="0">
                <a:solidFill>
                  <a:schemeClr val="bg1"/>
                </a:solidFill>
                <a:latin typeface="Times New Roman" panose="02020603050405020304" pitchFamily="18" charset="0"/>
                <a:cs typeface="Times New Roman" panose="02020603050405020304" pitchFamily="18" charset="0"/>
              </a:rPr>
              <a:t>İ</a:t>
            </a:r>
            <a:r>
              <a:rPr lang="tr-TR" sz="3400" dirty="0" smtClean="0">
                <a:solidFill>
                  <a:schemeClr val="bg1"/>
                </a:solidFill>
                <a:latin typeface="Times New Roman" panose="02020603050405020304" pitchFamily="18" charset="0"/>
                <a:cs typeface="Times New Roman" panose="02020603050405020304" pitchFamily="18" charset="0"/>
              </a:rPr>
              <a:t>stanbul sevgisi öne çıkar.</a:t>
            </a:r>
          </a:p>
          <a:p>
            <a:pPr marL="457200" indent="-457200" algn="l">
              <a:buFont typeface="Wingdings" panose="05000000000000000000" pitchFamily="2" charset="2"/>
              <a:buChar char="v"/>
            </a:pPr>
            <a:r>
              <a:rPr lang="tr-TR" sz="3400" dirty="0" smtClean="0">
                <a:solidFill>
                  <a:schemeClr val="bg1"/>
                </a:solidFill>
                <a:latin typeface="Times New Roman" panose="02020603050405020304" pitchFamily="18" charset="0"/>
                <a:cs typeface="Times New Roman" panose="02020603050405020304" pitchFamily="18" charset="0"/>
              </a:rPr>
              <a:t>İstanbul, ölüm, musiki, deniz, sonsuzluk başlıca temalarıdır.</a:t>
            </a:r>
          </a:p>
          <a:p>
            <a:pPr marL="457200" indent="-457200" algn="l">
              <a:buFont typeface="Wingdings" panose="05000000000000000000" pitchFamily="2" charset="2"/>
              <a:buChar char="v"/>
            </a:pPr>
            <a:endParaRPr lang="tr-TR" dirty="0" smtClean="0">
              <a:latin typeface="Times New Roman" panose="02020603050405020304" pitchFamily="18" charset="0"/>
              <a:cs typeface="Times New Roman" panose="02020603050405020304" pitchFamily="18" charset="0"/>
            </a:endParaRPr>
          </a:p>
          <a:p>
            <a:pPr marL="457200" indent="-457200" algn="l">
              <a:buFont typeface="Wingdings" panose="05000000000000000000" pitchFamily="2" charset="2"/>
              <a:buChar char="v"/>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550797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260648"/>
            <a:ext cx="8568952" cy="6120680"/>
          </a:xfrm>
        </p:spPr>
        <p:txBody>
          <a:bodyPr>
            <a:normAutofit/>
          </a:bodyPr>
          <a:lstStyle/>
          <a:p>
            <a:pPr marL="457200" indent="-457200" algn="l">
              <a:buFont typeface="Wingdings" panose="05000000000000000000" pitchFamily="2" charset="2"/>
              <a:buChar char="v"/>
            </a:pPr>
            <a:r>
              <a:rPr lang="tr-TR" sz="3600" dirty="0" smtClean="0">
                <a:solidFill>
                  <a:schemeClr val="bg1"/>
                </a:solidFill>
                <a:latin typeface="Times New Roman" panose="02020603050405020304" pitchFamily="18" charset="0"/>
                <a:cs typeface="Times New Roman" panose="02020603050405020304" pitchFamily="18" charset="0"/>
              </a:rPr>
              <a:t>Parnasizmin bizdeki temsilcileridir.</a:t>
            </a:r>
          </a:p>
          <a:p>
            <a:pPr marL="457200" indent="-457200" algn="l">
              <a:buFont typeface="Wingdings" panose="05000000000000000000" pitchFamily="2" charset="2"/>
              <a:buChar char="v"/>
            </a:pPr>
            <a:r>
              <a:rPr lang="tr-TR" sz="3600" dirty="0" smtClean="0">
                <a:solidFill>
                  <a:schemeClr val="bg1"/>
                </a:solidFill>
                <a:latin typeface="Times New Roman" panose="02020603050405020304" pitchFamily="18" charset="0"/>
                <a:cs typeface="Times New Roman" panose="02020603050405020304" pitchFamily="18" charset="0"/>
              </a:rPr>
              <a:t>Beyaz lisan anlayışını savunmuştur.</a:t>
            </a:r>
          </a:p>
          <a:p>
            <a:pPr marL="457200" indent="-457200" algn="l">
              <a:buFont typeface="Wingdings" panose="05000000000000000000" pitchFamily="2" charset="2"/>
              <a:buChar char="v"/>
            </a:pPr>
            <a:r>
              <a:rPr lang="tr-TR" sz="3600" dirty="0" smtClean="0">
                <a:solidFill>
                  <a:schemeClr val="bg1"/>
                </a:solidFill>
                <a:latin typeface="Times New Roman" panose="02020603050405020304" pitchFamily="18" charset="0"/>
                <a:cs typeface="Times New Roman" panose="02020603050405020304" pitchFamily="18" charset="0"/>
              </a:rPr>
              <a:t>Dili mükemmel kullanmaya, sözcük seçiminde dize bütünlüğüne, ahenge ve kafiyeye önem vermiştir.</a:t>
            </a:r>
          </a:p>
          <a:p>
            <a:pPr marL="457200" indent="-457200" algn="l">
              <a:buFont typeface="Wingdings" panose="05000000000000000000" pitchFamily="2" charset="2"/>
              <a:buChar char="v"/>
            </a:pPr>
            <a:r>
              <a:rPr lang="tr-TR" sz="3600" b="1" dirty="0" smtClean="0">
                <a:solidFill>
                  <a:srgbClr val="FF0000"/>
                </a:solidFill>
                <a:latin typeface="Times New Roman" panose="02020603050405020304" pitchFamily="18" charset="0"/>
                <a:cs typeface="Times New Roman" panose="02020603050405020304" pitchFamily="18" charset="0"/>
              </a:rPr>
              <a:t>‘’Mektepten memlekete’’ </a:t>
            </a:r>
            <a:r>
              <a:rPr lang="tr-TR" sz="3600" dirty="0" smtClean="0">
                <a:solidFill>
                  <a:schemeClr val="bg1"/>
                </a:solidFill>
                <a:latin typeface="Times New Roman" panose="02020603050405020304" pitchFamily="18" charset="0"/>
                <a:cs typeface="Times New Roman" panose="02020603050405020304" pitchFamily="18" charset="0"/>
              </a:rPr>
              <a:t>başlıklı yazısında ülke gerçekliğini anlatma gerekliliğini savunur.</a:t>
            </a:r>
          </a:p>
          <a:p>
            <a:pPr marL="457200" indent="-457200" algn="l">
              <a:buFont typeface="Wingdings" panose="05000000000000000000" pitchFamily="2" charset="2"/>
              <a:buChar char="v"/>
            </a:pPr>
            <a:r>
              <a:rPr lang="tr-TR" sz="3600" b="1" dirty="0" smtClean="0">
                <a:solidFill>
                  <a:srgbClr val="FF0000"/>
                </a:solidFill>
                <a:latin typeface="Times New Roman" panose="02020603050405020304" pitchFamily="18" charset="0"/>
                <a:cs typeface="Times New Roman" panose="02020603050405020304" pitchFamily="18" charset="0"/>
              </a:rPr>
              <a:t>‘’ Süleymaniyede  Bir Bayram Sabahı’’ </a:t>
            </a:r>
            <a:r>
              <a:rPr lang="tr-TR" sz="3600" dirty="0" smtClean="0">
                <a:solidFill>
                  <a:schemeClr val="bg1"/>
                </a:solidFill>
                <a:latin typeface="Times New Roman" panose="02020603050405020304" pitchFamily="18" charset="0"/>
                <a:cs typeface="Times New Roman" panose="02020603050405020304" pitchFamily="18" charset="0"/>
              </a:rPr>
              <a:t>şiiriyle bireyi kültür perspektifiyle ele alır.</a:t>
            </a:r>
            <a:endParaRPr lang="tr-TR"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497448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260648"/>
            <a:ext cx="8640960" cy="6408712"/>
          </a:xfrm>
        </p:spPr>
        <p:txBody>
          <a:bodyPr>
            <a:normAutofit/>
          </a:bodyPr>
          <a:lstStyle/>
          <a:p>
            <a:pPr algn="l"/>
            <a:r>
              <a:rPr lang="tr-TR" sz="4800" b="1" dirty="0" smtClean="0">
                <a:solidFill>
                  <a:srgbClr val="FF0000"/>
                </a:solidFill>
                <a:latin typeface="Times New Roman" panose="02020603050405020304" pitchFamily="18" charset="0"/>
                <a:cs typeface="Times New Roman" panose="02020603050405020304" pitchFamily="18" charset="0"/>
              </a:rPr>
              <a:t>Eserleri: </a:t>
            </a:r>
          </a:p>
          <a:p>
            <a:pPr algn="l"/>
            <a:r>
              <a:rPr lang="tr-TR" sz="4800" b="1" dirty="0" smtClean="0">
                <a:solidFill>
                  <a:srgbClr val="FF0000"/>
                </a:solidFill>
                <a:latin typeface="Times New Roman" panose="02020603050405020304" pitchFamily="18" charset="0"/>
                <a:cs typeface="Times New Roman" panose="02020603050405020304" pitchFamily="18" charset="0"/>
              </a:rPr>
              <a:t>Şiir: </a:t>
            </a:r>
            <a:r>
              <a:rPr lang="tr-TR" sz="4800" dirty="0" smtClean="0">
                <a:solidFill>
                  <a:schemeClr val="bg1"/>
                </a:solidFill>
                <a:latin typeface="Times New Roman" panose="02020603050405020304" pitchFamily="18" charset="0"/>
                <a:cs typeface="Times New Roman" panose="02020603050405020304" pitchFamily="18" charset="0"/>
              </a:rPr>
              <a:t>Kendi Gök Kubbemiz, Eski Şiirin Rüzgarıyla, Rubailer</a:t>
            </a:r>
          </a:p>
          <a:p>
            <a:pPr algn="l"/>
            <a:r>
              <a:rPr lang="tr-TR" sz="4800" b="1" dirty="0" smtClean="0">
                <a:solidFill>
                  <a:srgbClr val="FF0000"/>
                </a:solidFill>
                <a:latin typeface="Times New Roman" panose="02020603050405020304" pitchFamily="18" charset="0"/>
                <a:cs typeface="Times New Roman" panose="02020603050405020304" pitchFamily="18" charset="0"/>
              </a:rPr>
              <a:t>Deneme: </a:t>
            </a:r>
            <a:r>
              <a:rPr lang="tr-TR" sz="4800" dirty="0" smtClean="0">
                <a:solidFill>
                  <a:schemeClr val="bg1"/>
                </a:solidFill>
                <a:latin typeface="Times New Roman" panose="02020603050405020304" pitchFamily="18" charset="0"/>
                <a:cs typeface="Times New Roman" panose="02020603050405020304" pitchFamily="18" charset="0"/>
              </a:rPr>
              <a:t>Aziz İstanbul, Eğil Dağlar, Edebiyata Dair, Siyasi Hikayeler</a:t>
            </a:r>
          </a:p>
          <a:p>
            <a:pPr algn="l"/>
            <a:r>
              <a:rPr lang="tr-TR" sz="4800" b="1" dirty="0" smtClean="0">
                <a:solidFill>
                  <a:srgbClr val="FF0000"/>
                </a:solidFill>
                <a:latin typeface="Times New Roman" panose="02020603050405020304" pitchFamily="18" charset="0"/>
                <a:cs typeface="Times New Roman" panose="02020603050405020304" pitchFamily="18" charset="0"/>
              </a:rPr>
              <a:t>Anı: </a:t>
            </a:r>
            <a:r>
              <a:rPr lang="tr-TR" sz="4800" dirty="0" smtClean="0">
                <a:solidFill>
                  <a:schemeClr val="bg1"/>
                </a:solidFill>
                <a:latin typeface="Times New Roman" panose="02020603050405020304" pitchFamily="18" charset="0"/>
                <a:cs typeface="Times New Roman" panose="02020603050405020304" pitchFamily="18" charset="0"/>
              </a:rPr>
              <a:t>Çocukluğum, Gençliğim, Siyasi ve Edebi Portreler</a:t>
            </a:r>
            <a:endParaRPr lang="tr-TR"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183572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23188155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57200" y="704088"/>
            <a:ext cx="8305800" cy="5677240"/>
          </a:xfrm>
        </p:spPr>
        <p:txBody>
          <a:bodyPr>
            <a:normAutofit/>
          </a:bodyPr>
          <a:lstStyle/>
          <a:p>
            <a:pPr algn="ctr"/>
            <a:r>
              <a:rPr lang="tr-TR" sz="6600" b="1" dirty="0" smtClean="0">
                <a:solidFill>
                  <a:schemeClr val="tx1"/>
                </a:solidFill>
                <a:latin typeface="Times New Roman" panose="02020603050405020304" pitchFamily="18" charset="0"/>
                <a:cs typeface="Times New Roman" panose="02020603050405020304" pitchFamily="18" charset="0"/>
              </a:rPr>
              <a:t>HAZIRLAYANLAR: </a:t>
            </a:r>
            <a:r>
              <a:rPr lang="tr-TR" sz="6600" b="1" smtClean="0">
                <a:solidFill>
                  <a:srgbClr val="FF0000"/>
                </a:solidFill>
                <a:latin typeface="Times New Roman" panose="02020603050405020304" pitchFamily="18" charset="0"/>
                <a:cs typeface="Times New Roman" panose="02020603050405020304" pitchFamily="18" charset="0"/>
              </a:rPr>
              <a:t>Erdem OVAT</a:t>
            </a:r>
            <a:r>
              <a:rPr lang="tr-TR" sz="6600" b="1" dirty="0" smtClean="0">
                <a:solidFill>
                  <a:srgbClr val="FF0000"/>
                </a:solidFill>
                <a:latin typeface="Times New Roman" panose="02020603050405020304" pitchFamily="18" charset="0"/>
                <a:cs typeface="Times New Roman" panose="02020603050405020304" pitchFamily="18" charset="0"/>
              </a:rPr>
              <a:t/>
            </a:r>
            <a:br>
              <a:rPr lang="tr-TR" sz="6600" b="1" dirty="0" smtClean="0">
                <a:solidFill>
                  <a:srgbClr val="FF0000"/>
                </a:solidFill>
                <a:latin typeface="Times New Roman" panose="02020603050405020304" pitchFamily="18" charset="0"/>
                <a:cs typeface="Times New Roman" panose="02020603050405020304" pitchFamily="18" charset="0"/>
              </a:rPr>
            </a:br>
            <a:r>
              <a:rPr lang="tr-TR" sz="6600" b="1" dirty="0">
                <a:solidFill>
                  <a:srgbClr val="FF0000"/>
                </a:solidFill>
                <a:latin typeface="Times New Roman" panose="02020603050405020304" pitchFamily="18" charset="0"/>
                <a:cs typeface="Times New Roman" panose="02020603050405020304" pitchFamily="18" charset="0"/>
              </a:rPr>
              <a:t/>
            </a:r>
            <a:br>
              <a:rPr lang="tr-TR" sz="6600" b="1" dirty="0">
                <a:solidFill>
                  <a:srgbClr val="FF0000"/>
                </a:solidFill>
                <a:latin typeface="Times New Roman" panose="02020603050405020304" pitchFamily="18" charset="0"/>
                <a:cs typeface="Times New Roman" panose="02020603050405020304" pitchFamily="18" charset="0"/>
              </a:rPr>
            </a:br>
            <a:r>
              <a:rPr lang="tr-TR" sz="6600" b="1" dirty="0" smtClean="0">
                <a:solidFill>
                  <a:srgbClr val="FF0000"/>
                </a:solidFill>
                <a:latin typeface="Times New Roman" panose="02020603050405020304" pitchFamily="18" charset="0"/>
                <a:cs typeface="Times New Roman" panose="02020603050405020304" pitchFamily="18" charset="0"/>
              </a:rPr>
              <a:t/>
            </a:r>
            <a:br>
              <a:rPr lang="tr-TR" sz="6600" b="1" dirty="0" smtClean="0">
                <a:solidFill>
                  <a:srgbClr val="FF0000"/>
                </a:solidFill>
                <a:latin typeface="Times New Roman" panose="02020603050405020304" pitchFamily="18" charset="0"/>
                <a:cs typeface="Times New Roman" panose="02020603050405020304" pitchFamily="18" charset="0"/>
              </a:rPr>
            </a:br>
            <a:endParaRPr lang="tr-TR" sz="6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7181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323528" y="260648"/>
            <a:ext cx="8424936" cy="6264696"/>
          </a:xfrm>
        </p:spPr>
        <p:txBody>
          <a:bodyPr>
            <a:normAutofit/>
          </a:bodyPr>
          <a:lstStyle/>
          <a:p>
            <a:pPr marL="571500" indent="-571500" algn="l">
              <a:buFont typeface="Wingdings" panose="05000000000000000000" pitchFamily="2" charset="2"/>
              <a:buChar char="v"/>
            </a:pPr>
            <a:r>
              <a:rPr lang="tr-TR" sz="3700" dirty="0">
                <a:solidFill>
                  <a:srgbClr val="FFFF00"/>
                </a:solidFill>
                <a:latin typeface="Times New Roman" panose="02020603050405020304" pitchFamily="18" charset="0"/>
                <a:cs typeface="Times New Roman" panose="02020603050405020304" pitchFamily="18" charset="0"/>
              </a:rPr>
              <a:t>Halkın yaşamı ve sorunlarının yanı sıra bireysel konular da işlenmiştir.</a:t>
            </a:r>
          </a:p>
          <a:p>
            <a:pPr marL="571500" indent="-571500" algn="l">
              <a:buFont typeface="Wingdings" panose="05000000000000000000" pitchFamily="2" charset="2"/>
              <a:buChar char="v"/>
            </a:pPr>
            <a:r>
              <a:rPr lang="tr-TR" sz="3700" dirty="0">
                <a:solidFill>
                  <a:srgbClr val="FFFF00"/>
                </a:solidFill>
                <a:latin typeface="Times New Roman" panose="02020603050405020304" pitchFamily="18" charset="0"/>
                <a:cs typeface="Times New Roman" panose="02020603050405020304" pitchFamily="18" charset="0"/>
              </a:rPr>
              <a:t>Mizahi üslup önemsenmiş, mizah ve hiciv türünde eserler de verilmiştir.</a:t>
            </a:r>
          </a:p>
          <a:p>
            <a:pPr algn="l"/>
            <a:r>
              <a:rPr lang="tr-TR" sz="3700" dirty="0">
                <a:solidFill>
                  <a:srgbClr val="FFFF00"/>
                </a:solidFill>
                <a:latin typeface="Times New Roman" panose="02020603050405020304" pitchFamily="18" charset="0"/>
                <a:cs typeface="Times New Roman" panose="02020603050405020304" pitchFamily="18" charset="0"/>
              </a:rPr>
              <a:t>Milli Edebiyat’ın yukarıdaki özelliklerinden de anlaşılacağı üzere bu dönem edebiyatı kendisinden önceki Tanzimat, Servetifünun ve Fecriati Edebiyatlarına göre birçok farklı özellik taşır. Bunun en önemli sebebi ise bu dönemin beslendiği kaynaklardır.</a:t>
            </a:r>
          </a:p>
        </p:txBody>
      </p:sp>
    </p:spTree>
    <p:extLst>
      <p:ext uri="{BB962C8B-B14F-4D97-AF65-F5344CB8AC3E}">
        <p14:creationId xmlns="" xmlns:p14="http://schemas.microsoft.com/office/powerpoint/2010/main" val="3745878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179512" y="188640"/>
            <a:ext cx="8712968" cy="1152128"/>
          </a:xfrm>
        </p:spPr>
        <p:txBody>
          <a:bodyPr>
            <a:noAutofit/>
          </a:bodyPr>
          <a:lstStyle/>
          <a:p>
            <a:pPr algn="ctr"/>
            <a:r>
              <a:rPr lang="tr-TR" sz="4400" dirty="0">
                <a:solidFill>
                  <a:schemeClr val="bg1"/>
                </a:solidFill>
                <a:effectLst/>
                <a:latin typeface="Times New Roman" panose="02020603050405020304" pitchFamily="18" charset="0"/>
                <a:cs typeface="Times New Roman" panose="02020603050405020304" pitchFamily="18" charset="0"/>
              </a:rPr>
              <a:t>Milli Edebiyat Döneminde Düşünce Akımları</a:t>
            </a:r>
          </a:p>
        </p:txBody>
      </p:sp>
      <p:sp>
        <p:nvSpPr>
          <p:cNvPr id="5" name="Alt Başlık 4"/>
          <p:cNvSpPr>
            <a:spLocks noGrp="1"/>
          </p:cNvSpPr>
          <p:nvPr>
            <p:ph type="subTitle" idx="1"/>
          </p:nvPr>
        </p:nvSpPr>
        <p:spPr>
          <a:xfrm>
            <a:off x="179512" y="1628800"/>
            <a:ext cx="8712968" cy="4896544"/>
          </a:xfrm>
        </p:spPr>
        <p:txBody>
          <a:bodyPr>
            <a:noAutofit/>
          </a:bodyPr>
          <a:lstStyle/>
          <a:p>
            <a:pPr algn="l"/>
            <a:r>
              <a:rPr lang="tr-TR" sz="3600" dirty="0" smtClean="0">
                <a:solidFill>
                  <a:srgbClr val="FFFF00"/>
                </a:solidFill>
                <a:latin typeface="Times New Roman" panose="02020603050405020304" pitchFamily="18" charset="0"/>
                <a:cs typeface="Times New Roman" panose="02020603050405020304" pitchFamily="18" charset="0"/>
              </a:rPr>
              <a:t>	Osmanlı’nın </a:t>
            </a:r>
            <a:r>
              <a:rPr lang="tr-TR" sz="3600" dirty="0">
                <a:solidFill>
                  <a:srgbClr val="FFFF00"/>
                </a:solidFill>
                <a:latin typeface="Times New Roman" panose="02020603050405020304" pitchFamily="18" charset="0"/>
                <a:cs typeface="Times New Roman" panose="02020603050405020304" pitchFamily="18" charset="0"/>
              </a:rPr>
              <a:t>çoğu alanda güç duruma düştüğü 19. yüzyılda devletin eski parlak devirlerine dönmesi için yapılanma çalışmaları sürerken bazı devlet adamları ve aydınlar yurt içinde ve dışında farklı arayışlara girdiler. Bunun sonu­cunda çeşitli düşünce akımları gelişti. Bunların başlıcaları şunlardır: </a:t>
            </a:r>
            <a:r>
              <a:rPr lang="tr-TR" sz="3600" b="1" dirty="0">
                <a:solidFill>
                  <a:schemeClr val="bg1"/>
                </a:solidFill>
                <a:latin typeface="Times New Roman" panose="02020603050405020304" pitchFamily="18" charset="0"/>
                <a:cs typeface="Times New Roman" panose="02020603050405020304" pitchFamily="18" charset="0"/>
              </a:rPr>
              <a:t>Batıcılık, Osmanlıcılık, İslamcılık, Türkçülük.</a:t>
            </a:r>
          </a:p>
        </p:txBody>
      </p:sp>
    </p:spTree>
    <p:extLst>
      <p:ext uri="{BB962C8B-B14F-4D97-AF65-F5344CB8AC3E}">
        <p14:creationId xmlns="" xmlns:p14="http://schemas.microsoft.com/office/powerpoint/2010/main" val="13456279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3645</Words>
  <Application>Microsoft Office PowerPoint</Application>
  <PresentationFormat>Ekran Gösterisi (4:3)</PresentationFormat>
  <Paragraphs>263</Paragraphs>
  <Slides>79</Slides>
  <Notes>0</Notes>
  <HiddenSlides>0</HiddenSlides>
  <MMClips>0</MMClips>
  <ScaleCrop>false</ScaleCrop>
  <HeadingPairs>
    <vt:vector size="4" baseType="variant">
      <vt:variant>
        <vt:lpstr>Tema</vt:lpstr>
      </vt:variant>
      <vt:variant>
        <vt:i4>1</vt:i4>
      </vt:variant>
      <vt:variant>
        <vt:lpstr>Slayt Başlıkları</vt:lpstr>
      </vt:variant>
      <vt:variant>
        <vt:i4>79</vt:i4>
      </vt:variant>
    </vt:vector>
  </HeadingPairs>
  <TitlesOfParts>
    <vt:vector size="80" baseType="lpstr">
      <vt:lpstr>Akış</vt:lpstr>
      <vt:lpstr>MİLLİ EDEBİYAT DÖNEMİ </vt:lpstr>
      <vt:lpstr>Millî Edebiyat Dönemi’nin Oluşumu</vt:lpstr>
      <vt:lpstr>Slayt 3</vt:lpstr>
      <vt:lpstr>Milli Edebiyat Döneminin Genel Özellikleri</vt:lpstr>
      <vt:lpstr>Slayt 5</vt:lpstr>
      <vt:lpstr>Slayt 6</vt:lpstr>
      <vt:lpstr>Slayt 7</vt:lpstr>
      <vt:lpstr>Slayt 8</vt:lpstr>
      <vt:lpstr>Milli Edebiyat Döneminde Düşünce Akımları</vt:lpstr>
      <vt:lpstr>Batıcılık (Garpçılık):</vt:lpstr>
      <vt:lpstr>Slayt 11</vt:lpstr>
      <vt:lpstr>Osmanlıcılık:</vt:lpstr>
      <vt:lpstr>Slayt 13</vt:lpstr>
      <vt:lpstr>İslamcılık:</vt:lpstr>
      <vt:lpstr>Slayt 15</vt:lpstr>
      <vt:lpstr>Türkçülük:</vt:lpstr>
      <vt:lpstr>Slayt 17</vt:lpstr>
      <vt:lpstr>Slayt 18</vt:lpstr>
      <vt:lpstr>Milli Edebiyat Döneminde Öğretici Metinler</vt:lpstr>
      <vt:lpstr>Milli Edebiyat Döneminde Makale</vt:lpstr>
      <vt:lpstr>Slayt 21</vt:lpstr>
      <vt:lpstr>Milli Edebiyat Döneminde Fıkra</vt:lpstr>
      <vt:lpstr>Slayt 23</vt:lpstr>
      <vt:lpstr>Milli Edebiyat Döneminde Sohbet</vt:lpstr>
      <vt:lpstr>Slayt 25</vt:lpstr>
      <vt:lpstr>Milli Edebiyat Döneminde Yergi ve Mizah</vt:lpstr>
      <vt:lpstr>Slayt 27</vt:lpstr>
      <vt:lpstr>Milli Edebiyat Döneminde Coşku ve Heyecanı Dile Getiren Metinler (Şiirler)</vt:lpstr>
      <vt:lpstr>Slayt 29</vt:lpstr>
      <vt:lpstr>Slayt 30</vt:lpstr>
      <vt:lpstr>Milli Edebiyat Döneminde Saf (Öz) Şiir</vt:lpstr>
      <vt:lpstr>Slayt 32</vt:lpstr>
      <vt:lpstr>Milli Edebiyat Döneminin Sanatçıları</vt:lpstr>
      <vt:lpstr>ÖMER SEYFETTİN (1884 – 1920)</vt:lpstr>
      <vt:lpstr>Slayt 35</vt:lpstr>
      <vt:lpstr>Slayt 36</vt:lpstr>
      <vt:lpstr>Slayt 37</vt:lpstr>
      <vt:lpstr>ALİ CANİP YÖNTEM (1887 – 1967)</vt:lpstr>
      <vt:lpstr>Slayt 39</vt:lpstr>
      <vt:lpstr>ZİYA GÖKALP (1876 – 1924)</vt:lpstr>
      <vt:lpstr>Slayt 41</vt:lpstr>
      <vt:lpstr>Slayt 42</vt:lpstr>
      <vt:lpstr>MEHMET EMİN YURDAKUL (1869 – 1944)</vt:lpstr>
      <vt:lpstr>Slayt 44</vt:lpstr>
      <vt:lpstr>MEHMET FUAT KÖPRÜLÜ (1890 – 1927)</vt:lpstr>
      <vt:lpstr>Slayt 46</vt:lpstr>
      <vt:lpstr>YAKUP KADRİ KARAOSMANOĞLU (1889 – 1974)</vt:lpstr>
      <vt:lpstr>Slayt 48</vt:lpstr>
      <vt:lpstr>Slayt 49</vt:lpstr>
      <vt:lpstr>Slayt 50</vt:lpstr>
      <vt:lpstr>HALİDE EDİP ADIVAR (1884 – 1964)</vt:lpstr>
      <vt:lpstr>Slayt 52</vt:lpstr>
      <vt:lpstr>Slayt 53</vt:lpstr>
      <vt:lpstr>REFİK HALİT KARAY (1888 – 1966)</vt:lpstr>
      <vt:lpstr>Slayt 55</vt:lpstr>
      <vt:lpstr>Slayt 56</vt:lpstr>
      <vt:lpstr>REŞAT NURİ GÜNTEKİN (1889 – 1956)</vt:lpstr>
      <vt:lpstr>Slayt 58</vt:lpstr>
      <vt:lpstr>Slayt 59</vt:lpstr>
      <vt:lpstr>Slayt 60</vt:lpstr>
      <vt:lpstr>FALİH RIFKI ATAY (1884 – 1971)</vt:lpstr>
      <vt:lpstr>Slayt 62</vt:lpstr>
      <vt:lpstr>Slayt 63</vt:lpstr>
      <vt:lpstr>HAMDULLAH SUPHİ TANRIÖVER (1885 – 1966)</vt:lpstr>
      <vt:lpstr>Slayt 65</vt:lpstr>
      <vt:lpstr>Slayt 66</vt:lpstr>
      <vt:lpstr>YUSUF AKÇURA (1876 – 1935)</vt:lpstr>
      <vt:lpstr>Slayt 68</vt:lpstr>
      <vt:lpstr>HALİDE NUSRET ZORLUTUNA (1901 – 1984)</vt:lpstr>
      <vt:lpstr>Slayt 70</vt:lpstr>
      <vt:lpstr>Dönemin Bağımsız Sanatçıları</vt:lpstr>
      <vt:lpstr>Mehmet Akif Ersoy (1873 – 1936)</vt:lpstr>
      <vt:lpstr>Slayt 73</vt:lpstr>
      <vt:lpstr>Slayt 74</vt:lpstr>
      <vt:lpstr>Yahya Kemal Beyatlı (1884 -1956)</vt:lpstr>
      <vt:lpstr>Slayt 76</vt:lpstr>
      <vt:lpstr>Slayt 77</vt:lpstr>
      <vt:lpstr>Slayt 78</vt:lpstr>
      <vt:lpstr>HAZIRLAYANLAR: Erdem OVAT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MİLLİ EDEBİYAT DÖNEMİ </dc:title>
  <dc:creator>Erdem OVAT</dc:creator>
  <cp:lastModifiedBy>Microsoft</cp:lastModifiedBy>
  <cp:revision>32</cp:revision>
  <dcterms:created xsi:type="dcterms:W3CDTF">2015-05-05T12:58:54Z</dcterms:created>
  <dcterms:modified xsi:type="dcterms:W3CDTF">2017-12-07T10:37:22Z</dcterms:modified>
</cp:coreProperties>
</file>