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59" r:id="rId5"/>
    <p:sldId id="333"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5.05.2019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5.05.2019</a:t>
            </a:fld>
            <a:endParaRPr lang="tr-T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338328"/>
            <a:ext cx="8229600" cy="6187016"/>
          </a:xfrm>
        </p:spPr>
        <p:txBody>
          <a:bodyPr>
            <a:normAutofit/>
          </a:bodyPr>
          <a:lstStyle/>
          <a:p>
            <a:r>
              <a:rPr lang="tr-TR" sz="9600" b="1" dirty="0" smtClean="0">
                <a:solidFill>
                  <a:srgbClr val="FF0000"/>
                </a:solidFill>
                <a:latin typeface="Times New Roman" panose="02020603050405020304" pitchFamily="18" charset="0"/>
                <a:cs typeface="Times New Roman" panose="02020603050405020304" pitchFamily="18" charset="0"/>
              </a:rPr>
              <a:t>SERVETİ FÜNUN EDEBİYATI</a:t>
            </a:r>
            <a:endParaRPr lang="tr-TR"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69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88640"/>
            <a:ext cx="8568952" cy="1368152"/>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Yazar ve Şairlerinin Genel Özellikleri</a:t>
            </a:r>
          </a:p>
        </p:txBody>
      </p:sp>
      <p:sp>
        <p:nvSpPr>
          <p:cNvPr id="3" name="Alt Başlık 2"/>
          <p:cNvSpPr>
            <a:spLocks noGrp="1"/>
          </p:cNvSpPr>
          <p:nvPr>
            <p:ph type="subTitle" idx="1"/>
          </p:nvPr>
        </p:nvSpPr>
        <p:spPr>
          <a:xfrm>
            <a:off x="251520" y="1700808"/>
            <a:ext cx="8640960" cy="4752528"/>
          </a:xfrm>
        </p:spPr>
        <p:txBody>
          <a:bodyPr>
            <a:noAutofit/>
          </a:bodyPr>
          <a:lstStyle/>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Hemen hepsi aralarında fazla yaş farkı bulunmayan gençlerdir.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İstibdat döneminin bunalımlı havasını teneffüs etmişlerdir.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Tanzimatçıların tersine bunların büyük bir kısmı orta tabakadan gelmiştir.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Batı modelindeki okullarda düzenli bir tahsil görmüşler, Batı medeniyetini ve bu medeniyetin sanat ve edebiyat anlayışını öğrenme imkânı bulmuşlardır.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Tanzimatçılar her türde eser vermişken Servet-i Fünuncular tek türde iyi eser verme fikrini benimsemişler ve uygulamışlardır.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Edebiyat-ı Cedide şairleri yalnız aydınlara seslenmişler, </a:t>
            </a:r>
            <a:r>
              <a:rPr lang="tr-TR" sz="2300" b="1" dirty="0">
                <a:solidFill>
                  <a:srgbClr val="FF0000"/>
                </a:solidFill>
                <a:latin typeface="Times New Roman" panose="02020603050405020304" pitchFamily="18" charset="0"/>
                <a:cs typeface="Times New Roman" panose="02020603050405020304" pitchFamily="18" charset="0"/>
              </a:rPr>
              <a:t>"sanat için sanat"</a:t>
            </a:r>
            <a:r>
              <a:rPr lang="tr-TR" sz="2300" dirty="0">
                <a:solidFill>
                  <a:schemeClr val="tx1"/>
                </a:solidFill>
                <a:latin typeface="Times New Roman" panose="02020603050405020304" pitchFamily="18" charset="0"/>
                <a:cs typeface="Times New Roman" panose="02020603050405020304" pitchFamily="18" charset="0"/>
              </a:rPr>
              <a:t> ilkesini benimsemişlerdir. Fransız romantiklerini parnasyenleri ve sembolist şairleri örnek almışlardır.</a:t>
            </a:r>
          </a:p>
        </p:txBody>
      </p:sp>
    </p:spTree>
    <p:extLst>
      <p:ext uri="{BB962C8B-B14F-4D97-AF65-F5344CB8AC3E}">
        <p14:creationId xmlns:p14="http://schemas.microsoft.com/office/powerpoint/2010/main" val="255453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92688"/>
          </a:xfrm>
        </p:spPr>
        <p:txBody>
          <a:bodyPr>
            <a:normAutofit/>
          </a:bodyPr>
          <a:lstStyle/>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Tevfik Fikret, Cenap Sahabettin, Halit Ziya Uşaklıgil, Süleyman Nazif, Mehmet Rauf, Hüseyin Cahit Yalçın tarafından yürütülen bu akım, Servet-i Fünun dergisini sürdüren, kendilerine Fecr-i Aticiler denilen Ahmet Haşim, Refik Halit, Hüseyin Rahmi Gürpınar, Yakup Kadri ve Ahmet Rasim gibi yazar ve şairler tarafından aynı ilkelerle izlendi.</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Her iki grup da eserlerinde Arapça ve Farsça sözcükleri bol bol kullanmışlar ve bu bakımdan genç kuşaklar tarafından şiddetle eleştirilmişlerdir.</a:t>
            </a:r>
          </a:p>
        </p:txBody>
      </p:sp>
    </p:spTree>
    <p:extLst>
      <p:ext uri="{BB962C8B-B14F-4D97-AF65-F5344CB8AC3E}">
        <p14:creationId xmlns:p14="http://schemas.microsoft.com/office/powerpoint/2010/main" val="391160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8" y="0"/>
            <a:ext cx="903922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5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24136"/>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Edebiyatında Öykü ve Roman</a:t>
            </a:r>
          </a:p>
        </p:txBody>
      </p:sp>
      <p:sp>
        <p:nvSpPr>
          <p:cNvPr id="3" name="Alt Başlık 2"/>
          <p:cNvSpPr>
            <a:spLocks noGrp="1"/>
          </p:cNvSpPr>
          <p:nvPr>
            <p:ph type="subTitle" idx="1"/>
          </p:nvPr>
        </p:nvSpPr>
        <p:spPr>
          <a:xfrm>
            <a:off x="251520" y="1484784"/>
            <a:ext cx="8640960" cy="4968552"/>
          </a:xfrm>
        </p:spPr>
        <p:txBody>
          <a:bodyPr>
            <a:normAutofit lnSpcReduction="10000"/>
          </a:bodyPr>
          <a:lstStyle/>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Roman ve öyküde çağdaş Fransız edebiyatı örnek alınmış, Realizm ve Natüralizm akımlarından etkilenilmiştir.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Romanlarda İstanbul’un aydın çevreleri ile saray ve konak yaşamı konu edinilmiştir. Bireysel acılar, düş kırıklıkları, aşklar... üzerinde durulmuştur.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Servet-i Fünun romancıları, içinde yaşadıkları çevreyi anlatmışlardır. Romanların çoğunda Türk toplumunun ne ölçüde Batılılaşmakta olduğunun örnekleri verilmiş, Batılı yaşam tarzının Türk toplumundaki yansımaları gösterilmiştir.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Sanatçılar, yerli karakterlerin psikolojilerini tahlil etmişler; toplumsal yaşamla değil, </a:t>
            </a:r>
            <a:r>
              <a:rPr lang="tr-TR" b="1" dirty="0">
                <a:solidFill>
                  <a:srgbClr val="FF0000"/>
                </a:solidFill>
                <a:latin typeface="Times New Roman" panose="02020603050405020304" pitchFamily="18" charset="0"/>
                <a:cs typeface="Times New Roman" panose="02020603050405020304" pitchFamily="18" charset="0"/>
              </a:rPr>
              <a:t>"ev içi" </a:t>
            </a:r>
            <a:r>
              <a:rPr lang="tr-TR" dirty="0">
                <a:solidFill>
                  <a:schemeClr val="tx1"/>
                </a:solidFill>
                <a:latin typeface="Times New Roman" panose="02020603050405020304" pitchFamily="18" charset="0"/>
                <a:cs typeface="Times New Roman" panose="02020603050405020304" pitchFamily="18" charset="0"/>
              </a:rPr>
              <a:t>ile ilgilenmişlerdir.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Öykülerde sıradan kişilere ve halkın yaşantısına daha çok yer verilmiş; öyküler romanlardan daha sade bir dille yazılmıştır.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Gerçekçi akımların gereği olarak sanatçılar eserlerinde kişiliklerini gizlemişlerdir.</a:t>
            </a:r>
          </a:p>
          <a:p>
            <a:pPr marL="342900" indent="-342900" algn="l">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Tanzimat romanında görülen gereksiz betimlemeler bırakılmış, betimleme roman kahramanlarının psikolojilerini ortaya koymak için yapılmıştır.</a:t>
            </a:r>
          </a:p>
        </p:txBody>
      </p:sp>
    </p:spTree>
    <p:extLst>
      <p:ext uri="{BB962C8B-B14F-4D97-AF65-F5344CB8AC3E}">
        <p14:creationId xmlns:p14="http://schemas.microsoft.com/office/powerpoint/2010/main" val="1509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336704"/>
          </a:xfrm>
        </p:spPr>
        <p:txBody>
          <a:bodyPr>
            <a:normAutofit/>
          </a:bodyPr>
          <a:lstStyle/>
          <a:p>
            <a:pPr marL="342900" indent="-342900" algn="l">
              <a:buFont typeface="Wingdings" panose="05000000000000000000" pitchFamily="2" charset="2"/>
              <a:buChar char="v"/>
            </a:pPr>
            <a:r>
              <a:rPr lang="tr-TR" sz="3000" dirty="0">
                <a:solidFill>
                  <a:schemeClr val="tx1"/>
                </a:solidFill>
                <a:latin typeface="Times New Roman" panose="02020603050405020304" pitchFamily="18" charset="0"/>
                <a:cs typeface="Times New Roman" panose="02020603050405020304" pitchFamily="18" charset="0"/>
              </a:rPr>
              <a:t>Teknik yönü çok sağlam romanlar yazılmış; modern Türk romanının temelleri atılmış ve ilk örnekleri </a:t>
            </a:r>
            <a:r>
              <a:rPr lang="tr-TR" sz="3000" b="1" dirty="0">
                <a:solidFill>
                  <a:srgbClr val="FF0000"/>
                </a:solidFill>
                <a:latin typeface="Times New Roman" panose="02020603050405020304" pitchFamily="18" charset="0"/>
                <a:cs typeface="Times New Roman" panose="02020603050405020304" pitchFamily="18" charset="0"/>
              </a:rPr>
              <a:t>(Mai ve Siyah, Aşk-ı Memnu) </a:t>
            </a:r>
            <a:r>
              <a:rPr lang="tr-TR" sz="3000" dirty="0">
                <a:solidFill>
                  <a:schemeClr val="tx1"/>
                </a:solidFill>
                <a:latin typeface="Times New Roman" panose="02020603050405020304" pitchFamily="18" charset="0"/>
                <a:cs typeface="Times New Roman" panose="02020603050405020304" pitchFamily="18" charset="0"/>
              </a:rPr>
              <a:t>verilmiştir.</a:t>
            </a:r>
          </a:p>
          <a:p>
            <a:pPr marL="342900" indent="-342900" algn="l">
              <a:buFont typeface="Wingdings" panose="05000000000000000000" pitchFamily="2" charset="2"/>
              <a:buChar char="v"/>
            </a:pPr>
            <a:r>
              <a:rPr lang="tr-TR" sz="3000" dirty="0">
                <a:solidFill>
                  <a:schemeClr val="tx1"/>
                </a:solidFill>
                <a:latin typeface="Times New Roman" panose="02020603050405020304" pitchFamily="18" charset="0"/>
                <a:cs typeface="Times New Roman" panose="02020603050405020304" pitchFamily="18" charset="0"/>
              </a:rPr>
              <a:t>Servet-i Fünun öykü ve romanları, teknik bakımdan üstünlüklerine rağmen dil ve üslupta hatalı bulunmuştur. Tanzimat'la başlayan dili sadeleştirme çabalarına zarar veren bu </a:t>
            </a:r>
            <a:r>
              <a:rPr lang="tr-TR" sz="3000" b="1" dirty="0">
                <a:solidFill>
                  <a:srgbClr val="FF0000"/>
                </a:solidFill>
                <a:latin typeface="Times New Roman" panose="02020603050405020304" pitchFamily="18" charset="0"/>
                <a:cs typeface="Times New Roman" panose="02020603050405020304" pitchFamily="18" charset="0"/>
              </a:rPr>
              <a:t>"Sanatkârâne üslup" </a:t>
            </a:r>
            <a:r>
              <a:rPr lang="tr-TR" sz="3000" dirty="0">
                <a:solidFill>
                  <a:schemeClr val="tx1"/>
                </a:solidFill>
                <a:latin typeface="Times New Roman" panose="02020603050405020304" pitchFamily="18" charset="0"/>
                <a:cs typeface="Times New Roman" panose="02020603050405020304" pitchFamily="18" charset="0"/>
              </a:rPr>
              <a:t>eserleri anlaşılmaz kılar. Kimi yazarlar, eserlerinin 1920'den sonraki baskılarında sadeleştirmeler yapar.</a:t>
            </a:r>
          </a:p>
          <a:p>
            <a:pPr marL="342900" indent="-342900" algn="l">
              <a:buFont typeface="Wingdings" panose="05000000000000000000" pitchFamily="2" charset="2"/>
              <a:buChar char="v"/>
            </a:pPr>
            <a:r>
              <a:rPr lang="tr-TR" sz="3000" dirty="0">
                <a:solidFill>
                  <a:schemeClr val="tx1"/>
                </a:solidFill>
                <a:latin typeface="Times New Roman" panose="02020603050405020304" pitchFamily="18" charset="0"/>
                <a:cs typeface="Times New Roman" panose="02020603050405020304" pitchFamily="18" charset="0"/>
              </a:rPr>
              <a:t>Fransız dilinin cümle yapısı Türkçeye aktarılmış; eserlerde devrik ve eksiltili cümlelere yer verilmiştir. Dil ve üslupta aydınlara hitap eden bir anlayış benimsenmiştir.</a:t>
            </a:r>
          </a:p>
        </p:txBody>
      </p:sp>
    </p:spTree>
    <p:extLst>
      <p:ext uri="{BB962C8B-B14F-4D97-AF65-F5344CB8AC3E}">
        <p14:creationId xmlns:p14="http://schemas.microsoft.com/office/powerpoint/2010/main" val="309024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61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38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640960" cy="1296144"/>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Edebiyatında Tiyatro</a:t>
            </a:r>
          </a:p>
        </p:txBody>
      </p:sp>
      <p:sp>
        <p:nvSpPr>
          <p:cNvPr id="3" name="Alt Başlık 2"/>
          <p:cNvSpPr>
            <a:spLocks noGrp="1"/>
          </p:cNvSpPr>
          <p:nvPr>
            <p:ph type="subTitle" idx="1"/>
          </p:nvPr>
        </p:nvSpPr>
        <p:spPr>
          <a:xfrm>
            <a:off x="251520" y="1700808"/>
            <a:ext cx="8640960" cy="4824536"/>
          </a:xfrm>
        </p:spPr>
        <p:txBody>
          <a:bodyPr>
            <a:noAutofit/>
          </a:bodyPr>
          <a:lstStyle/>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Tiyatro, doğrudan toplum yaşamını dile getiren ve topluma seslenen bir türdür. Servet-i Fünuncular kendi düşüncelerini yansıtan oyunların bu dönemde oynanmasına izin verilmeyeceğini bildikleri için tiyatro eseri yazmamışlardır.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Bu dönemde tiyatro sahnelerinde tuluat kumpanyaları temsiller vermiş, bu temsiller 1908'e kadar sürmüştür.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Servet-i Fünuncular 1908'den sonra bazı tiyatro eserleri ortaya koymuşlardır. Ancak Servet-i Fünuncuların bu piyesleri diğer türlere göre oldukça zayıftır. Bu denemelerde konuşma diline yaklaşmak için çaba gösterilmiş; eserlerde evlenme, boşanma ve kadınların medeni hakları gibi konular işlenmiştir</a:t>
            </a:r>
            <a:r>
              <a:rPr lang="tr-TR" sz="2400" dirty="0" smtClean="0">
                <a:solidFill>
                  <a:schemeClr val="tx1"/>
                </a:solidFill>
                <a:latin typeface="Times New Roman" panose="02020603050405020304" pitchFamily="18" charset="0"/>
                <a:cs typeface="Times New Roman" panose="02020603050405020304" pitchFamily="18" charset="0"/>
              </a:rPr>
              <a:t>.</a:t>
            </a: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62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92688"/>
          </a:xfrm>
        </p:spPr>
        <p:txBody>
          <a:bodyPr>
            <a:normAutofit/>
          </a:bodyPr>
          <a:lstStyle/>
          <a:p>
            <a:pPr marL="457200" indent="-4572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Hüseyin Suat Servet-i Fünuncular içinde tiyatroyla en çok ilgilenen sanatçıdır. Başarılı bir tiyatro dili olan sanatçının </a:t>
            </a:r>
            <a:r>
              <a:rPr lang="tr-TR" sz="2800" b="1" dirty="0">
                <a:solidFill>
                  <a:srgbClr val="FF0000"/>
                </a:solidFill>
                <a:latin typeface="Times New Roman" panose="02020603050405020304" pitchFamily="18" charset="0"/>
                <a:cs typeface="Times New Roman" panose="02020603050405020304" pitchFamily="18" charset="0"/>
              </a:rPr>
              <a:t>"Şehbal Yahut İstibdadın Son Perdesi" (1908), "Deva-yı Aşk" (1910) </a:t>
            </a:r>
            <a:r>
              <a:rPr lang="tr-TR" sz="2800" dirty="0">
                <a:solidFill>
                  <a:schemeClr val="tx1"/>
                </a:solidFill>
                <a:latin typeface="Times New Roman" panose="02020603050405020304" pitchFamily="18" charset="0"/>
                <a:cs typeface="Times New Roman" panose="02020603050405020304" pitchFamily="18" charset="0"/>
              </a:rPr>
              <a:t>gibi eserleri vardır.</a:t>
            </a:r>
          </a:p>
          <a:p>
            <a:pPr marL="457200" indent="-457200" algn="l">
              <a:buFont typeface="Wingdings" panose="05000000000000000000" pitchFamily="2" charset="2"/>
              <a:buChar char="v"/>
            </a:pPr>
            <a:r>
              <a:rPr lang="tr-TR" sz="2800" dirty="0" smtClean="0">
                <a:solidFill>
                  <a:schemeClr val="tx1"/>
                </a:solidFill>
                <a:latin typeface="Times New Roman" panose="02020603050405020304" pitchFamily="18" charset="0"/>
                <a:cs typeface="Times New Roman" panose="02020603050405020304" pitchFamily="18" charset="0"/>
              </a:rPr>
              <a:t>Tiyatro </a:t>
            </a:r>
            <a:r>
              <a:rPr lang="tr-TR" sz="2800" dirty="0">
                <a:solidFill>
                  <a:schemeClr val="tx1"/>
                </a:solidFill>
                <a:latin typeface="Times New Roman" panose="02020603050405020304" pitchFamily="18" charset="0"/>
                <a:cs typeface="Times New Roman" panose="02020603050405020304" pitchFamily="18" charset="0"/>
              </a:rPr>
              <a:t>alanında bir iki eser veren Halit Ziya, bu türde başarılı değildir. Kâbus </a:t>
            </a:r>
            <a:r>
              <a:rPr lang="tr-TR" sz="2800" b="1" dirty="0">
                <a:solidFill>
                  <a:srgbClr val="FF0000"/>
                </a:solidFill>
                <a:latin typeface="Times New Roman" panose="02020603050405020304" pitchFamily="18" charset="0"/>
                <a:cs typeface="Times New Roman" panose="02020603050405020304" pitchFamily="18" charset="0"/>
              </a:rPr>
              <a:t>(1918) </a:t>
            </a:r>
            <a:r>
              <a:rPr lang="tr-TR" sz="2800" dirty="0">
                <a:solidFill>
                  <a:schemeClr val="tx1"/>
                </a:solidFill>
                <a:latin typeface="Times New Roman" panose="02020603050405020304" pitchFamily="18" charset="0"/>
                <a:cs typeface="Times New Roman" panose="02020603050405020304" pitchFamily="18" charset="0"/>
              </a:rPr>
              <a:t>adlı dramı ve Fransızcadan adapte ettiği iki tiyatro </a:t>
            </a:r>
            <a:r>
              <a:rPr lang="tr-TR" sz="2800" b="1" dirty="0">
                <a:solidFill>
                  <a:srgbClr val="FF0000"/>
                </a:solidFill>
                <a:latin typeface="Times New Roman" panose="02020603050405020304" pitchFamily="18" charset="0"/>
                <a:cs typeface="Times New Roman" panose="02020603050405020304" pitchFamily="18" charset="0"/>
              </a:rPr>
              <a:t>(Füruzan, Fare) </a:t>
            </a:r>
            <a:r>
              <a:rPr lang="tr-TR" sz="2800" dirty="0">
                <a:solidFill>
                  <a:schemeClr val="tx1"/>
                </a:solidFill>
                <a:latin typeface="Times New Roman" panose="02020603050405020304" pitchFamily="18" charset="0"/>
                <a:cs typeface="Times New Roman" panose="02020603050405020304" pitchFamily="18" charset="0"/>
              </a:rPr>
              <a:t>teknik olarak zayıftır.</a:t>
            </a:r>
          </a:p>
          <a:p>
            <a:pPr marL="457200" indent="-4572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Mehmet Rauf, roman dışında tiyatro eserleri de yazmıştır: Pençe </a:t>
            </a:r>
            <a:r>
              <a:rPr lang="tr-TR" sz="2800" b="1" dirty="0">
                <a:solidFill>
                  <a:srgbClr val="FF0000"/>
                </a:solidFill>
                <a:latin typeface="Times New Roman" panose="02020603050405020304" pitchFamily="18" charset="0"/>
                <a:cs typeface="Times New Roman" panose="02020603050405020304" pitchFamily="18" charset="0"/>
              </a:rPr>
              <a:t>(1909), </a:t>
            </a:r>
            <a:r>
              <a:rPr lang="tr-TR" sz="2800" dirty="0">
                <a:solidFill>
                  <a:schemeClr val="tx1"/>
                </a:solidFill>
                <a:latin typeface="Times New Roman" panose="02020603050405020304" pitchFamily="18" charset="0"/>
                <a:cs typeface="Times New Roman" panose="02020603050405020304" pitchFamily="18" charset="0"/>
              </a:rPr>
              <a:t>Cidal </a:t>
            </a:r>
            <a:r>
              <a:rPr lang="tr-TR" sz="2800" b="1" dirty="0">
                <a:solidFill>
                  <a:srgbClr val="FF0000"/>
                </a:solidFill>
                <a:latin typeface="Times New Roman" panose="02020603050405020304" pitchFamily="18" charset="0"/>
                <a:cs typeface="Times New Roman" panose="02020603050405020304" pitchFamily="18" charset="0"/>
              </a:rPr>
              <a:t>(1911), </a:t>
            </a:r>
            <a:r>
              <a:rPr lang="tr-TR" sz="2800" dirty="0">
                <a:solidFill>
                  <a:schemeClr val="tx1"/>
                </a:solidFill>
                <a:latin typeface="Times New Roman" panose="02020603050405020304" pitchFamily="18" charset="0"/>
                <a:cs typeface="Times New Roman" panose="02020603050405020304" pitchFamily="18" charset="0"/>
              </a:rPr>
              <a:t>Diken </a:t>
            </a:r>
            <a:r>
              <a:rPr lang="tr-TR" sz="2800" b="1" dirty="0">
                <a:solidFill>
                  <a:srgbClr val="FF0000"/>
                </a:solidFill>
                <a:latin typeface="Times New Roman" panose="02020603050405020304" pitchFamily="18" charset="0"/>
                <a:cs typeface="Times New Roman" panose="02020603050405020304" pitchFamily="18" charset="0"/>
              </a:rPr>
              <a:t>(1917) </a:t>
            </a:r>
            <a:r>
              <a:rPr lang="tr-TR" sz="2800" dirty="0">
                <a:solidFill>
                  <a:schemeClr val="tx1"/>
                </a:solidFill>
                <a:latin typeface="Times New Roman" panose="02020603050405020304" pitchFamily="18" charset="0"/>
                <a:cs typeface="Times New Roman" panose="02020603050405020304" pitchFamily="18" charset="0"/>
              </a:rPr>
              <a:t>eserlerinden bazılarıdır.</a:t>
            </a:r>
          </a:p>
          <a:p>
            <a:pPr marL="457200" indent="-4572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Cenap Sahabettin de bir iki eseriyle bu türe katkıda bulunur: Yalan </a:t>
            </a:r>
            <a:r>
              <a:rPr lang="tr-TR" sz="2800" b="1" dirty="0">
                <a:solidFill>
                  <a:srgbClr val="FF0000"/>
                </a:solidFill>
                <a:latin typeface="Times New Roman" panose="02020603050405020304" pitchFamily="18" charset="0"/>
                <a:cs typeface="Times New Roman" panose="02020603050405020304" pitchFamily="18" charset="0"/>
              </a:rPr>
              <a:t>(1911), </a:t>
            </a:r>
            <a:r>
              <a:rPr lang="tr-TR" sz="2800" dirty="0">
                <a:solidFill>
                  <a:schemeClr val="tx1"/>
                </a:solidFill>
                <a:latin typeface="Times New Roman" panose="02020603050405020304" pitchFamily="18" charset="0"/>
                <a:cs typeface="Times New Roman" panose="02020603050405020304" pitchFamily="18" charset="0"/>
              </a:rPr>
              <a:t>Körebe </a:t>
            </a:r>
            <a:r>
              <a:rPr lang="tr-TR" sz="2800" b="1" dirty="0">
                <a:solidFill>
                  <a:srgbClr val="FF0000"/>
                </a:solidFill>
                <a:latin typeface="Times New Roman" panose="02020603050405020304" pitchFamily="18" charset="0"/>
                <a:cs typeface="Times New Roman" panose="02020603050405020304" pitchFamily="18" charset="0"/>
              </a:rPr>
              <a:t>(1917)</a:t>
            </a:r>
            <a:r>
              <a:rPr lang="tr-TR"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53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260648"/>
            <a:ext cx="8712968" cy="1080120"/>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Edebiyatında Eleştiri</a:t>
            </a:r>
          </a:p>
        </p:txBody>
      </p:sp>
      <p:sp>
        <p:nvSpPr>
          <p:cNvPr id="5" name="Alt Başlık 4"/>
          <p:cNvSpPr>
            <a:spLocks noGrp="1"/>
          </p:cNvSpPr>
          <p:nvPr>
            <p:ph type="subTitle" idx="1"/>
          </p:nvPr>
        </p:nvSpPr>
        <p:spPr>
          <a:xfrm>
            <a:off x="251520" y="1556792"/>
            <a:ext cx="8640960" cy="4824536"/>
          </a:xfrm>
        </p:spPr>
        <p:txBody>
          <a:bodyPr>
            <a:normAutofit/>
          </a:bodyPr>
          <a:lstStyle/>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Servet-i Fünun döneminde eleştiri, daha çok başkalarına cevap verme ya da Servet-i Fünun'un görüşlerini savunma biçiminde gelişir.</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Şair ve yazarlar nazımda kullanılan sözcüklerin yapaylığı, anlam karışıklığı yönünden ağır eleştiriler alırlar, yine sanatçıların bir kısmı Batı hayranlığını körüklemekle suçlanırlar. Kişileri Türk olmayan iki öykü yazdığı için Halit Ziya, milli olmamakla suçlanmıştır. Servet-i Fünun yazarları bu eleştirilere cevap verirken soğukkanlılıklarını yitirmezler</a:t>
            </a:r>
            <a:r>
              <a:rPr lang="tr-TR" sz="2800" dirty="0" smtClean="0">
                <a:solidFill>
                  <a:schemeClr val="tx1"/>
                </a:solidFill>
                <a:latin typeface="Times New Roman" panose="02020603050405020304" pitchFamily="18" charset="0"/>
                <a:cs typeface="Times New Roman" panose="02020603050405020304" pitchFamily="18" charset="0"/>
              </a:rPr>
              <a:t>.</a:t>
            </a:r>
            <a:endParaRPr lang="tr-T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60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64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336704"/>
          </a:xfrm>
        </p:spPr>
        <p:txBody>
          <a:bodyPr>
            <a:normAutofit/>
          </a:bodyPr>
          <a:lstStyle/>
          <a:p>
            <a:pPr marL="342900" indent="-342900" algn="l">
              <a:buFont typeface="Wingdings" panose="05000000000000000000" pitchFamily="2" charset="2"/>
              <a:buChar char="v"/>
            </a:pPr>
            <a:r>
              <a:rPr lang="tr-TR" sz="3000" dirty="0">
                <a:solidFill>
                  <a:schemeClr val="tx1"/>
                </a:solidFill>
                <a:latin typeface="Times New Roman" panose="02020603050405020304" pitchFamily="18" charset="0"/>
                <a:cs typeface="Times New Roman" panose="02020603050405020304" pitchFamily="18" charset="0"/>
              </a:rPr>
              <a:t>Halit Ziya, Hüseyin Cahit, Ahmet Şuayp, Mehmet </a:t>
            </a:r>
            <a:r>
              <a:rPr lang="tr-TR" sz="3000" dirty="0" smtClean="0">
                <a:solidFill>
                  <a:schemeClr val="tx1"/>
                </a:solidFill>
                <a:latin typeface="Times New Roman" panose="02020603050405020304" pitchFamily="18" charset="0"/>
                <a:cs typeface="Times New Roman" panose="02020603050405020304" pitchFamily="18" charset="0"/>
              </a:rPr>
              <a:t>Rauf.. gibi </a:t>
            </a:r>
            <a:r>
              <a:rPr lang="tr-TR" sz="3000" dirty="0">
                <a:solidFill>
                  <a:schemeClr val="tx1"/>
                </a:solidFill>
                <a:latin typeface="Times New Roman" panose="02020603050405020304" pitchFamily="18" charset="0"/>
                <a:cs typeface="Times New Roman" panose="02020603050405020304" pitchFamily="18" charset="0"/>
              </a:rPr>
              <a:t>yazarlar Batılı yazarların sanat ve edebiyatla ilgili görüşlerini açıklamaya çalışır; Batılı sanatçıları tanıtırlar.</a:t>
            </a:r>
          </a:p>
          <a:p>
            <a:pPr marL="342900" indent="-342900" algn="l">
              <a:buFont typeface="Wingdings" panose="05000000000000000000" pitchFamily="2" charset="2"/>
              <a:buChar char="v"/>
            </a:pPr>
            <a:r>
              <a:rPr lang="tr-TR" sz="3000" dirty="0">
                <a:solidFill>
                  <a:schemeClr val="tx1"/>
                </a:solidFill>
                <a:latin typeface="Times New Roman" panose="02020603050405020304" pitchFamily="18" charset="0"/>
                <a:cs typeface="Times New Roman" panose="02020603050405020304" pitchFamily="18" charset="0"/>
              </a:rPr>
              <a:t>Servet-i Fünun'da edebiyat eleştirisiyle ilgilenen tek sanatçı, Ahmet Şuayp </a:t>
            </a:r>
            <a:r>
              <a:rPr lang="tr-TR" sz="3000" b="1" dirty="0">
                <a:solidFill>
                  <a:srgbClr val="FF0000"/>
                </a:solidFill>
                <a:latin typeface="Times New Roman" panose="02020603050405020304" pitchFamily="18" charset="0"/>
                <a:cs typeface="Times New Roman" panose="02020603050405020304" pitchFamily="18" charset="0"/>
              </a:rPr>
              <a:t>(1876 - 191O)' </a:t>
            </a:r>
            <a:r>
              <a:rPr lang="tr-TR" sz="3000" dirty="0">
                <a:solidFill>
                  <a:schemeClr val="tx1"/>
                </a:solidFill>
                <a:latin typeface="Times New Roman" panose="02020603050405020304" pitchFamily="18" charset="0"/>
                <a:cs typeface="Times New Roman" panose="02020603050405020304" pitchFamily="18" charset="0"/>
              </a:rPr>
              <a:t>tır. Ahmet Şuayp, bir edebiyat eserinin psikoloji ve sosyolojinin verilerine dayanılarak eleştirilmesi gerektiğini söyler, Fransız eleştirmeni Hippolyte Taine'den etkilenir ve yazılarını Servet-i Fünun dergisinde </a:t>
            </a:r>
            <a:r>
              <a:rPr lang="tr-TR" sz="3000" b="1" dirty="0">
                <a:solidFill>
                  <a:srgbClr val="FF0000"/>
                </a:solidFill>
                <a:latin typeface="Times New Roman" panose="02020603050405020304" pitchFamily="18" charset="0"/>
                <a:cs typeface="Times New Roman" panose="02020603050405020304" pitchFamily="18" charset="0"/>
              </a:rPr>
              <a:t>"Hayat ve Kitaplar" </a:t>
            </a:r>
            <a:r>
              <a:rPr lang="tr-TR" sz="3000" dirty="0">
                <a:solidFill>
                  <a:schemeClr val="tx1"/>
                </a:solidFill>
                <a:latin typeface="Times New Roman" panose="02020603050405020304" pitchFamily="18" charset="0"/>
                <a:cs typeface="Times New Roman" panose="02020603050405020304" pitchFamily="18" charset="0"/>
              </a:rPr>
              <a:t>başlığı altında yayımlar. O, eleştirilerinde nesnel olmaya çalışır; eserlerin kusurlu ve güzel yönlerini bir arada gösterir.</a:t>
            </a:r>
          </a:p>
          <a:p>
            <a:endParaRPr lang="tr-TR" dirty="0"/>
          </a:p>
        </p:txBody>
      </p:sp>
    </p:spTree>
    <p:extLst>
      <p:ext uri="{BB962C8B-B14F-4D97-AF65-F5344CB8AC3E}">
        <p14:creationId xmlns:p14="http://schemas.microsoft.com/office/powerpoint/2010/main" val="33782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879"/>
            <a:ext cx="9144000" cy="6858000"/>
          </a:xfrm>
          <a:prstGeom prst="rect">
            <a:avLst/>
          </a:prstGeom>
        </p:spPr>
      </p:pic>
    </p:spTree>
    <p:extLst>
      <p:ext uri="{BB962C8B-B14F-4D97-AF65-F5344CB8AC3E}">
        <p14:creationId xmlns:p14="http://schemas.microsoft.com/office/powerpoint/2010/main" val="208638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152128"/>
          </a:xfrm>
        </p:spPr>
        <p:txBody>
          <a:bodyPr/>
          <a:lstStyle/>
          <a:p>
            <a:r>
              <a:rPr lang="tr-TR" b="1" dirty="0">
                <a:solidFill>
                  <a:srgbClr val="FF0000"/>
                </a:solidFill>
                <a:latin typeface="Times New Roman" panose="02020603050405020304" pitchFamily="18" charset="0"/>
                <a:cs typeface="Times New Roman" panose="02020603050405020304" pitchFamily="18" charset="0"/>
              </a:rPr>
              <a:t>Servet-i Fünun Edebiyatında Şiir</a:t>
            </a:r>
          </a:p>
        </p:txBody>
      </p:sp>
      <p:sp>
        <p:nvSpPr>
          <p:cNvPr id="3" name="Alt Başlık 2"/>
          <p:cNvSpPr>
            <a:spLocks noGrp="1"/>
          </p:cNvSpPr>
          <p:nvPr>
            <p:ph type="subTitle" idx="1"/>
          </p:nvPr>
        </p:nvSpPr>
        <p:spPr>
          <a:xfrm>
            <a:off x="251520" y="1484784"/>
            <a:ext cx="8640960" cy="5040560"/>
          </a:xfrm>
        </p:spPr>
        <p:txBody>
          <a:bodyPr>
            <a:noAutofit/>
          </a:bodyPr>
          <a:lstStyle/>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Servet-i Fünuncular şiirin konusunu iyice genişletmişler; aşk, doğa, karamsarlık, düş kırıklıkları, gerçeklerden kaçış, doğaya yönelme... gibi temaları işlemişlerdir. Sadece Tevfik Fikret, sosyal konulu bir iki şiir yazmıştır.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Şiirde </a:t>
            </a:r>
            <a:r>
              <a:rPr lang="tr-TR" sz="2900" b="1" dirty="0">
                <a:solidFill>
                  <a:srgbClr val="FF0000"/>
                </a:solidFill>
                <a:latin typeface="Times New Roman" panose="02020603050405020304" pitchFamily="18" charset="0"/>
                <a:cs typeface="Times New Roman" panose="02020603050405020304" pitchFamily="18" charset="0"/>
              </a:rPr>
              <a:t>"sanat için sanat" </a:t>
            </a:r>
            <a:r>
              <a:rPr lang="tr-TR" sz="2900" dirty="0">
                <a:solidFill>
                  <a:schemeClr val="tx1"/>
                </a:solidFill>
                <a:latin typeface="Times New Roman" panose="02020603050405020304" pitchFamily="18" charset="0"/>
                <a:cs typeface="Times New Roman" panose="02020603050405020304" pitchFamily="18" charset="0"/>
              </a:rPr>
              <a:t>anlayışının gereği olarak </a:t>
            </a:r>
            <a:r>
              <a:rPr lang="tr-TR" sz="2900" b="1" dirty="0">
                <a:solidFill>
                  <a:srgbClr val="FF0000"/>
                </a:solidFill>
                <a:latin typeface="Times New Roman" panose="02020603050405020304" pitchFamily="18" charset="0"/>
                <a:cs typeface="Times New Roman" panose="02020603050405020304" pitchFamily="18" charset="0"/>
              </a:rPr>
              <a:t>"estetik olgunlaşma" </a:t>
            </a:r>
            <a:r>
              <a:rPr lang="tr-TR" sz="2900" dirty="0">
                <a:solidFill>
                  <a:schemeClr val="tx1"/>
                </a:solidFill>
                <a:latin typeface="Times New Roman" panose="02020603050405020304" pitchFamily="18" charset="0"/>
                <a:cs typeface="Times New Roman" panose="02020603050405020304" pitchFamily="18" charset="0"/>
              </a:rPr>
              <a:t>ya önem verilmiştir.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Hemen hemen tüm Servet-i Fünun şiirinde aruz ölçüsü kullanılmış, hece ölçüsü küçümsenmiştir. Sadece Tevfik Fikret şiirde hece ölçüsünü de denemiştir.</a:t>
            </a:r>
          </a:p>
        </p:txBody>
      </p:sp>
    </p:spTree>
    <p:extLst>
      <p:ext uri="{BB962C8B-B14F-4D97-AF65-F5344CB8AC3E}">
        <p14:creationId xmlns:p14="http://schemas.microsoft.com/office/powerpoint/2010/main" val="42730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336704"/>
          </a:xfrm>
        </p:spPr>
        <p:txBody>
          <a:bodyPr>
            <a:normAutofit/>
          </a:bodyPr>
          <a:lstStyle/>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Aruz ölçüsü Türkçeye başarıyla uygulanmış, bu ölçüye canlılık getirilmiştir.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Klasik beyit anlayışı yıkılmış, şiirde anlam dizeden dizeye taşınmıştır. Bir başka deyişle şiir </a:t>
            </a:r>
            <a:r>
              <a:rPr lang="tr-TR" sz="2900" b="1" dirty="0">
                <a:solidFill>
                  <a:srgbClr val="FF0000"/>
                </a:solidFill>
                <a:latin typeface="Times New Roman" panose="02020603050405020304" pitchFamily="18" charset="0"/>
                <a:cs typeface="Times New Roman" panose="02020603050405020304" pitchFamily="18" charset="0"/>
              </a:rPr>
              <a:t>(nazım), </a:t>
            </a:r>
            <a:r>
              <a:rPr lang="tr-TR" sz="2900" dirty="0">
                <a:solidFill>
                  <a:schemeClr val="tx1"/>
                </a:solidFill>
                <a:latin typeface="Times New Roman" panose="02020603050405020304" pitchFamily="18" charset="0"/>
                <a:cs typeface="Times New Roman" panose="02020603050405020304" pitchFamily="18" charset="0"/>
              </a:rPr>
              <a:t>düzyazıya </a:t>
            </a:r>
            <a:r>
              <a:rPr lang="tr-TR" sz="2900" b="1" dirty="0">
                <a:solidFill>
                  <a:srgbClr val="FF0000"/>
                </a:solidFill>
                <a:latin typeface="Times New Roman" panose="02020603050405020304" pitchFamily="18" charset="0"/>
                <a:cs typeface="Times New Roman" panose="02020603050405020304" pitchFamily="18" charset="0"/>
              </a:rPr>
              <a:t>(nesre) </a:t>
            </a:r>
            <a:r>
              <a:rPr lang="tr-TR" sz="2900" dirty="0">
                <a:solidFill>
                  <a:schemeClr val="tx1"/>
                </a:solidFill>
                <a:latin typeface="Times New Roman" panose="02020603050405020304" pitchFamily="18" charset="0"/>
                <a:cs typeface="Times New Roman" panose="02020603050405020304" pitchFamily="18" charset="0"/>
              </a:rPr>
              <a:t>yaklaştırılmış; cümlenin bir dize ya da beyitte tamamlanması geleneği yıkılmıştır. Bunu, Tevfik Fikret'in </a:t>
            </a:r>
            <a:r>
              <a:rPr lang="tr-TR" sz="2900" b="1" dirty="0">
                <a:solidFill>
                  <a:srgbClr val="FF0000"/>
                </a:solidFill>
                <a:latin typeface="Times New Roman" panose="02020603050405020304" pitchFamily="18" charset="0"/>
                <a:cs typeface="Times New Roman" panose="02020603050405020304" pitchFamily="18" charset="0"/>
              </a:rPr>
              <a:t>"Balıkçılar" </a:t>
            </a:r>
            <a:r>
              <a:rPr lang="tr-TR" sz="2900" dirty="0">
                <a:solidFill>
                  <a:schemeClr val="tx1"/>
                </a:solidFill>
                <a:latin typeface="Times New Roman" panose="02020603050405020304" pitchFamily="18" charset="0"/>
                <a:cs typeface="Times New Roman" panose="02020603050405020304" pitchFamily="18" charset="0"/>
              </a:rPr>
              <a:t>adlı şiirinden alınmış şu parçada görmek mümkündür: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Divan şiiri nazım biçimleri tamamen bırakılmış, müstezat serbestleştirmiştir. Batı şiirinden alınan sone ve terzarima gibi biçimler ilk kez kullanılmıştır.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Şiirde bütün güzelliğine </a:t>
            </a:r>
            <a:r>
              <a:rPr lang="tr-TR" sz="2900" b="1" dirty="0">
                <a:solidFill>
                  <a:srgbClr val="FF0000"/>
                </a:solidFill>
                <a:latin typeface="Times New Roman" panose="02020603050405020304" pitchFamily="18" charset="0"/>
                <a:cs typeface="Times New Roman" panose="02020603050405020304" pitchFamily="18" charset="0"/>
              </a:rPr>
              <a:t>(kompozisyona) </a:t>
            </a:r>
            <a:r>
              <a:rPr lang="tr-TR" sz="2900" dirty="0">
                <a:solidFill>
                  <a:schemeClr val="tx1"/>
                </a:solidFill>
                <a:latin typeface="Times New Roman" panose="02020603050405020304" pitchFamily="18" charset="0"/>
                <a:cs typeface="Times New Roman" panose="02020603050405020304" pitchFamily="18" charset="0"/>
              </a:rPr>
              <a:t>önem verilmiştir.</a:t>
            </a:r>
          </a:p>
        </p:txBody>
      </p:sp>
    </p:spTree>
    <p:extLst>
      <p:ext uri="{BB962C8B-B14F-4D97-AF65-F5344CB8AC3E}">
        <p14:creationId xmlns:p14="http://schemas.microsoft.com/office/powerpoint/2010/main" val="1752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336704"/>
          </a:xfrm>
        </p:spPr>
        <p:txBody>
          <a:bodyPr>
            <a:normAutofit/>
          </a:bodyPr>
          <a:lstStyle/>
          <a:p>
            <a:pPr marL="342900" indent="-342900" algn="l">
              <a:buFont typeface="Wingdings" panose="05000000000000000000" pitchFamily="2" charset="2"/>
              <a:buChar char="v"/>
            </a:pPr>
            <a:r>
              <a:rPr lang="tr-TR" sz="4000" dirty="0">
                <a:solidFill>
                  <a:schemeClr val="tx1"/>
                </a:solidFill>
                <a:latin typeface="Times New Roman" panose="02020603050405020304" pitchFamily="18" charset="0"/>
                <a:cs typeface="Times New Roman" panose="02020603050405020304" pitchFamily="18" charset="0"/>
              </a:rPr>
              <a:t>Divan ve Tanzimat şiirindeki </a:t>
            </a:r>
            <a:r>
              <a:rPr lang="tr-TR" sz="4000" b="1" dirty="0">
                <a:solidFill>
                  <a:srgbClr val="FF0000"/>
                </a:solidFill>
                <a:latin typeface="Times New Roman" panose="02020603050405020304" pitchFamily="18" charset="0"/>
                <a:cs typeface="Times New Roman" panose="02020603050405020304" pitchFamily="18" charset="0"/>
              </a:rPr>
              <a:t>"göz için kafiye" </a:t>
            </a:r>
            <a:r>
              <a:rPr lang="tr-TR" sz="4000" dirty="0">
                <a:solidFill>
                  <a:schemeClr val="tx1"/>
                </a:solidFill>
                <a:latin typeface="Times New Roman" panose="02020603050405020304" pitchFamily="18" charset="0"/>
                <a:cs typeface="Times New Roman" panose="02020603050405020304" pitchFamily="18" charset="0"/>
              </a:rPr>
              <a:t>anlayışı yıkılmış; </a:t>
            </a:r>
            <a:r>
              <a:rPr lang="tr-TR" sz="4000" b="1" dirty="0">
                <a:solidFill>
                  <a:srgbClr val="FF0000"/>
                </a:solidFill>
                <a:latin typeface="Times New Roman" panose="02020603050405020304" pitchFamily="18" charset="0"/>
                <a:cs typeface="Times New Roman" panose="02020603050405020304" pitchFamily="18" charset="0"/>
              </a:rPr>
              <a:t>"kulak için kafiye" </a:t>
            </a:r>
            <a:r>
              <a:rPr lang="tr-TR" sz="4000" dirty="0">
                <a:solidFill>
                  <a:schemeClr val="tx1"/>
                </a:solidFill>
                <a:latin typeface="Times New Roman" panose="02020603050405020304" pitchFamily="18" charset="0"/>
                <a:cs typeface="Times New Roman" panose="02020603050405020304" pitchFamily="18" charset="0"/>
              </a:rPr>
              <a:t>görüşü benimsenmiştir.</a:t>
            </a:r>
          </a:p>
          <a:p>
            <a:pPr marL="342900" indent="-342900" algn="l">
              <a:buFont typeface="Wingdings" panose="05000000000000000000" pitchFamily="2" charset="2"/>
              <a:buChar char="v"/>
            </a:pPr>
            <a:r>
              <a:rPr lang="tr-TR" sz="4000" dirty="0">
                <a:solidFill>
                  <a:schemeClr val="tx1"/>
                </a:solidFill>
                <a:latin typeface="Times New Roman" panose="02020603050405020304" pitchFamily="18" charset="0"/>
                <a:cs typeface="Times New Roman" panose="02020603050405020304" pitchFamily="18" charset="0"/>
              </a:rPr>
              <a:t>Dil, çok ağır ve sanatlıdır. Şiirlerde Arapça ve Farsçadan alınma birçok sözcük ve tamlama kullanılmış; çok kimsenin anlamadığı bir dille şiirler yazılmıştır. Servet-i Fünuncuların en büyük yanlışları dil konusunda olmuştur, denilebilir</a:t>
            </a:r>
            <a:r>
              <a:rPr lang="tr-TR" sz="4000" dirty="0" smtClean="0">
                <a:solidFill>
                  <a:schemeClr val="tx1"/>
                </a:solidFill>
                <a:latin typeface="Times New Roman" panose="02020603050405020304" pitchFamily="18" charset="0"/>
                <a:cs typeface="Times New Roman" panose="02020603050405020304" pitchFamily="18" charset="0"/>
              </a:rPr>
              <a:t>.</a:t>
            </a:r>
            <a:endParaRPr lang="tr-TR"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23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20680"/>
          </a:xfrm>
        </p:spPr>
        <p:txBody>
          <a:bodyPr>
            <a:normAutofit fontScale="92500"/>
          </a:bodyPr>
          <a:lstStyle/>
          <a:p>
            <a:pPr marL="342900" indent="-342900" algn="l">
              <a:buFont typeface="Wingdings" panose="05000000000000000000" pitchFamily="2" charset="2"/>
              <a:buChar char="v"/>
            </a:pPr>
            <a:r>
              <a:rPr lang="tr-TR" sz="3600" b="1" dirty="0" smtClean="0">
                <a:solidFill>
                  <a:srgbClr val="FF0000"/>
                </a:solidFill>
                <a:latin typeface="Times New Roman" panose="02020603050405020304" pitchFamily="18" charset="0"/>
                <a:cs typeface="Times New Roman" panose="02020603050405020304" pitchFamily="18" charset="0"/>
              </a:rPr>
              <a:t>"</a:t>
            </a:r>
            <a:r>
              <a:rPr lang="tr-TR" sz="3600" b="1" dirty="0" err="1" smtClean="0">
                <a:solidFill>
                  <a:srgbClr val="FF0000"/>
                </a:solidFill>
                <a:latin typeface="Times New Roman" panose="02020603050405020304" pitchFamily="18" charset="0"/>
                <a:cs typeface="Times New Roman" panose="02020603050405020304" pitchFamily="18" charset="0"/>
              </a:rPr>
              <a:t>Nahcir</a:t>
            </a:r>
            <a:r>
              <a:rPr lang="tr-TR" sz="3600" b="1" dirty="0" smtClean="0">
                <a:solidFill>
                  <a:srgbClr val="FF0000"/>
                </a:solidFill>
                <a:latin typeface="Times New Roman" panose="02020603050405020304" pitchFamily="18" charset="0"/>
                <a:cs typeface="Times New Roman" panose="02020603050405020304" pitchFamily="18" charset="0"/>
              </a:rPr>
              <a:t>" (av), "</a:t>
            </a:r>
            <a:r>
              <a:rPr lang="tr-TR" sz="3600" b="1" dirty="0" err="1" smtClean="0">
                <a:solidFill>
                  <a:srgbClr val="FF0000"/>
                </a:solidFill>
                <a:latin typeface="Times New Roman" panose="02020603050405020304" pitchFamily="18" charset="0"/>
                <a:cs typeface="Times New Roman" panose="02020603050405020304" pitchFamily="18" charset="0"/>
              </a:rPr>
              <a:t>tiraje</a:t>
            </a:r>
            <a:r>
              <a:rPr lang="tr-TR" sz="3600" b="1" dirty="0" smtClean="0">
                <a:solidFill>
                  <a:srgbClr val="FF0000"/>
                </a:solidFill>
                <a:latin typeface="Times New Roman" panose="02020603050405020304" pitchFamily="18" charset="0"/>
                <a:cs typeface="Times New Roman" panose="02020603050405020304" pitchFamily="18" charset="0"/>
              </a:rPr>
              <a:t>" (gökkuşağı), "saat-ı semen-</a:t>
            </a:r>
            <a:r>
              <a:rPr lang="tr-TR" sz="3600" b="1" dirty="0" err="1" smtClean="0">
                <a:solidFill>
                  <a:srgbClr val="FF0000"/>
                </a:solidFill>
                <a:latin typeface="Times New Roman" panose="02020603050405020304" pitchFamily="18" charset="0"/>
                <a:cs typeface="Times New Roman" panose="02020603050405020304" pitchFamily="18" charset="0"/>
              </a:rPr>
              <a:t>fam</a:t>
            </a:r>
            <a:r>
              <a:rPr lang="tr-TR" sz="3600" b="1" dirty="0" smtClean="0">
                <a:solidFill>
                  <a:srgbClr val="FF0000"/>
                </a:solidFill>
                <a:latin typeface="Times New Roman" panose="02020603050405020304" pitchFamily="18" charset="0"/>
                <a:cs typeface="Times New Roman" panose="02020603050405020304" pitchFamily="18" charset="0"/>
              </a:rPr>
              <a:t>" (yasemin renkli saatler), "</a:t>
            </a:r>
            <a:r>
              <a:rPr lang="tr-TR" sz="3600" b="1" dirty="0" err="1" smtClean="0">
                <a:solidFill>
                  <a:srgbClr val="FF0000"/>
                </a:solidFill>
                <a:latin typeface="Times New Roman" panose="02020603050405020304" pitchFamily="18" charset="0"/>
                <a:cs typeface="Times New Roman" panose="02020603050405020304" pitchFamily="18" charset="0"/>
              </a:rPr>
              <a:t>Lerziş</a:t>
            </a:r>
            <a:r>
              <a:rPr lang="tr-TR" sz="3600" b="1" dirty="0" smtClean="0">
                <a:solidFill>
                  <a:srgbClr val="FF0000"/>
                </a:solidFill>
                <a:latin typeface="Times New Roman" panose="02020603050405020304" pitchFamily="18" charset="0"/>
                <a:cs typeface="Times New Roman" panose="02020603050405020304" pitchFamily="18" charset="0"/>
              </a:rPr>
              <a:t>-i </a:t>
            </a:r>
            <a:r>
              <a:rPr lang="tr-TR" sz="3600" b="1" dirty="0" err="1" smtClean="0">
                <a:solidFill>
                  <a:srgbClr val="FF0000"/>
                </a:solidFill>
                <a:latin typeface="Times New Roman" panose="02020603050405020304" pitchFamily="18" charset="0"/>
                <a:cs typeface="Times New Roman" panose="02020603050405020304" pitchFamily="18" charset="0"/>
              </a:rPr>
              <a:t>bârid</a:t>
            </a:r>
            <a:r>
              <a:rPr lang="tr-TR" sz="3600" b="1" dirty="0" smtClean="0">
                <a:solidFill>
                  <a:srgbClr val="FF0000"/>
                </a:solidFill>
                <a:latin typeface="Times New Roman" panose="02020603050405020304" pitchFamily="18" charset="0"/>
                <a:cs typeface="Times New Roman" panose="02020603050405020304" pitchFamily="18" charset="0"/>
              </a:rPr>
              <a:t>" (soğuk titreme)... </a:t>
            </a:r>
            <a:r>
              <a:rPr lang="tr-TR" sz="3600" dirty="0" smtClean="0">
                <a:solidFill>
                  <a:schemeClr val="tx1"/>
                </a:solidFill>
                <a:latin typeface="Times New Roman" panose="02020603050405020304" pitchFamily="18" charset="0"/>
                <a:cs typeface="Times New Roman" panose="02020603050405020304" pitchFamily="18" charset="0"/>
              </a:rPr>
              <a:t>Servet-i </a:t>
            </a:r>
            <a:r>
              <a:rPr lang="tr-TR" sz="3600" dirty="0" err="1" smtClean="0">
                <a:solidFill>
                  <a:schemeClr val="tx1"/>
                </a:solidFill>
                <a:latin typeface="Times New Roman" panose="02020603050405020304" pitchFamily="18" charset="0"/>
                <a:cs typeface="Times New Roman" panose="02020603050405020304" pitchFamily="18" charset="0"/>
              </a:rPr>
              <a:t>Fünun</a:t>
            </a:r>
            <a:r>
              <a:rPr lang="tr-TR" sz="3600" dirty="0" smtClean="0">
                <a:solidFill>
                  <a:schemeClr val="tx1"/>
                </a:solidFill>
                <a:latin typeface="Times New Roman" panose="02020603050405020304" pitchFamily="18" charset="0"/>
                <a:cs typeface="Times New Roman" panose="02020603050405020304" pitchFamily="18" charset="0"/>
              </a:rPr>
              <a:t> şiirinde ilk kez kullanılan sözcük ve tamlamalara örnektir.</a:t>
            </a:r>
          </a:p>
          <a:p>
            <a:pPr marL="342900" indent="-342900" algn="l">
              <a:buFont typeface="Wingdings" panose="05000000000000000000" pitchFamily="2" charset="2"/>
              <a:buChar char="v"/>
            </a:pPr>
            <a:r>
              <a:rPr lang="tr-TR" sz="3600" dirty="0" smtClean="0">
                <a:solidFill>
                  <a:schemeClr val="tx1"/>
                </a:solidFill>
                <a:latin typeface="Times New Roman" panose="02020603050405020304" pitchFamily="18" charset="0"/>
                <a:cs typeface="Times New Roman" panose="02020603050405020304" pitchFamily="18" charset="0"/>
              </a:rPr>
              <a:t>Edebiyatımızda </a:t>
            </a:r>
            <a:r>
              <a:rPr lang="tr-TR" sz="3600" b="1" dirty="0" smtClean="0">
                <a:solidFill>
                  <a:srgbClr val="FF0000"/>
                </a:solidFill>
                <a:latin typeface="Times New Roman" panose="02020603050405020304" pitchFamily="18" charset="0"/>
                <a:cs typeface="Times New Roman" panose="02020603050405020304" pitchFamily="18" charset="0"/>
              </a:rPr>
              <a:t>"mensur şiir" </a:t>
            </a:r>
            <a:r>
              <a:rPr lang="tr-TR" sz="3600" dirty="0" smtClean="0">
                <a:solidFill>
                  <a:schemeClr val="tx1"/>
                </a:solidFill>
                <a:latin typeface="Times New Roman" panose="02020603050405020304" pitchFamily="18" charset="0"/>
                <a:cs typeface="Times New Roman" panose="02020603050405020304" pitchFamily="18" charset="0"/>
              </a:rPr>
              <a:t>örnekleri ilk kez bu dönemde verilmiştir </a:t>
            </a:r>
            <a:r>
              <a:rPr lang="tr-TR" sz="3600" b="1" dirty="0" smtClean="0">
                <a:solidFill>
                  <a:srgbClr val="FF0000"/>
                </a:solidFill>
                <a:latin typeface="Times New Roman" panose="02020603050405020304" pitchFamily="18" charset="0"/>
                <a:cs typeface="Times New Roman" panose="02020603050405020304" pitchFamily="18" charset="0"/>
              </a:rPr>
              <a:t>(Halit Ziya).</a:t>
            </a:r>
          </a:p>
          <a:p>
            <a:pPr marL="342900" indent="-342900" algn="l">
              <a:buFont typeface="Wingdings" panose="05000000000000000000" pitchFamily="2" charset="2"/>
              <a:buChar char="v"/>
            </a:pPr>
            <a:r>
              <a:rPr lang="tr-TR" sz="3600" dirty="0" smtClean="0">
                <a:solidFill>
                  <a:schemeClr val="tx1"/>
                </a:solidFill>
                <a:latin typeface="Times New Roman" panose="02020603050405020304" pitchFamily="18" charset="0"/>
                <a:cs typeface="Times New Roman" panose="02020603050405020304" pitchFamily="18" charset="0"/>
              </a:rPr>
              <a:t>Servet-i </a:t>
            </a:r>
            <a:r>
              <a:rPr lang="tr-TR" sz="3600" dirty="0" err="1" smtClean="0">
                <a:solidFill>
                  <a:schemeClr val="tx1"/>
                </a:solidFill>
                <a:latin typeface="Times New Roman" panose="02020603050405020304" pitchFamily="18" charset="0"/>
                <a:cs typeface="Times New Roman" panose="02020603050405020304" pitchFamily="18" charset="0"/>
              </a:rPr>
              <a:t>Fünun</a:t>
            </a:r>
            <a:r>
              <a:rPr lang="tr-TR" sz="3600" dirty="0" smtClean="0">
                <a:solidFill>
                  <a:schemeClr val="tx1"/>
                </a:solidFill>
                <a:latin typeface="Times New Roman" panose="02020603050405020304" pitchFamily="18" charset="0"/>
                <a:cs typeface="Times New Roman" panose="02020603050405020304" pitchFamily="18" charset="0"/>
              </a:rPr>
              <a:t> şiirinde </a:t>
            </a:r>
            <a:r>
              <a:rPr lang="tr-TR" sz="3600" dirty="0" err="1" smtClean="0">
                <a:solidFill>
                  <a:schemeClr val="tx1"/>
                </a:solidFill>
                <a:latin typeface="Times New Roman" panose="02020603050405020304" pitchFamily="18" charset="0"/>
                <a:cs typeface="Times New Roman" panose="02020603050405020304" pitchFamily="18" charset="0"/>
              </a:rPr>
              <a:t>Parnasizm</a:t>
            </a:r>
            <a:r>
              <a:rPr lang="tr-TR" sz="3600" dirty="0" smtClean="0">
                <a:solidFill>
                  <a:schemeClr val="tx1"/>
                </a:solidFill>
                <a:latin typeface="Times New Roman" panose="02020603050405020304" pitchFamily="18" charset="0"/>
                <a:cs typeface="Times New Roman" panose="02020603050405020304" pitchFamily="18" charset="0"/>
              </a:rPr>
              <a:t> ve Sembolizm akımları etkili olmuştur. Sanatçıların eserlerinde yer yer Romantizmin etkileri de görülmektedir.</a:t>
            </a:r>
            <a:endParaRPr lang="tr-T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1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4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24136"/>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Edebiyatı’nın Sanatçıları</a:t>
            </a:r>
          </a:p>
        </p:txBody>
      </p:sp>
      <p:sp>
        <p:nvSpPr>
          <p:cNvPr id="3" name="Alt Başlık 2"/>
          <p:cNvSpPr>
            <a:spLocks noGrp="1"/>
          </p:cNvSpPr>
          <p:nvPr>
            <p:ph type="subTitle" idx="1"/>
          </p:nvPr>
        </p:nvSpPr>
        <p:spPr>
          <a:xfrm>
            <a:off x="251520" y="1628800"/>
            <a:ext cx="8640960" cy="4680520"/>
          </a:xfrm>
        </p:spPr>
        <p:txBody>
          <a:bodyPr>
            <a:noAutofit/>
          </a:bodyPr>
          <a:lstStyle/>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TEVFİK FİKRET </a:t>
            </a:r>
            <a:r>
              <a:rPr lang="tr-TR" sz="3200" b="1" dirty="0">
                <a:solidFill>
                  <a:srgbClr val="FF0000"/>
                </a:solidFill>
                <a:latin typeface="Times New Roman" panose="02020603050405020304" pitchFamily="18" charset="0"/>
                <a:cs typeface="Times New Roman" panose="02020603050405020304" pitchFamily="18" charset="0"/>
              </a:rPr>
              <a:t>(1867 – 1915</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CENAP ŞAHABETTİN </a:t>
            </a:r>
            <a:r>
              <a:rPr lang="tr-TR" sz="3200" b="1" dirty="0">
                <a:solidFill>
                  <a:srgbClr val="FF0000"/>
                </a:solidFill>
                <a:latin typeface="Times New Roman" panose="02020603050405020304" pitchFamily="18" charset="0"/>
                <a:cs typeface="Times New Roman" panose="02020603050405020304" pitchFamily="18" charset="0"/>
              </a:rPr>
              <a:t>(1870 – 1935</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HALİT ZİYA UŞAKLIGİL </a:t>
            </a:r>
            <a:r>
              <a:rPr lang="tr-TR" sz="3200" b="1" dirty="0">
                <a:solidFill>
                  <a:srgbClr val="FF0000"/>
                </a:solidFill>
                <a:latin typeface="Times New Roman" panose="02020603050405020304" pitchFamily="18" charset="0"/>
                <a:cs typeface="Times New Roman" panose="02020603050405020304" pitchFamily="18" charset="0"/>
              </a:rPr>
              <a:t>(1866 – 1945</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HÜSEYİN CAHİT YALÇIN </a:t>
            </a:r>
            <a:r>
              <a:rPr lang="tr-TR" sz="3200" b="1" dirty="0">
                <a:solidFill>
                  <a:srgbClr val="FF0000"/>
                </a:solidFill>
                <a:latin typeface="Times New Roman" panose="02020603050405020304" pitchFamily="18" charset="0"/>
                <a:cs typeface="Times New Roman" panose="02020603050405020304" pitchFamily="18" charset="0"/>
              </a:rPr>
              <a:t>(1874 – 1957</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MEHMET RAUF </a:t>
            </a:r>
            <a:r>
              <a:rPr lang="tr-TR" sz="3200" b="1" dirty="0">
                <a:solidFill>
                  <a:srgbClr val="FF0000"/>
                </a:solidFill>
                <a:latin typeface="Times New Roman" panose="02020603050405020304" pitchFamily="18" charset="0"/>
                <a:cs typeface="Times New Roman" panose="02020603050405020304" pitchFamily="18" charset="0"/>
              </a:rPr>
              <a:t>(1875 – 1931</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AHMET HİKMET MÜFTÜOĞLU </a:t>
            </a:r>
            <a:r>
              <a:rPr lang="tr-TR" sz="3200" b="1" dirty="0">
                <a:solidFill>
                  <a:srgbClr val="FF0000"/>
                </a:solidFill>
                <a:latin typeface="Times New Roman" panose="02020603050405020304" pitchFamily="18" charset="0"/>
                <a:cs typeface="Times New Roman" panose="02020603050405020304" pitchFamily="18" charset="0"/>
              </a:rPr>
              <a:t>(1860 – 1927</a:t>
            </a:r>
            <a:r>
              <a:rPr lang="tr-TR" sz="32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SÜLEYMAN NAZİF </a:t>
            </a:r>
            <a:r>
              <a:rPr lang="tr-TR" sz="3200" b="1" dirty="0">
                <a:solidFill>
                  <a:srgbClr val="FF0000"/>
                </a:solidFill>
                <a:latin typeface="Times New Roman" panose="02020603050405020304" pitchFamily="18" charset="0"/>
                <a:cs typeface="Times New Roman" panose="02020603050405020304" pitchFamily="18" charset="0"/>
              </a:rPr>
              <a:t>(1870 – 1927</a:t>
            </a:r>
            <a:r>
              <a:rPr lang="tr-TR" sz="3200" b="1"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8733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188640"/>
            <a:ext cx="8640960" cy="936104"/>
          </a:xfrm>
        </p:spPr>
        <p:txBody>
          <a:bodyPr/>
          <a:lstStyle/>
          <a:p>
            <a:r>
              <a:rPr lang="tr-TR" b="1" dirty="0">
                <a:solidFill>
                  <a:srgbClr val="FF0000"/>
                </a:solidFill>
                <a:latin typeface="Times New Roman" panose="02020603050405020304" pitchFamily="18" charset="0"/>
                <a:cs typeface="Times New Roman" panose="02020603050405020304" pitchFamily="18" charset="0"/>
              </a:rPr>
              <a:t>TEVFİK FİKRET (1867 – 1915)</a:t>
            </a:r>
          </a:p>
        </p:txBody>
      </p:sp>
      <p:sp>
        <p:nvSpPr>
          <p:cNvPr id="5" name="Alt Başlık 4"/>
          <p:cNvSpPr>
            <a:spLocks noGrp="1"/>
          </p:cNvSpPr>
          <p:nvPr>
            <p:ph type="subTitle" idx="1"/>
          </p:nvPr>
        </p:nvSpPr>
        <p:spPr>
          <a:xfrm>
            <a:off x="251520" y="1124744"/>
            <a:ext cx="8640960" cy="5328592"/>
          </a:xfrm>
        </p:spPr>
        <p:txBody>
          <a:bodyPr>
            <a:noAutofit/>
          </a:bodyPr>
          <a:lstStyle/>
          <a:p>
            <a:pPr marL="342900" indent="-342900" algn="l">
              <a:buFont typeface="Wingdings" panose="05000000000000000000" pitchFamily="2" charset="2"/>
              <a:buChar char="v"/>
            </a:pPr>
            <a:r>
              <a:rPr lang="tr-TR" sz="2700" dirty="0">
                <a:solidFill>
                  <a:schemeClr val="tx1"/>
                </a:solidFill>
                <a:latin typeface="Times New Roman" panose="02020603050405020304" pitchFamily="18" charset="0"/>
                <a:cs typeface="Times New Roman" panose="02020603050405020304" pitchFamily="18" charset="0"/>
              </a:rPr>
              <a:t>Önceleri sanat için sanat, sonraları toplum için sanat anlayışını savunmuş ve buna uygun eserler vermiştir.</a:t>
            </a:r>
          </a:p>
          <a:p>
            <a:pPr marL="342900" indent="-342900" algn="l">
              <a:buFont typeface="Wingdings" panose="05000000000000000000" pitchFamily="2" charset="2"/>
              <a:buChar char="v"/>
            </a:pPr>
            <a:r>
              <a:rPr lang="tr-TR" sz="2700" dirty="0">
                <a:solidFill>
                  <a:schemeClr val="tx1"/>
                </a:solidFill>
                <a:latin typeface="Times New Roman" panose="02020603050405020304" pitchFamily="18" charset="0"/>
                <a:cs typeface="Times New Roman" panose="02020603050405020304" pitchFamily="18" charset="0"/>
              </a:rPr>
              <a:t>Toplumsal ve siyasal ortamı Han-ı Yağma, 95’e Doğru, Balıkçılar, Haluk’un Bayramı, Hasta Çocuk, Tarih-i Kadim, Millet Şarkısı, Promete, Nesrin, Sis gibi şiirleriyle eleştirmiştir.</a:t>
            </a:r>
          </a:p>
          <a:p>
            <a:pPr marL="342900" indent="-342900" algn="l">
              <a:buFont typeface="Wingdings" panose="05000000000000000000" pitchFamily="2" charset="2"/>
              <a:buChar char="v"/>
            </a:pPr>
            <a:r>
              <a:rPr lang="tr-TR" sz="2700" dirty="0">
                <a:solidFill>
                  <a:schemeClr val="tx1"/>
                </a:solidFill>
                <a:latin typeface="Times New Roman" panose="02020603050405020304" pitchFamily="18" charset="0"/>
                <a:cs typeface="Times New Roman" panose="02020603050405020304" pitchFamily="18" charset="0"/>
              </a:rPr>
              <a:t>Karamsarlığı ve iç dünyasındaki çalkantıları şiirlerinde öne çıkmıştır</a:t>
            </a:r>
            <a:r>
              <a:rPr lang="tr-TR" sz="2700"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700" dirty="0">
                <a:solidFill>
                  <a:schemeClr val="tx1"/>
                </a:solidFill>
                <a:latin typeface="Times New Roman" panose="02020603050405020304" pitchFamily="18" charset="0"/>
                <a:cs typeface="Times New Roman" panose="02020603050405020304" pitchFamily="18" charset="0"/>
              </a:rPr>
              <a:t>Serbest müstezatı şiirlerinde başarıyla kullanmıştır.</a:t>
            </a:r>
          </a:p>
          <a:p>
            <a:pPr marL="342900" indent="-342900" algn="l">
              <a:buFont typeface="Wingdings" panose="05000000000000000000" pitchFamily="2" charset="2"/>
              <a:buChar char="v"/>
            </a:pPr>
            <a:r>
              <a:rPr lang="tr-TR" sz="2700" dirty="0">
                <a:solidFill>
                  <a:schemeClr val="tx1"/>
                </a:solidFill>
                <a:latin typeface="Times New Roman" panose="02020603050405020304" pitchFamily="18" charset="0"/>
                <a:cs typeface="Times New Roman" panose="02020603050405020304" pitchFamily="18" charset="0"/>
              </a:rPr>
              <a:t>Aruzla Türkçeyi, şiirle düz yazıyı başarıyla kaynaştırmayı bilmiştir.</a:t>
            </a:r>
          </a:p>
        </p:txBody>
      </p:sp>
    </p:spTree>
    <p:extLst>
      <p:ext uri="{BB962C8B-B14F-4D97-AF65-F5344CB8AC3E}">
        <p14:creationId xmlns:p14="http://schemas.microsoft.com/office/powerpoint/2010/main" val="263025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264696"/>
          </a:xfrm>
        </p:spPr>
        <p:txBody>
          <a:bodyPr>
            <a:noAutofit/>
          </a:bodyPr>
          <a:lstStyle/>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Beyit ve mısra bütünlüğünü kırmış, anlamı birkaç dizeye yaymıştır.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Nazmı nesre başarıyla yaklaştırmış, manzum hikâyeler yazmıştır.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Şiirlerinde noktalama işaretlerine, biçimsel mükemmelliğe, tasvire önem vermiştir.</a:t>
            </a:r>
          </a:p>
          <a:p>
            <a:pPr marL="342900" indent="-342900" algn="l">
              <a:buFont typeface="Wingdings" panose="05000000000000000000" pitchFamily="2" charset="2"/>
              <a:buChar char="v"/>
            </a:pPr>
            <a:r>
              <a:rPr lang="tr-TR" sz="2900" b="1" dirty="0">
                <a:solidFill>
                  <a:srgbClr val="FF0000"/>
                </a:solidFill>
                <a:latin typeface="Times New Roman" panose="02020603050405020304" pitchFamily="18" charset="0"/>
                <a:cs typeface="Times New Roman" panose="02020603050405020304" pitchFamily="18" charset="0"/>
              </a:rPr>
              <a:t>“Yağmur” </a:t>
            </a:r>
            <a:r>
              <a:rPr lang="tr-TR" sz="2900" dirty="0">
                <a:solidFill>
                  <a:schemeClr val="tx1"/>
                </a:solidFill>
                <a:latin typeface="Times New Roman" panose="02020603050405020304" pitchFamily="18" charset="0"/>
                <a:cs typeface="Times New Roman" panose="02020603050405020304" pitchFamily="18" charset="0"/>
              </a:rPr>
              <a:t>şiirinde olduğu gibi şiirin içeriğine uygun aruz kalıplarını seçip kullanmıştır.</a:t>
            </a:r>
          </a:p>
          <a:p>
            <a:pPr marL="342900" indent="-342900" algn="l">
              <a:buFont typeface="Wingdings" panose="05000000000000000000" pitchFamily="2" charset="2"/>
              <a:buChar char="v"/>
            </a:pPr>
            <a:r>
              <a:rPr lang="tr-TR" sz="2900" dirty="0">
                <a:solidFill>
                  <a:schemeClr val="tx1"/>
                </a:solidFill>
                <a:latin typeface="Times New Roman" panose="02020603050405020304" pitchFamily="18" charset="0"/>
                <a:cs typeface="Times New Roman" panose="02020603050405020304" pitchFamily="18" charset="0"/>
              </a:rPr>
              <a:t>Şiirlerinde parnasizmden etkilenmiştir</a:t>
            </a:r>
            <a:r>
              <a:rPr lang="tr-TR" sz="2900" dirty="0" smtClean="0">
                <a:solidFill>
                  <a:schemeClr val="tx1"/>
                </a:solidFill>
                <a:latin typeface="Times New Roman" panose="02020603050405020304" pitchFamily="18" charset="0"/>
                <a:cs typeface="Times New Roman" panose="02020603050405020304" pitchFamily="18" charset="0"/>
              </a:rPr>
              <a:t>.</a:t>
            </a:r>
          </a:p>
          <a:p>
            <a:pPr algn="l"/>
            <a:r>
              <a:rPr lang="tr-TR" sz="2900" b="1" dirty="0" smtClean="0">
                <a:solidFill>
                  <a:srgbClr val="FF0000"/>
                </a:solidFill>
                <a:latin typeface="Times New Roman" panose="02020603050405020304" pitchFamily="18" charset="0"/>
                <a:cs typeface="Times New Roman" panose="02020603050405020304" pitchFamily="18" charset="0"/>
              </a:rPr>
              <a:t>Eserleri:</a:t>
            </a:r>
          </a:p>
          <a:p>
            <a:pPr algn="l"/>
            <a:r>
              <a:rPr lang="tr-TR" sz="2900" b="1" dirty="0" smtClean="0">
                <a:solidFill>
                  <a:srgbClr val="FF0000"/>
                </a:solidFill>
                <a:latin typeface="Times New Roman" panose="02020603050405020304" pitchFamily="18" charset="0"/>
                <a:cs typeface="Times New Roman" panose="02020603050405020304" pitchFamily="18" charset="0"/>
              </a:rPr>
              <a:t>Şiir</a:t>
            </a:r>
            <a:r>
              <a:rPr lang="tr-TR" sz="2900" b="1" dirty="0">
                <a:solidFill>
                  <a:srgbClr val="FF0000"/>
                </a:solidFill>
                <a:latin typeface="Times New Roman" panose="02020603050405020304" pitchFamily="18" charset="0"/>
                <a:cs typeface="Times New Roman" panose="02020603050405020304" pitchFamily="18" charset="0"/>
              </a:rPr>
              <a:t>:</a:t>
            </a:r>
            <a:r>
              <a:rPr lang="tr-TR" sz="2900" dirty="0">
                <a:solidFill>
                  <a:schemeClr val="tx1"/>
                </a:solidFill>
                <a:latin typeface="Times New Roman" panose="02020603050405020304" pitchFamily="18" charset="0"/>
                <a:cs typeface="Times New Roman" panose="02020603050405020304" pitchFamily="18" charset="0"/>
              </a:rPr>
              <a:t> Rübab-ı Şikeste, Rübabın Cevabı, Haluk’un Defteri, Şermin </a:t>
            </a:r>
            <a:r>
              <a:rPr lang="tr-TR" sz="2900" b="1" dirty="0">
                <a:solidFill>
                  <a:srgbClr val="FF0000"/>
                </a:solidFill>
                <a:latin typeface="Times New Roman" panose="02020603050405020304" pitchFamily="18" charset="0"/>
                <a:cs typeface="Times New Roman" panose="02020603050405020304" pitchFamily="18" charset="0"/>
              </a:rPr>
              <a:t>(Hece ölçüsüyle yazdığı çocuk şiirleri)</a:t>
            </a:r>
          </a:p>
        </p:txBody>
      </p:sp>
    </p:spTree>
    <p:extLst>
      <p:ext uri="{BB962C8B-B14F-4D97-AF65-F5344CB8AC3E}">
        <p14:creationId xmlns:p14="http://schemas.microsoft.com/office/powerpoint/2010/main" val="27714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656184"/>
          </a:xfrm>
        </p:spPr>
        <p:txBody>
          <a:bodyPr/>
          <a:lstStyle/>
          <a:p>
            <a:r>
              <a:rPr lang="tr-TR" b="1" dirty="0">
                <a:solidFill>
                  <a:srgbClr val="FF0000"/>
                </a:solidFill>
                <a:latin typeface="Times New Roman" panose="02020603050405020304" pitchFamily="18" charset="0"/>
                <a:cs typeface="Times New Roman" panose="02020603050405020304" pitchFamily="18" charset="0"/>
              </a:rPr>
              <a:t>Servet-i Fünûn Edebiyatı’nın Oluşumu</a:t>
            </a:r>
          </a:p>
        </p:txBody>
      </p:sp>
      <p:sp>
        <p:nvSpPr>
          <p:cNvPr id="3" name="Alt Başlık 2"/>
          <p:cNvSpPr>
            <a:spLocks noGrp="1"/>
          </p:cNvSpPr>
          <p:nvPr>
            <p:ph type="subTitle" idx="1"/>
          </p:nvPr>
        </p:nvSpPr>
        <p:spPr>
          <a:xfrm>
            <a:off x="251520" y="1844824"/>
            <a:ext cx="8496944" cy="4536504"/>
          </a:xfrm>
        </p:spPr>
        <p:txBody>
          <a:bodyPr>
            <a:noAutofit/>
          </a:bodyPr>
          <a:lstStyle/>
          <a:p>
            <a:pPr marL="342900" indent="-342900" algn="l">
              <a:buFont typeface="Wingdings" panose="05000000000000000000" pitchFamily="2" charset="2"/>
              <a:buChar char="v"/>
            </a:pPr>
            <a:r>
              <a:rPr lang="tr-TR" sz="2200" dirty="0">
                <a:solidFill>
                  <a:schemeClr val="tx1"/>
                </a:solidFill>
                <a:latin typeface="Times New Roman" panose="02020603050405020304" pitchFamily="18" charset="0"/>
                <a:cs typeface="Times New Roman" panose="02020603050405020304" pitchFamily="18" charset="0"/>
              </a:rPr>
              <a:t>Bu edebiyat topluluğu 1891’de Ahmet İhsan Tokgöz’ün çabasıyla yayınlanmaya başlayan Servet-i Fünun dergisinden ismini almıştır. Servet-i Fünun </a:t>
            </a:r>
            <a:r>
              <a:rPr lang="tr-TR" sz="2200" b="1" dirty="0">
                <a:solidFill>
                  <a:srgbClr val="FF0000"/>
                </a:solidFill>
                <a:latin typeface="Times New Roman" panose="02020603050405020304" pitchFamily="18" charset="0"/>
                <a:cs typeface="Times New Roman" panose="02020603050405020304" pitchFamily="18" charset="0"/>
              </a:rPr>
              <a:t>‘’fenlerin zenginliği’’ </a:t>
            </a:r>
            <a:r>
              <a:rPr lang="tr-TR" sz="2200" dirty="0">
                <a:solidFill>
                  <a:schemeClr val="tx1"/>
                </a:solidFill>
                <a:latin typeface="Times New Roman" panose="02020603050405020304" pitchFamily="18" charset="0"/>
                <a:cs typeface="Times New Roman" panose="02020603050405020304" pitchFamily="18" charset="0"/>
              </a:rPr>
              <a:t>manasındadır. Fen bilimleri yanında edebiyata da sütunlarını açan dergi, basında gerçek değerini ve ününü kendi adıyla anılan edebiyat hareketiyle kazanır.</a:t>
            </a:r>
          </a:p>
          <a:p>
            <a:pPr marL="342900" indent="-342900" algn="l">
              <a:buFont typeface="Wingdings" panose="05000000000000000000" pitchFamily="2" charset="2"/>
              <a:buChar char="v"/>
            </a:pPr>
            <a:r>
              <a:rPr lang="tr-TR" sz="2200" dirty="0">
                <a:solidFill>
                  <a:schemeClr val="tx1"/>
                </a:solidFill>
                <a:latin typeface="Times New Roman" panose="02020603050405020304" pitchFamily="18" charset="0"/>
                <a:cs typeface="Times New Roman" panose="02020603050405020304" pitchFamily="18" charset="0"/>
              </a:rPr>
              <a:t>Servet-i Fünûn kuşağı, Tanzimat’ın sanatta estetiği ön plana alan ikinci dönem sanatçılarının hazırladığı bir edebi zevk ortamı içinde büyümüşlerdir. Topluluğun alt yapısını Rezaizade Mahmut Ekrem hazırlamıştır.</a:t>
            </a:r>
          </a:p>
          <a:p>
            <a:pPr marL="342900" indent="-342900" algn="l">
              <a:buFont typeface="Wingdings" panose="05000000000000000000" pitchFamily="2" charset="2"/>
              <a:buChar char="v"/>
            </a:pPr>
            <a:r>
              <a:rPr lang="tr-TR" sz="2200" dirty="0">
                <a:solidFill>
                  <a:schemeClr val="tx1"/>
                </a:solidFill>
                <a:latin typeface="Times New Roman" panose="02020603050405020304" pitchFamily="18" charset="0"/>
                <a:cs typeface="Times New Roman" panose="02020603050405020304" pitchFamily="18" charset="0"/>
              </a:rPr>
              <a:t>Tanzimat dönemi edebiyatçıları Doğu kültürü içinde yetişip Batı kültürünü sonradan tanırken Servet-i Fünûncular Batı kültürü içinde yetişmiştir.</a:t>
            </a:r>
          </a:p>
        </p:txBody>
      </p:sp>
    </p:spTree>
    <p:extLst>
      <p:ext uri="{BB962C8B-B14F-4D97-AF65-F5344CB8AC3E}">
        <p14:creationId xmlns:p14="http://schemas.microsoft.com/office/powerpoint/2010/main" val="2245920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89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96144"/>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CENAP ŞAHABETTİN (1870 – 1935)</a:t>
            </a:r>
          </a:p>
        </p:txBody>
      </p:sp>
      <p:sp>
        <p:nvSpPr>
          <p:cNvPr id="3" name="Alt Başlık 2"/>
          <p:cNvSpPr>
            <a:spLocks noGrp="1"/>
          </p:cNvSpPr>
          <p:nvPr>
            <p:ph type="subTitle" idx="1"/>
          </p:nvPr>
        </p:nvSpPr>
        <p:spPr>
          <a:xfrm>
            <a:off x="251520" y="1772816"/>
            <a:ext cx="8640960" cy="4680520"/>
          </a:xfrm>
        </p:spPr>
        <p:txBody>
          <a:bodyPr>
            <a:normAutofit/>
          </a:bodyPr>
          <a:lstStyle/>
          <a:p>
            <a:pPr marL="342900" indent="-342900" algn="l">
              <a:buFont typeface="Wingdings" panose="05000000000000000000" pitchFamily="2" charset="2"/>
              <a:buChar char="v"/>
            </a:pPr>
            <a:r>
              <a:rPr lang="tr-TR" sz="2400" b="1" dirty="0">
                <a:solidFill>
                  <a:srgbClr val="FF0000"/>
                </a:solidFill>
                <a:latin typeface="Times New Roman" panose="02020603050405020304" pitchFamily="18" charset="0"/>
                <a:cs typeface="Times New Roman" panose="02020603050405020304" pitchFamily="18" charset="0"/>
              </a:rPr>
              <a:t>“Sanat için sanat” </a:t>
            </a:r>
            <a:r>
              <a:rPr lang="tr-TR" sz="2400" dirty="0">
                <a:solidFill>
                  <a:schemeClr val="tx1"/>
                </a:solidFill>
                <a:latin typeface="Times New Roman" panose="02020603050405020304" pitchFamily="18" charset="0"/>
                <a:cs typeface="Times New Roman" panose="02020603050405020304" pitchFamily="18" charset="0"/>
              </a:rPr>
              <a:t>anlayışına uygun eserler vermiştir.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Parnasizmin ilk örneklerini vermiştir.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Şiirlerinde müziğe önem vermiş ve sembolizmin öncüsü olmuştur.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Arapça ve Farsça sözcüklerle, özgün imgelerle yüklü ağır bir dili vardır.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Şiirlerinin konusunu daha çok </a:t>
            </a:r>
            <a:r>
              <a:rPr lang="tr-TR" sz="2400" b="1" dirty="0">
                <a:solidFill>
                  <a:srgbClr val="FF0000"/>
                </a:solidFill>
                <a:latin typeface="Times New Roman" panose="02020603050405020304" pitchFamily="18" charset="0"/>
                <a:cs typeface="Times New Roman" panose="02020603050405020304" pitchFamily="18" charset="0"/>
              </a:rPr>
              <a:t>“doğa”</a:t>
            </a:r>
            <a:r>
              <a:rPr lang="tr-TR" sz="2400" dirty="0">
                <a:solidFill>
                  <a:schemeClr val="tx1"/>
                </a:solidFill>
                <a:latin typeface="Times New Roman" panose="02020603050405020304" pitchFamily="18" charset="0"/>
                <a:cs typeface="Times New Roman" panose="02020603050405020304" pitchFamily="18" charset="0"/>
              </a:rPr>
              <a:t>dan almıştır. Elhan-ı Şita adlı şiiriyle tanınır.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Cenap Şahabettin, şiirlerini Evrak-ı Leyal adı altında toplamak istemişse de bu gerçekleşmemiştir.</a:t>
            </a:r>
          </a:p>
          <a:p>
            <a:pPr marL="342900" indent="-342900" algn="l">
              <a:buFont typeface="Wingdings" panose="05000000000000000000" pitchFamily="2" charset="2"/>
              <a:buChar char="v"/>
            </a:pPr>
            <a:r>
              <a:rPr lang="tr-TR" sz="2400" dirty="0">
                <a:solidFill>
                  <a:schemeClr val="tx1"/>
                </a:solidFill>
                <a:latin typeface="Times New Roman" panose="02020603050405020304" pitchFamily="18" charset="0"/>
                <a:cs typeface="Times New Roman" panose="02020603050405020304" pitchFamily="18" charset="0"/>
              </a:rPr>
              <a:t>Günümüzde onun bu isteğine uygun olarak şiirleri Evrak-ı Leyal başlığı altında bir araya getirilmiştir.</a:t>
            </a:r>
          </a:p>
        </p:txBody>
      </p:sp>
    </p:spTree>
    <p:extLst>
      <p:ext uri="{BB962C8B-B14F-4D97-AF65-F5344CB8AC3E}">
        <p14:creationId xmlns:p14="http://schemas.microsoft.com/office/powerpoint/2010/main" val="362718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712968" cy="6264696"/>
          </a:xfrm>
        </p:spPr>
        <p:txBody>
          <a:bodyPr>
            <a:normAutofit/>
          </a:bodyPr>
          <a:lstStyle/>
          <a:p>
            <a:pPr algn="l"/>
            <a:r>
              <a:rPr lang="tr-TR" sz="4000" b="1" dirty="0">
                <a:solidFill>
                  <a:srgbClr val="FF0000"/>
                </a:solidFill>
                <a:latin typeface="Times New Roman" panose="02020603050405020304" pitchFamily="18" charset="0"/>
                <a:cs typeface="Times New Roman" panose="02020603050405020304" pitchFamily="18" charset="0"/>
              </a:rPr>
              <a:t>Eserleri:</a:t>
            </a:r>
          </a:p>
          <a:p>
            <a:pPr algn="l"/>
            <a:r>
              <a:rPr lang="tr-TR" sz="4000" b="1" dirty="0" smtClean="0">
                <a:solidFill>
                  <a:srgbClr val="FF0000"/>
                </a:solidFill>
                <a:latin typeface="Times New Roman" panose="02020603050405020304" pitchFamily="18" charset="0"/>
                <a:cs typeface="Times New Roman" panose="02020603050405020304" pitchFamily="18" charset="0"/>
              </a:rPr>
              <a:t>Şiir</a:t>
            </a:r>
            <a:r>
              <a:rPr lang="tr-TR" sz="4000" b="1" dirty="0">
                <a:solidFill>
                  <a:srgbClr val="FF0000"/>
                </a:solidFill>
                <a:latin typeface="Times New Roman" panose="02020603050405020304" pitchFamily="18" charset="0"/>
                <a:cs typeface="Times New Roman" panose="02020603050405020304" pitchFamily="18" charset="0"/>
              </a:rPr>
              <a:t>: </a:t>
            </a:r>
            <a:r>
              <a:rPr lang="tr-TR" sz="4000" dirty="0">
                <a:solidFill>
                  <a:schemeClr val="tx1"/>
                </a:solidFill>
                <a:latin typeface="Times New Roman" panose="02020603050405020304" pitchFamily="18" charset="0"/>
                <a:cs typeface="Times New Roman" panose="02020603050405020304" pitchFamily="18" charset="0"/>
              </a:rPr>
              <a:t>Evrak-ı Leyal</a:t>
            </a:r>
          </a:p>
          <a:p>
            <a:pPr algn="l"/>
            <a:r>
              <a:rPr lang="tr-TR" sz="4000" b="1" dirty="0">
                <a:solidFill>
                  <a:srgbClr val="FF0000"/>
                </a:solidFill>
                <a:latin typeface="Times New Roman" panose="02020603050405020304" pitchFamily="18" charset="0"/>
                <a:cs typeface="Times New Roman" panose="02020603050405020304" pitchFamily="18" charset="0"/>
              </a:rPr>
              <a:t>Düz yazıları: </a:t>
            </a:r>
            <a:r>
              <a:rPr lang="tr-TR" sz="4000" dirty="0">
                <a:solidFill>
                  <a:schemeClr val="tx1"/>
                </a:solidFill>
                <a:latin typeface="Times New Roman" panose="02020603050405020304" pitchFamily="18" charset="0"/>
                <a:cs typeface="Times New Roman" panose="02020603050405020304" pitchFamily="18" charset="0"/>
              </a:rPr>
              <a:t>Evrak-ı Eyyam, Nesr-i Harp, Nesr-i Sulh </a:t>
            </a:r>
            <a:r>
              <a:rPr lang="tr-TR" sz="4000" b="1" dirty="0">
                <a:solidFill>
                  <a:srgbClr val="FF0000"/>
                </a:solidFill>
                <a:latin typeface="Times New Roman" panose="02020603050405020304" pitchFamily="18" charset="0"/>
                <a:cs typeface="Times New Roman" panose="02020603050405020304" pitchFamily="18" charset="0"/>
              </a:rPr>
              <a:t>(makaleler, düz yazılar)</a:t>
            </a:r>
          </a:p>
          <a:p>
            <a:pPr algn="l"/>
            <a:r>
              <a:rPr lang="tr-TR" sz="4000" b="1" dirty="0">
                <a:solidFill>
                  <a:srgbClr val="FF0000"/>
                </a:solidFill>
                <a:latin typeface="Times New Roman" panose="02020603050405020304" pitchFamily="18" charset="0"/>
                <a:cs typeface="Times New Roman" panose="02020603050405020304" pitchFamily="18" charset="0"/>
              </a:rPr>
              <a:t>Gezi: </a:t>
            </a:r>
            <a:r>
              <a:rPr lang="tr-TR" sz="4000" dirty="0">
                <a:solidFill>
                  <a:schemeClr val="tx1"/>
                </a:solidFill>
                <a:latin typeface="Times New Roman" panose="02020603050405020304" pitchFamily="18" charset="0"/>
                <a:cs typeface="Times New Roman" panose="02020603050405020304" pitchFamily="18" charset="0"/>
              </a:rPr>
              <a:t>Hac Yolunda, Avrupa Mektupları, Suriye Mektupları</a:t>
            </a:r>
          </a:p>
          <a:p>
            <a:pPr algn="l"/>
            <a:r>
              <a:rPr lang="tr-TR" sz="4000" b="1" dirty="0">
                <a:solidFill>
                  <a:srgbClr val="FF0000"/>
                </a:solidFill>
                <a:latin typeface="Times New Roman" panose="02020603050405020304" pitchFamily="18" charset="0"/>
                <a:cs typeface="Times New Roman" panose="02020603050405020304" pitchFamily="18" charset="0"/>
              </a:rPr>
              <a:t>Özdeyiş: </a:t>
            </a:r>
            <a:r>
              <a:rPr lang="tr-TR" sz="4000" dirty="0">
                <a:solidFill>
                  <a:schemeClr val="tx1"/>
                </a:solidFill>
                <a:latin typeface="Times New Roman" panose="02020603050405020304" pitchFamily="18" charset="0"/>
                <a:cs typeface="Times New Roman" panose="02020603050405020304" pitchFamily="18" charset="0"/>
              </a:rPr>
              <a:t>Tiryaki Sözler</a:t>
            </a:r>
          </a:p>
          <a:p>
            <a:pPr algn="l"/>
            <a:r>
              <a:rPr lang="tr-TR" sz="4000" b="1" dirty="0">
                <a:solidFill>
                  <a:srgbClr val="FF0000"/>
                </a:solidFill>
                <a:latin typeface="Times New Roman" panose="02020603050405020304" pitchFamily="18" charset="0"/>
                <a:cs typeface="Times New Roman" panose="02020603050405020304" pitchFamily="18" charset="0"/>
              </a:rPr>
              <a:t>Tiyatro: </a:t>
            </a:r>
            <a:r>
              <a:rPr lang="tr-TR" sz="4000" dirty="0">
                <a:solidFill>
                  <a:schemeClr val="tx1"/>
                </a:solidFill>
                <a:latin typeface="Times New Roman" panose="02020603050405020304" pitchFamily="18" charset="0"/>
                <a:cs typeface="Times New Roman" panose="02020603050405020304" pitchFamily="18" charset="0"/>
              </a:rPr>
              <a:t>Yalan, Körebe, Küçük Beyler</a:t>
            </a:r>
          </a:p>
        </p:txBody>
      </p:sp>
    </p:spTree>
    <p:extLst>
      <p:ext uri="{BB962C8B-B14F-4D97-AF65-F5344CB8AC3E}">
        <p14:creationId xmlns:p14="http://schemas.microsoft.com/office/powerpoint/2010/main" val="211609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640960" cy="1656184"/>
          </a:xfrm>
        </p:spPr>
        <p:txBody>
          <a:bodyPr>
            <a:normAutofit/>
          </a:bodyPr>
          <a:lstStyle/>
          <a:p>
            <a:r>
              <a:rPr lang="tr-TR" b="1" dirty="0">
                <a:solidFill>
                  <a:srgbClr val="FF0000"/>
                </a:solidFill>
                <a:latin typeface="Times New Roman" panose="02020603050405020304" pitchFamily="18" charset="0"/>
                <a:cs typeface="Times New Roman" panose="02020603050405020304" pitchFamily="18" charset="0"/>
              </a:rPr>
              <a:t>HALİT ZİYA UŞAKLIGİL (1866 – 1945)</a:t>
            </a:r>
          </a:p>
        </p:txBody>
      </p:sp>
      <p:sp>
        <p:nvSpPr>
          <p:cNvPr id="3" name="Alt Başlık 2"/>
          <p:cNvSpPr>
            <a:spLocks noGrp="1"/>
          </p:cNvSpPr>
          <p:nvPr>
            <p:ph type="subTitle" idx="1"/>
          </p:nvPr>
        </p:nvSpPr>
        <p:spPr>
          <a:xfrm>
            <a:off x="179512" y="1844824"/>
            <a:ext cx="8712968" cy="4752528"/>
          </a:xfrm>
        </p:spPr>
        <p:txBody>
          <a:bodyPr>
            <a:noAutofit/>
          </a:bodyPr>
          <a:lstStyle/>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Türk edebiyatında Batı tarzında eser veren ilk büyük romancıdır.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Servet-i Fünun döneminin en güçlü yazarıdır.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Fransız realist ve natüralist yazarlardan etkilenmiştir.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Eserlerinde geniş tasvirlere ve psikolojik tahlillere yer vermiştir.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Hikâyelerinde Maupassant tarzı hâkimdir.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Romanlarında İstanbul’daki eğitimli ve zengin kesimi konu almış, hikâyelerinde ise halkın arasına girmeye çalışmıştır.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Arapça ve Farsça sözcük ve tamlamaları kullandığı ağır bir dili vardır. </a:t>
            </a:r>
            <a:r>
              <a:rPr lang="tr-TR" sz="2500" b="1" dirty="0">
                <a:solidFill>
                  <a:srgbClr val="FF0000"/>
                </a:solidFill>
                <a:latin typeface="Times New Roman" panose="02020603050405020304" pitchFamily="18" charset="0"/>
                <a:cs typeface="Times New Roman" panose="02020603050405020304" pitchFamily="18" charset="0"/>
              </a:rPr>
              <a:t>(Sağlığında eserlerini yine kendisi sadeleştirmiştir.)</a:t>
            </a:r>
          </a:p>
        </p:txBody>
      </p:sp>
    </p:spTree>
    <p:extLst>
      <p:ext uri="{BB962C8B-B14F-4D97-AF65-F5344CB8AC3E}">
        <p14:creationId xmlns:p14="http://schemas.microsoft.com/office/powerpoint/2010/main" val="39120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336704"/>
          </a:xfrm>
        </p:spPr>
        <p:txBody>
          <a:bodyPr>
            <a:noAutofit/>
          </a:bodyPr>
          <a:lstStyle/>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Mai ve Siyah’ta Ahmet Cemil tipinden hareketle Servet-i Fünun kuşağının ideallerini, beklentilerini, hayal kırıklıklarını anlatmıştır.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Aşk-ı Memnu’da bir Türk aile yapısını ayrıntılı olarak incelemiş ve alafranga özentisini eleştirmiştir.</a:t>
            </a:r>
          </a:p>
          <a:p>
            <a:pPr marL="342900" indent="-342900" algn="l">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Türk edebiyatında </a:t>
            </a:r>
            <a:r>
              <a:rPr lang="tr-TR" sz="2300" b="1" dirty="0">
                <a:solidFill>
                  <a:srgbClr val="FF0000"/>
                </a:solidFill>
                <a:latin typeface="Times New Roman" panose="02020603050405020304" pitchFamily="18" charset="0"/>
                <a:cs typeface="Times New Roman" panose="02020603050405020304" pitchFamily="18" charset="0"/>
              </a:rPr>
              <a:t>“mensur şiir”</a:t>
            </a:r>
            <a:r>
              <a:rPr lang="tr-TR" sz="2300" dirty="0">
                <a:solidFill>
                  <a:schemeClr val="tx1"/>
                </a:solidFill>
                <a:latin typeface="Times New Roman" panose="02020603050405020304" pitchFamily="18" charset="0"/>
                <a:cs typeface="Times New Roman" panose="02020603050405020304" pitchFamily="18" charset="0"/>
              </a:rPr>
              <a:t>in ilk örneklerini vermiştir</a:t>
            </a:r>
            <a:r>
              <a:rPr lang="tr-TR" sz="2300" dirty="0" smtClean="0">
                <a:solidFill>
                  <a:schemeClr val="tx1"/>
                </a:solidFill>
                <a:latin typeface="Times New Roman" panose="02020603050405020304" pitchFamily="18" charset="0"/>
                <a:cs typeface="Times New Roman" panose="02020603050405020304" pitchFamily="18" charset="0"/>
              </a:rPr>
              <a:t>.</a:t>
            </a:r>
          </a:p>
          <a:p>
            <a:pPr algn="l"/>
            <a:r>
              <a:rPr lang="tr-TR" sz="2300" b="1" dirty="0">
                <a:solidFill>
                  <a:srgbClr val="FF0000"/>
                </a:solidFill>
                <a:latin typeface="Times New Roman" panose="02020603050405020304" pitchFamily="18" charset="0"/>
                <a:cs typeface="Times New Roman" panose="02020603050405020304" pitchFamily="18" charset="0"/>
              </a:rPr>
              <a:t>Eserleri:</a:t>
            </a:r>
          </a:p>
          <a:p>
            <a:pPr algn="l"/>
            <a:r>
              <a:rPr lang="tr-TR" sz="2300" b="1" dirty="0" smtClean="0">
                <a:solidFill>
                  <a:srgbClr val="FF0000"/>
                </a:solidFill>
                <a:latin typeface="Times New Roman" panose="02020603050405020304" pitchFamily="18" charset="0"/>
                <a:cs typeface="Times New Roman" panose="02020603050405020304" pitchFamily="18" charset="0"/>
              </a:rPr>
              <a:t>Roman</a:t>
            </a:r>
            <a:r>
              <a:rPr lang="tr-TR" sz="2300" b="1" dirty="0">
                <a:solidFill>
                  <a:srgbClr val="FF0000"/>
                </a:solidFill>
                <a:latin typeface="Times New Roman" panose="02020603050405020304" pitchFamily="18" charset="0"/>
                <a:cs typeface="Times New Roman" panose="02020603050405020304" pitchFamily="18" charset="0"/>
              </a:rPr>
              <a:t>: </a:t>
            </a:r>
            <a:r>
              <a:rPr lang="tr-TR" sz="2300" dirty="0">
                <a:solidFill>
                  <a:schemeClr val="tx1"/>
                </a:solidFill>
                <a:latin typeface="Times New Roman" panose="02020603050405020304" pitchFamily="18" charset="0"/>
                <a:cs typeface="Times New Roman" panose="02020603050405020304" pitchFamily="18" charset="0"/>
              </a:rPr>
              <a:t>Sefile, Nemide, Bir Ölünün Hatıra Defteri, Ferdi ve Şürekâsı, Mai ve Siyah, Aşk-ı Memnu, Kırık Hayatlar</a:t>
            </a:r>
          </a:p>
          <a:p>
            <a:pPr algn="l"/>
            <a:r>
              <a:rPr lang="tr-TR" sz="2300" b="1" dirty="0">
                <a:solidFill>
                  <a:srgbClr val="FF0000"/>
                </a:solidFill>
                <a:latin typeface="Times New Roman" panose="02020603050405020304" pitchFamily="18" charset="0"/>
                <a:cs typeface="Times New Roman" panose="02020603050405020304" pitchFamily="18" charset="0"/>
              </a:rPr>
              <a:t>Hikâye: </a:t>
            </a:r>
            <a:r>
              <a:rPr lang="tr-TR" sz="2300" dirty="0">
                <a:solidFill>
                  <a:schemeClr val="tx1"/>
                </a:solidFill>
                <a:latin typeface="Times New Roman" panose="02020603050405020304" pitchFamily="18" charset="0"/>
                <a:cs typeface="Times New Roman" panose="02020603050405020304" pitchFamily="18" charset="0"/>
              </a:rPr>
              <a:t>Bir Şi’r-i Hayal, Bir Yazın Tarihi, Solgun Demet, Hepsinden Acı, Aşka Dair, Onu Beklerken, İhtiyar Dost, Kadın Pençesi, İzmir Hikâyeleri. </a:t>
            </a:r>
            <a:r>
              <a:rPr lang="tr-TR" sz="2300" b="1" dirty="0">
                <a:solidFill>
                  <a:srgbClr val="FF0000"/>
                </a:solidFill>
                <a:latin typeface="Times New Roman" panose="02020603050405020304" pitchFamily="18" charset="0"/>
                <a:cs typeface="Times New Roman" panose="02020603050405020304" pitchFamily="18" charset="0"/>
              </a:rPr>
              <a:t>(Ali’nin Arabası adlı hikâyesinde Anadolu’ya yönelir.)</a:t>
            </a:r>
          </a:p>
          <a:p>
            <a:pPr algn="l"/>
            <a:r>
              <a:rPr lang="tr-TR" sz="2300" b="1" dirty="0">
                <a:solidFill>
                  <a:srgbClr val="FF0000"/>
                </a:solidFill>
                <a:latin typeface="Times New Roman" panose="02020603050405020304" pitchFamily="18" charset="0"/>
                <a:cs typeface="Times New Roman" panose="02020603050405020304" pitchFamily="18" charset="0"/>
              </a:rPr>
              <a:t>Oyun: </a:t>
            </a:r>
            <a:r>
              <a:rPr lang="tr-TR" sz="2300" dirty="0">
                <a:solidFill>
                  <a:schemeClr val="tx1"/>
                </a:solidFill>
                <a:latin typeface="Times New Roman" panose="02020603050405020304" pitchFamily="18" charset="0"/>
                <a:cs typeface="Times New Roman" panose="02020603050405020304" pitchFamily="18" charset="0"/>
              </a:rPr>
              <a:t>Kâbus, Füruzan, Fare</a:t>
            </a:r>
          </a:p>
          <a:p>
            <a:pPr algn="l"/>
            <a:r>
              <a:rPr lang="tr-TR" sz="2300" b="1" dirty="0">
                <a:solidFill>
                  <a:srgbClr val="FF0000"/>
                </a:solidFill>
                <a:latin typeface="Times New Roman" panose="02020603050405020304" pitchFamily="18" charset="0"/>
                <a:cs typeface="Times New Roman" panose="02020603050405020304" pitchFamily="18" charset="0"/>
              </a:rPr>
              <a:t>Anı: </a:t>
            </a:r>
            <a:r>
              <a:rPr lang="tr-TR" sz="2300" dirty="0">
                <a:solidFill>
                  <a:schemeClr val="tx1"/>
                </a:solidFill>
                <a:latin typeface="Times New Roman" panose="02020603050405020304" pitchFamily="18" charset="0"/>
                <a:cs typeface="Times New Roman" panose="02020603050405020304" pitchFamily="18" charset="0"/>
              </a:rPr>
              <a:t>Kırk Yıl, Saray ve Ötesi, Bir Acı Hikâye</a:t>
            </a:r>
          </a:p>
          <a:p>
            <a:pPr algn="l"/>
            <a:r>
              <a:rPr lang="tr-TR" sz="2300" b="1" dirty="0">
                <a:solidFill>
                  <a:srgbClr val="FF0000"/>
                </a:solidFill>
                <a:latin typeface="Times New Roman" panose="02020603050405020304" pitchFamily="18" charset="0"/>
                <a:cs typeface="Times New Roman" panose="02020603050405020304" pitchFamily="18" charset="0"/>
              </a:rPr>
              <a:t>Deneme:</a:t>
            </a:r>
            <a:r>
              <a:rPr lang="tr-TR" sz="2300" dirty="0">
                <a:solidFill>
                  <a:schemeClr val="tx1"/>
                </a:solidFill>
                <a:latin typeface="Times New Roman" panose="02020603050405020304" pitchFamily="18" charset="0"/>
                <a:cs typeface="Times New Roman" panose="02020603050405020304" pitchFamily="18" charset="0"/>
              </a:rPr>
              <a:t> Sanata Dair</a:t>
            </a:r>
          </a:p>
          <a:p>
            <a:pPr algn="l"/>
            <a:r>
              <a:rPr lang="tr-TR" sz="2300" b="1" dirty="0">
                <a:solidFill>
                  <a:srgbClr val="FF0000"/>
                </a:solidFill>
                <a:latin typeface="Times New Roman" panose="02020603050405020304" pitchFamily="18" charset="0"/>
                <a:cs typeface="Times New Roman" panose="02020603050405020304" pitchFamily="18" charset="0"/>
              </a:rPr>
              <a:t>Mensur şiir: </a:t>
            </a:r>
            <a:r>
              <a:rPr lang="tr-TR" sz="2300" dirty="0">
                <a:solidFill>
                  <a:schemeClr val="tx1"/>
                </a:solidFill>
                <a:latin typeface="Times New Roman" panose="02020603050405020304" pitchFamily="18" charset="0"/>
                <a:cs typeface="Times New Roman" panose="02020603050405020304" pitchFamily="18" charset="0"/>
              </a:rPr>
              <a:t>Mensur Şiirler, Mezardan Sesler</a:t>
            </a:r>
          </a:p>
        </p:txBody>
      </p:sp>
    </p:spTree>
    <p:extLst>
      <p:ext uri="{BB962C8B-B14F-4D97-AF65-F5344CB8AC3E}">
        <p14:creationId xmlns:p14="http://schemas.microsoft.com/office/powerpoint/2010/main" val="24980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482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712968" cy="1296144"/>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HÜSEYİN CAHİT YALÇIN (1874 – 1957)</a:t>
            </a:r>
          </a:p>
        </p:txBody>
      </p:sp>
      <p:sp>
        <p:nvSpPr>
          <p:cNvPr id="3" name="Alt Başlık 2"/>
          <p:cNvSpPr>
            <a:spLocks noGrp="1"/>
          </p:cNvSpPr>
          <p:nvPr>
            <p:ph type="subTitle" idx="1"/>
          </p:nvPr>
        </p:nvSpPr>
        <p:spPr>
          <a:xfrm>
            <a:off x="251520" y="1556792"/>
            <a:ext cx="8712968" cy="5040560"/>
          </a:xfrm>
        </p:spPr>
        <p:txBody>
          <a:bodyPr>
            <a:normAutofit/>
          </a:bodyPr>
          <a:lstStyle/>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Roman ve hikâyeci olarak ün kazanmış; sonraları siyasi yazarlığa geçmiştir.</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Roman ve hikâyelerinde şairane ve süslü bir üslup kullanmıştır.</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Fıkra, anı, eleştiri, mensur şiir türlerinde de eserler yazmıştır.</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Eski-yeni tartışmalarında yeni edebiyatın başta gelen savunucularından olmuştur.</a:t>
            </a:r>
          </a:p>
          <a:p>
            <a:pPr marL="342900" indent="-342900" algn="l">
              <a:buFont typeface="Wingdings" panose="05000000000000000000" pitchFamily="2" charset="2"/>
              <a:buChar char="v"/>
            </a:pPr>
            <a:r>
              <a:rPr lang="tr-TR" sz="2800" b="1" dirty="0">
                <a:solidFill>
                  <a:srgbClr val="FF0000"/>
                </a:solidFill>
                <a:latin typeface="Times New Roman" panose="02020603050405020304" pitchFamily="18" charset="0"/>
                <a:cs typeface="Times New Roman" panose="02020603050405020304" pitchFamily="18" charset="0"/>
              </a:rPr>
              <a:t>“Edebiyat ve Hukuk” </a:t>
            </a:r>
            <a:r>
              <a:rPr lang="tr-TR" sz="2800" dirty="0">
                <a:solidFill>
                  <a:schemeClr val="tx1"/>
                </a:solidFill>
                <a:latin typeface="Times New Roman" panose="02020603050405020304" pitchFamily="18" charset="0"/>
                <a:cs typeface="Times New Roman" panose="02020603050405020304" pitchFamily="18" charset="0"/>
              </a:rPr>
              <a:t>makalesinden dolayı Servet-i Fünun dergisi kapatılmıştır.</a:t>
            </a:r>
          </a:p>
        </p:txBody>
      </p:sp>
    </p:spTree>
    <p:extLst>
      <p:ext uri="{BB962C8B-B14F-4D97-AF65-F5344CB8AC3E}">
        <p14:creationId xmlns:p14="http://schemas.microsoft.com/office/powerpoint/2010/main" val="3059422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264696"/>
          </a:xfrm>
        </p:spPr>
        <p:txBody>
          <a:bodyPr>
            <a:noAutofit/>
          </a:bodyPr>
          <a:lstStyle/>
          <a:p>
            <a:pPr algn="l"/>
            <a:r>
              <a:rPr lang="tr-TR" sz="5200" b="1" dirty="0">
                <a:solidFill>
                  <a:srgbClr val="FF0000"/>
                </a:solidFill>
                <a:latin typeface="Times New Roman" panose="02020603050405020304" pitchFamily="18" charset="0"/>
                <a:cs typeface="Times New Roman" panose="02020603050405020304" pitchFamily="18" charset="0"/>
              </a:rPr>
              <a:t>Eserleri:</a:t>
            </a:r>
          </a:p>
          <a:p>
            <a:pPr algn="l"/>
            <a:r>
              <a:rPr lang="tr-TR" sz="5200" b="1" dirty="0" smtClean="0">
                <a:solidFill>
                  <a:srgbClr val="FF0000"/>
                </a:solidFill>
                <a:latin typeface="Times New Roman" panose="02020603050405020304" pitchFamily="18" charset="0"/>
                <a:cs typeface="Times New Roman" panose="02020603050405020304" pitchFamily="18" charset="0"/>
              </a:rPr>
              <a:t>Hikâye</a:t>
            </a:r>
            <a:r>
              <a:rPr lang="tr-TR" sz="5200" b="1" dirty="0">
                <a:solidFill>
                  <a:srgbClr val="FF0000"/>
                </a:solidFill>
                <a:latin typeface="Times New Roman" panose="02020603050405020304" pitchFamily="18" charset="0"/>
                <a:cs typeface="Times New Roman" panose="02020603050405020304" pitchFamily="18" charset="0"/>
              </a:rPr>
              <a:t>: </a:t>
            </a:r>
            <a:r>
              <a:rPr lang="tr-TR" sz="5200" dirty="0">
                <a:solidFill>
                  <a:schemeClr val="tx1"/>
                </a:solidFill>
                <a:latin typeface="Times New Roman" panose="02020603050405020304" pitchFamily="18" charset="0"/>
                <a:cs typeface="Times New Roman" panose="02020603050405020304" pitchFamily="18" charset="0"/>
              </a:rPr>
              <a:t>Hayat-ı Muhayyel</a:t>
            </a:r>
          </a:p>
          <a:p>
            <a:pPr algn="l"/>
            <a:r>
              <a:rPr lang="tr-TR" sz="5200" b="1" dirty="0">
                <a:solidFill>
                  <a:srgbClr val="FF0000"/>
                </a:solidFill>
                <a:latin typeface="Times New Roman" panose="02020603050405020304" pitchFamily="18" charset="0"/>
                <a:cs typeface="Times New Roman" panose="02020603050405020304" pitchFamily="18" charset="0"/>
              </a:rPr>
              <a:t>Roman: </a:t>
            </a:r>
            <a:r>
              <a:rPr lang="tr-TR" sz="5200" dirty="0">
                <a:solidFill>
                  <a:schemeClr val="tx1"/>
                </a:solidFill>
                <a:latin typeface="Times New Roman" panose="02020603050405020304" pitchFamily="18" charset="0"/>
                <a:cs typeface="Times New Roman" panose="02020603050405020304" pitchFamily="18" charset="0"/>
              </a:rPr>
              <a:t>Hayal içinde</a:t>
            </a:r>
          </a:p>
          <a:p>
            <a:pPr algn="l"/>
            <a:r>
              <a:rPr lang="tr-TR" sz="5200" b="1" dirty="0">
                <a:solidFill>
                  <a:srgbClr val="FF0000"/>
                </a:solidFill>
                <a:latin typeface="Times New Roman" panose="02020603050405020304" pitchFamily="18" charset="0"/>
                <a:cs typeface="Times New Roman" panose="02020603050405020304" pitchFamily="18" charset="0"/>
              </a:rPr>
              <a:t>Eleştiri: </a:t>
            </a:r>
            <a:r>
              <a:rPr lang="tr-TR" sz="5200" dirty="0">
                <a:solidFill>
                  <a:schemeClr val="tx1"/>
                </a:solidFill>
                <a:latin typeface="Times New Roman" panose="02020603050405020304" pitchFamily="18" charset="0"/>
                <a:cs typeface="Times New Roman" panose="02020603050405020304" pitchFamily="18" charset="0"/>
              </a:rPr>
              <a:t>Kavgalarım</a:t>
            </a:r>
          </a:p>
          <a:p>
            <a:pPr algn="l"/>
            <a:r>
              <a:rPr lang="tr-TR" sz="5200" b="1" dirty="0">
                <a:solidFill>
                  <a:srgbClr val="FF0000"/>
                </a:solidFill>
                <a:latin typeface="Times New Roman" panose="02020603050405020304" pitchFamily="18" charset="0"/>
                <a:cs typeface="Times New Roman" panose="02020603050405020304" pitchFamily="18" charset="0"/>
              </a:rPr>
              <a:t>Anı: </a:t>
            </a:r>
            <a:r>
              <a:rPr lang="tr-TR" sz="5200" dirty="0">
                <a:solidFill>
                  <a:schemeClr val="tx1"/>
                </a:solidFill>
                <a:latin typeface="Times New Roman" panose="02020603050405020304" pitchFamily="18" charset="0"/>
                <a:cs typeface="Times New Roman" panose="02020603050405020304" pitchFamily="18" charset="0"/>
              </a:rPr>
              <a:t>Edebi Hatıralar </a:t>
            </a:r>
            <a:r>
              <a:rPr lang="tr-TR" sz="5200" b="1" dirty="0">
                <a:solidFill>
                  <a:srgbClr val="FF0000"/>
                </a:solidFill>
                <a:latin typeface="Times New Roman" panose="02020603050405020304" pitchFamily="18" charset="0"/>
                <a:cs typeface="Times New Roman" panose="02020603050405020304" pitchFamily="18" charset="0"/>
              </a:rPr>
              <a:t>(Edebiyat Anıları)</a:t>
            </a:r>
            <a:r>
              <a:rPr lang="tr-TR" sz="5200" dirty="0">
                <a:solidFill>
                  <a:schemeClr val="tx1"/>
                </a:solidFill>
                <a:latin typeface="Times New Roman" panose="02020603050405020304" pitchFamily="18" charset="0"/>
                <a:cs typeface="Times New Roman" panose="02020603050405020304" pitchFamily="18" charset="0"/>
              </a:rPr>
              <a:t>, Siyasal Anılar</a:t>
            </a:r>
          </a:p>
        </p:txBody>
      </p:sp>
    </p:spTree>
    <p:extLst>
      <p:ext uri="{BB962C8B-B14F-4D97-AF65-F5344CB8AC3E}">
        <p14:creationId xmlns:p14="http://schemas.microsoft.com/office/powerpoint/2010/main" val="103257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24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92688"/>
          </a:xfrm>
        </p:spPr>
        <p:txBody>
          <a:bodyPr>
            <a:normAutofit fontScale="92500" lnSpcReduction="20000"/>
          </a:bodyPr>
          <a:lstStyle/>
          <a:p>
            <a:pPr algn="l"/>
            <a:r>
              <a:rPr lang="tr-TR" sz="2600" dirty="0" smtClean="0">
                <a:solidFill>
                  <a:schemeClr val="tx1"/>
                </a:solidFill>
                <a:latin typeface="Times New Roman" panose="02020603050405020304" pitchFamily="18" charset="0"/>
                <a:cs typeface="Times New Roman" panose="02020603050405020304" pitchFamily="18" charset="0"/>
              </a:rPr>
              <a:t>	</a:t>
            </a:r>
            <a:r>
              <a:rPr lang="tr-TR" sz="3900" dirty="0" smtClean="0">
                <a:solidFill>
                  <a:schemeClr val="tx1"/>
                </a:solidFill>
                <a:latin typeface="Times New Roman" panose="02020603050405020304" pitchFamily="18" charset="0"/>
                <a:cs typeface="Times New Roman" panose="02020603050405020304" pitchFamily="18" charset="0"/>
              </a:rPr>
              <a:t>1896’da </a:t>
            </a:r>
            <a:r>
              <a:rPr lang="tr-TR" sz="3900" dirty="0">
                <a:solidFill>
                  <a:schemeClr val="tx1"/>
                </a:solidFill>
                <a:latin typeface="Times New Roman" panose="02020603050405020304" pitchFamily="18" charset="0"/>
                <a:cs typeface="Times New Roman" panose="02020603050405020304" pitchFamily="18" charset="0"/>
              </a:rPr>
              <a:t>Hasan Asaf adlı bir genç Malumat dergisinde Burhan-ı Kudret adında bir şiir yayımlar. Şairin muktebes sözcüğü ile abes sözcüğü arasında kafiye oluşturması tartışmalara yol açar. Çünkü muktebes Arapçadaki sin harfi ile abes ise peltek se ile bitmektedir. Eski şiirde bu şekilde bir kafiyelenişin görülmeyişi ve de genç yazarın eleştirilere Rezaizade Mahmut Ekrem’in </a:t>
            </a:r>
            <a:r>
              <a:rPr lang="tr-TR" sz="3900" b="1" dirty="0">
                <a:solidFill>
                  <a:srgbClr val="FF0000"/>
                </a:solidFill>
                <a:latin typeface="Times New Roman" panose="02020603050405020304" pitchFamily="18" charset="0"/>
                <a:cs typeface="Times New Roman" panose="02020603050405020304" pitchFamily="18" charset="0"/>
              </a:rPr>
              <a:t>‘’Şiir göz için değil kulak içindir.’</a:t>
            </a:r>
            <a:r>
              <a:rPr lang="tr-TR" sz="3900" dirty="0">
                <a:solidFill>
                  <a:schemeClr val="tx1"/>
                </a:solidFill>
                <a:latin typeface="Times New Roman" panose="02020603050405020304" pitchFamily="18" charset="0"/>
                <a:cs typeface="Times New Roman" panose="02020603050405020304" pitchFamily="18" charset="0"/>
              </a:rPr>
              <a:t>’ Sözünü temel göstermesi eski şiir geleneğini savunan Muallim Naci ile Recaizade  M. Ekrem’i karşı karşıya getirmiş</a:t>
            </a:r>
            <a:r>
              <a:rPr lang="tr-TR" sz="3900" dirty="0" smtClean="0">
                <a:solidFill>
                  <a:schemeClr val="tx1"/>
                </a:solidFill>
                <a:latin typeface="Times New Roman" panose="02020603050405020304" pitchFamily="18" charset="0"/>
                <a:cs typeface="Times New Roman" panose="02020603050405020304" pitchFamily="18" charset="0"/>
              </a:rPr>
              <a:t>.</a:t>
            </a:r>
            <a:endParaRPr lang="tr-TR" sz="3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753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640960" cy="1440160"/>
          </a:xfrm>
        </p:spPr>
        <p:txBody>
          <a:bodyPr/>
          <a:lstStyle/>
          <a:p>
            <a:r>
              <a:rPr lang="tr-TR" b="1" dirty="0">
                <a:solidFill>
                  <a:srgbClr val="FF0000"/>
                </a:solidFill>
                <a:latin typeface="Times New Roman" panose="02020603050405020304" pitchFamily="18" charset="0"/>
                <a:cs typeface="Times New Roman" panose="02020603050405020304" pitchFamily="18" charset="0"/>
              </a:rPr>
              <a:t>MEHMET RAUF (1875 – 1931)</a:t>
            </a:r>
          </a:p>
        </p:txBody>
      </p:sp>
      <p:sp>
        <p:nvSpPr>
          <p:cNvPr id="3" name="Alt Başlık 2"/>
          <p:cNvSpPr>
            <a:spLocks noGrp="1"/>
          </p:cNvSpPr>
          <p:nvPr>
            <p:ph type="subTitle" idx="1"/>
          </p:nvPr>
        </p:nvSpPr>
        <p:spPr>
          <a:xfrm>
            <a:off x="251520" y="1772816"/>
            <a:ext cx="8640960" cy="4680520"/>
          </a:xfrm>
        </p:spPr>
        <p:txBody>
          <a:bodyPr>
            <a:normAutofit/>
          </a:bodyPr>
          <a:lstStyle/>
          <a:p>
            <a:pPr marL="685800" indent="-685800" algn="l">
              <a:buFont typeface="Wingdings" panose="05000000000000000000" pitchFamily="2" charset="2"/>
              <a:buChar char="v"/>
            </a:pPr>
            <a:r>
              <a:rPr lang="tr-TR" sz="5400" dirty="0">
                <a:solidFill>
                  <a:schemeClr val="tx1"/>
                </a:solidFill>
                <a:latin typeface="Times New Roman" panose="02020603050405020304" pitchFamily="18" charset="0"/>
                <a:cs typeface="Times New Roman" panose="02020603050405020304" pitchFamily="18" charset="0"/>
              </a:rPr>
              <a:t>İlk psikolojik romanımız olan Eylül’ün yazarıdır.</a:t>
            </a:r>
          </a:p>
          <a:p>
            <a:pPr marL="685800" indent="-685800" algn="l">
              <a:buFont typeface="Wingdings" panose="05000000000000000000" pitchFamily="2" charset="2"/>
              <a:buChar char="v"/>
            </a:pPr>
            <a:r>
              <a:rPr lang="tr-TR" sz="5400" dirty="0">
                <a:solidFill>
                  <a:schemeClr val="tx1"/>
                </a:solidFill>
                <a:latin typeface="Times New Roman" panose="02020603050405020304" pitchFamily="18" charset="0"/>
                <a:cs typeface="Times New Roman" panose="02020603050405020304" pitchFamily="18" charset="0"/>
              </a:rPr>
              <a:t>Kahramanların iç konuşmalarına ilk kez Mehmet Rauf yer vermiştir.</a:t>
            </a:r>
          </a:p>
        </p:txBody>
      </p:sp>
    </p:spTree>
    <p:extLst>
      <p:ext uri="{BB962C8B-B14F-4D97-AF65-F5344CB8AC3E}">
        <p14:creationId xmlns:p14="http://schemas.microsoft.com/office/powerpoint/2010/main" val="3382350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20680"/>
          </a:xfrm>
        </p:spPr>
        <p:txBody>
          <a:bodyPr>
            <a:normAutofit/>
          </a:bodyPr>
          <a:lstStyle/>
          <a:p>
            <a:pPr algn="l"/>
            <a:r>
              <a:rPr lang="tr-TR" sz="4800" b="1" dirty="0">
                <a:solidFill>
                  <a:srgbClr val="FF0000"/>
                </a:solidFill>
                <a:latin typeface="Times New Roman" panose="02020603050405020304" pitchFamily="18" charset="0"/>
                <a:cs typeface="Times New Roman" panose="02020603050405020304" pitchFamily="18" charset="0"/>
              </a:rPr>
              <a:t>Eserleri:</a:t>
            </a:r>
          </a:p>
          <a:p>
            <a:pPr algn="l"/>
            <a:r>
              <a:rPr lang="tr-TR" sz="4800" b="1" dirty="0" smtClean="0">
                <a:solidFill>
                  <a:srgbClr val="FF0000"/>
                </a:solidFill>
                <a:latin typeface="Times New Roman" panose="02020603050405020304" pitchFamily="18" charset="0"/>
                <a:cs typeface="Times New Roman" panose="02020603050405020304" pitchFamily="18" charset="0"/>
              </a:rPr>
              <a:t>Roman</a:t>
            </a:r>
            <a:r>
              <a:rPr lang="tr-TR" sz="4800" b="1" dirty="0">
                <a:solidFill>
                  <a:srgbClr val="FF0000"/>
                </a:solidFill>
                <a:latin typeface="Times New Roman" panose="02020603050405020304" pitchFamily="18" charset="0"/>
                <a:cs typeface="Times New Roman" panose="02020603050405020304" pitchFamily="18" charset="0"/>
              </a:rPr>
              <a:t>: </a:t>
            </a:r>
            <a:r>
              <a:rPr lang="tr-TR" sz="4800" dirty="0">
                <a:solidFill>
                  <a:schemeClr val="tx1"/>
                </a:solidFill>
                <a:latin typeface="Times New Roman" panose="02020603050405020304" pitchFamily="18" charset="0"/>
                <a:cs typeface="Times New Roman" panose="02020603050405020304" pitchFamily="18" charset="0"/>
              </a:rPr>
              <a:t>Eylül, Ferda-yı Garam, Genç Kız Kalbi</a:t>
            </a:r>
          </a:p>
          <a:p>
            <a:pPr algn="l"/>
            <a:r>
              <a:rPr lang="tr-TR" sz="4800" b="1" dirty="0">
                <a:solidFill>
                  <a:srgbClr val="FF0000"/>
                </a:solidFill>
                <a:latin typeface="Times New Roman" panose="02020603050405020304" pitchFamily="18" charset="0"/>
                <a:cs typeface="Times New Roman" panose="02020603050405020304" pitchFamily="18" charset="0"/>
              </a:rPr>
              <a:t>Hikâye: </a:t>
            </a:r>
            <a:r>
              <a:rPr lang="tr-TR" sz="4800" dirty="0">
                <a:solidFill>
                  <a:schemeClr val="tx1"/>
                </a:solidFill>
                <a:latin typeface="Times New Roman" panose="02020603050405020304" pitchFamily="18" charset="0"/>
                <a:cs typeface="Times New Roman" panose="02020603050405020304" pitchFamily="18" charset="0"/>
              </a:rPr>
              <a:t>Son Emel, Bir Aşkın Tarihi, Üç Hikâye</a:t>
            </a:r>
          </a:p>
          <a:p>
            <a:pPr algn="l"/>
            <a:r>
              <a:rPr lang="tr-TR" sz="4800" b="1" dirty="0">
                <a:solidFill>
                  <a:srgbClr val="FF0000"/>
                </a:solidFill>
                <a:latin typeface="Times New Roman" panose="02020603050405020304" pitchFamily="18" charset="0"/>
                <a:cs typeface="Times New Roman" panose="02020603050405020304" pitchFamily="18" charset="0"/>
              </a:rPr>
              <a:t>Mensur Şiir: </a:t>
            </a:r>
            <a:r>
              <a:rPr lang="tr-TR" sz="4800" dirty="0">
                <a:solidFill>
                  <a:schemeClr val="tx1"/>
                </a:solidFill>
                <a:latin typeface="Times New Roman" panose="02020603050405020304" pitchFamily="18" charset="0"/>
                <a:cs typeface="Times New Roman" panose="02020603050405020304" pitchFamily="18" charset="0"/>
              </a:rPr>
              <a:t>Siyah İnciler</a:t>
            </a:r>
          </a:p>
        </p:txBody>
      </p:sp>
    </p:spTree>
    <p:extLst>
      <p:ext uri="{BB962C8B-B14F-4D97-AF65-F5344CB8AC3E}">
        <p14:creationId xmlns:p14="http://schemas.microsoft.com/office/powerpoint/2010/main" val="2998656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741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712968" cy="1440160"/>
          </a:xfrm>
        </p:spPr>
        <p:txBody>
          <a:bodyPr/>
          <a:lstStyle/>
          <a:p>
            <a:r>
              <a:rPr lang="tr-TR" b="1" dirty="0">
                <a:solidFill>
                  <a:srgbClr val="FF0000"/>
                </a:solidFill>
                <a:latin typeface="Times New Roman" panose="02020603050405020304" pitchFamily="18" charset="0"/>
                <a:cs typeface="Times New Roman" panose="02020603050405020304" pitchFamily="18" charset="0"/>
              </a:rPr>
              <a:t>AHMET HİKMET MÜFTÜOĞLU (1860 – 1927)</a:t>
            </a:r>
          </a:p>
        </p:txBody>
      </p:sp>
      <p:sp>
        <p:nvSpPr>
          <p:cNvPr id="3" name="Alt Başlık 2"/>
          <p:cNvSpPr>
            <a:spLocks noGrp="1"/>
          </p:cNvSpPr>
          <p:nvPr>
            <p:ph type="subTitle" idx="1"/>
          </p:nvPr>
        </p:nvSpPr>
        <p:spPr>
          <a:xfrm>
            <a:off x="251520" y="1772816"/>
            <a:ext cx="8640960" cy="4752528"/>
          </a:xfrm>
        </p:spPr>
        <p:txBody>
          <a:bodyPr>
            <a:normAutofit/>
          </a:bodyPr>
          <a:lstStyle/>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Servet-i Fünun dergisinde sanatlı, ağır bir dille yazdığı hikâyelerle Servet-i Fünun topluluğu içinde yer almıştır.</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Hikâyeleri Maupassant tarzına </a:t>
            </a:r>
            <a:r>
              <a:rPr lang="tr-TR" sz="3200" b="1" dirty="0">
                <a:solidFill>
                  <a:srgbClr val="FF0000"/>
                </a:solidFill>
                <a:latin typeface="Times New Roman" panose="02020603050405020304" pitchFamily="18" charset="0"/>
                <a:cs typeface="Times New Roman" panose="02020603050405020304" pitchFamily="18" charset="0"/>
              </a:rPr>
              <a:t>(</a:t>
            </a:r>
            <a:r>
              <a:rPr lang="tr-TR" sz="3200" b="1" dirty="0" smtClean="0">
                <a:solidFill>
                  <a:srgbClr val="FF0000"/>
                </a:solidFill>
                <a:latin typeface="Times New Roman" panose="02020603050405020304" pitchFamily="18" charset="0"/>
                <a:cs typeface="Times New Roman" panose="02020603050405020304" pitchFamily="18" charset="0"/>
              </a:rPr>
              <a:t>olay hikâyeciliği</a:t>
            </a:r>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tx1"/>
                </a:solidFill>
                <a:latin typeface="Times New Roman" panose="02020603050405020304" pitchFamily="18" charset="0"/>
                <a:cs typeface="Times New Roman" panose="02020603050405020304" pitchFamily="18" charset="0"/>
              </a:rPr>
              <a:t>uygundur.</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Türkçülük ve Yeni Lisan akımını benimsedikten, Türk Yurdu, Türk Derneği dergilerine geçtikten sonra milli konularda sade bir dille hikâyeler yazmıştır.</a:t>
            </a:r>
          </a:p>
        </p:txBody>
      </p:sp>
    </p:spTree>
    <p:extLst>
      <p:ext uri="{BB962C8B-B14F-4D97-AF65-F5344CB8AC3E}">
        <p14:creationId xmlns:p14="http://schemas.microsoft.com/office/powerpoint/2010/main" val="617167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20680"/>
          </a:xfrm>
        </p:spPr>
        <p:txBody>
          <a:bodyPr>
            <a:normAutofit/>
          </a:bodyPr>
          <a:lstStyle/>
          <a:p>
            <a:pPr algn="l"/>
            <a:r>
              <a:rPr lang="tr-TR" sz="7200" b="1" dirty="0">
                <a:solidFill>
                  <a:srgbClr val="FF0000"/>
                </a:solidFill>
                <a:latin typeface="Times New Roman" panose="02020603050405020304" pitchFamily="18" charset="0"/>
                <a:cs typeface="Times New Roman" panose="02020603050405020304" pitchFamily="18" charset="0"/>
              </a:rPr>
              <a:t>Eserleri:</a:t>
            </a:r>
          </a:p>
          <a:p>
            <a:pPr algn="l"/>
            <a:r>
              <a:rPr lang="tr-TR" sz="7200" b="1" dirty="0" smtClean="0">
                <a:solidFill>
                  <a:srgbClr val="FF0000"/>
                </a:solidFill>
                <a:latin typeface="Times New Roman" panose="02020603050405020304" pitchFamily="18" charset="0"/>
                <a:cs typeface="Times New Roman" panose="02020603050405020304" pitchFamily="18" charset="0"/>
              </a:rPr>
              <a:t>Hikâye</a:t>
            </a:r>
            <a:r>
              <a:rPr lang="tr-TR" sz="7200" b="1" dirty="0">
                <a:solidFill>
                  <a:srgbClr val="FF0000"/>
                </a:solidFill>
                <a:latin typeface="Times New Roman" panose="02020603050405020304" pitchFamily="18" charset="0"/>
                <a:cs typeface="Times New Roman" panose="02020603050405020304" pitchFamily="18" charset="0"/>
              </a:rPr>
              <a:t>: </a:t>
            </a:r>
            <a:r>
              <a:rPr lang="tr-TR" sz="7200" dirty="0">
                <a:solidFill>
                  <a:schemeClr val="tx1"/>
                </a:solidFill>
                <a:latin typeface="Times New Roman" panose="02020603050405020304" pitchFamily="18" charset="0"/>
                <a:cs typeface="Times New Roman" panose="02020603050405020304" pitchFamily="18" charset="0"/>
              </a:rPr>
              <a:t>Haristan ve Gülistan, Çağlayanlar</a:t>
            </a:r>
          </a:p>
          <a:p>
            <a:pPr algn="l"/>
            <a:r>
              <a:rPr lang="tr-TR" sz="7200" b="1" dirty="0">
                <a:solidFill>
                  <a:srgbClr val="FF0000"/>
                </a:solidFill>
                <a:latin typeface="Times New Roman" panose="02020603050405020304" pitchFamily="18" charset="0"/>
                <a:cs typeface="Times New Roman" panose="02020603050405020304" pitchFamily="18" charset="0"/>
              </a:rPr>
              <a:t>Roman: </a:t>
            </a:r>
            <a:r>
              <a:rPr lang="tr-TR" sz="7200" dirty="0">
                <a:solidFill>
                  <a:schemeClr val="tx1"/>
                </a:solidFill>
                <a:latin typeface="Times New Roman" panose="02020603050405020304" pitchFamily="18" charset="0"/>
                <a:cs typeface="Times New Roman" panose="02020603050405020304" pitchFamily="18" charset="0"/>
              </a:rPr>
              <a:t>Gönül Hanım</a:t>
            </a:r>
          </a:p>
        </p:txBody>
      </p:sp>
    </p:spTree>
    <p:extLst>
      <p:ext uri="{BB962C8B-B14F-4D97-AF65-F5344CB8AC3E}">
        <p14:creationId xmlns:p14="http://schemas.microsoft.com/office/powerpoint/2010/main" val="2626263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82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8784976" cy="1368152"/>
          </a:xfrm>
        </p:spPr>
        <p:txBody>
          <a:bodyPr/>
          <a:lstStyle/>
          <a:p>
            <a:r>
              <a:rPr lang="tr-TR" b="1" dirty="0">
                <a:solidFill>
                  <a:srgbClr val="FF0000"/>
                </a:solidFill>
                <a:latin typeface="Times New Roman" panose="02020603050405020304" pitchFamily="18" charset="0"/>
                <a:cs typeface="Times New Roman" panose="02020603050405020304" pitchFamily="18" charset="0"/>
              </a:rPr>
              <a:t>SÜLEYMAN NAZİF (1870 – 1927)</a:t>
            </a:r>
          </a:p>
        </p:txBody>
      </p:sp>
      <p:sp>
        <p:nvSpPr>
          <p:cNvPr id="3" name="Alt Başlık 2"/>
          <p:cNvSpPr>
            <a:spLocks noGrp="1"/>
          </p:cNvSpPr>
          <p:nvPr>
            <p:ph type="subTitle" idx="1"/>
          </p:nvPr>
        </p:nvSpPr>
        <p:spPr>
          <a:xfrm>
            <a:off x="251520" y="1772816"/>
            <a:ext cx="8712968" cy="4608512"/>
          </a:xfrm>
        </p:spPr>
        <p:txBody>
          <a:bodyPr>
            <a:noAutofit/>
          </a:bodyPr>
          <a:lstStyle/>
          <a:p>
            <a:pPr marL="571500" indent="-571500" algn="l">
              <a:buFont typeface="Wingdings" panose="05000000000000000000" pitchFamily="2" charset="2"/>
              <a:buChar char="v"/>
            </a:pPr>
            <a:r>
              <a:rPr lang="tr-TR" sz="3800" dirty="0">
                <a:solidFill>
                  <a:schemeClr val="tx1"/>
                </a:solidFill>
                <a:latin typeface="Times New Roman" panose="02020603050405020304" pitchFamily="18" charset="0"/>
                <a:cs typeface="Times New Roman" panose="02020603050405020304" pitchFamily="18" charset="0"/>
              </a:rPr>
              <a:t>İlk şiirlerinde Namık Kemal başta olmak üzere Tanzimat şairlerinden etkilenmiştir.</a:t>
            </a:r>
          </a:p>
          <a:p>
            <a:pPr marL="571500" indent="-571500" algn="l">
              <a:buFont typeface="Wingdings" panose="05000000000000000000" pitchFamily="2" charset="2"/>
              <a:buChar char="v"/>
            </a:pPr>
            <a:r>
              <a:rPr lang="tr-TR" sz="3800" dirty="0">
                <a:solidFill>
                  <a:schemeClr val="tx1"/>
                </a:solidFill>
                <a:latin typeface="Times New Roman" panose="02020603050405020304" pitchFamily="18" charset="0"/>
                <a:cs typeface="Times New Roman" panose="02020603050405020304" pitchFamily="18" charset="0"/>
              </a:rPr>
              <a:t>Makale, şiir, mensur şiir, mektup gibi türlerde eserler vermiştir.</a:t>
            </a:r>
          </a:p>
          <a:p>
            <a:pPr marL="571500" indent="-571500" algn="l">
              <a:buFont typeface="Wingdings" panose="05000000000000000000" pitchFamily="2" charset="2"/>
              <a:buChar char="v"/>
            </a:pPr>
            <a:r>
              <a:rPr lang="tr-TR" sz="3800" dirty="0">
                <a:solidFill>
                  <a:schemeClr val="tx1"/>
                </a:solidFill>
                <a:latin typeface="Times New Roman" panose="02020603050405020304" pitchFamily="18" charset="0"/>
                <a:cs typeface="Times New Roman" panose="02020603050405020304" pitchFamily="18" charset="0"/>
              </a:rPr>
              <a:t>Nesirlerinde ahenk kaygısıyla yabancı sözcük ve tamlamalardan yararlanmıştır.</a:t>
            </a:r>
          </a:p>
        </p:txBody>
      </p:sp>
    </p:spTree>
    <p:extLst>
      <p:ext uri="{BB962C8B-B14F-4D97-AF65-F5344CB8AC3E}">
        <p14:creationId xmlns:p14="http://schemas.microsoft.com/office/powerpoint/2010/main" val="2875145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332656"/>
            <a:ext cx="8568952" cy="6120680"/>
          </a:xfrm>
        </p:spPr>
        <p:txBody>
          <a:bodyPr>
            <a:normAutofit/>
          </a:bodyPr>
          <a:lstStyle/>
          <a:p>
            <a:pPr algn="l"/>
            <a:r>
              <a:rPr lang="tr-TR" sz="7200" b="1" dirty="0">
                <a:solidFill>
                  <a:srgbClr val="FF0000"/>
                </a:solidFill>
                <a:latin typeface="Times New Roman" panose="02020603050405020304" pitchFamily="18" charset="0"/>
                <a:cs typeface="Times New Roman" panose="02020603050405020304" pitchFamily="18" charset="0"/>
              </a:rPr>
              <a:t>Eserleri:</a:t>
            </a:r>
          </a:p>
          <a:p>
            <a:pPr algn="l"/>
            <a:r>
              <a:rPr lang="tr-TR" sz="7200" b="1" dirty="0" smtClean="0">
                <a:solidFill>
                  <a:srgbClr val="FF0000"/>
                </a:solidFill>
                <a:latin typeface="Times New Roman" panose="02020603050405020304" pitchFamily="18" charset="0"/>
                <a:cs typeface="Times New Roman" panose="02020603050405020304" pitchFamily="18" charset="0"/>
              </a:rPr>
              <a:t>Şiir</a:t>
            </a:r>
            <a:r>
              <a:rPr lang="tr-TR" sz="7200" b="1" dirty="0">
                <a:solidFill>
                  <a:srgbClr val="FF0000"/>
                </a:solidFill>
                <a:latin typeface="Times New Roman" panose="02020603050405020304" pitchFamily="18" charset="0"/>
                <a:cs typeface="Times New Roman" panose="02020603050405020304" pitchFamily="18" charset="0"/>
              </a:rPr>
              <a:t>: </a:t>
            </a:r>
            <a:r>
              <a:rPr lang="tr-TR" sz="7200" dirty="0">
                <a:solidFill>
                  <a:schemeClr val="tx1"/>
                </a:solidFill>
                <a:latin typeface="Times New Roman" panose="02020603050405020304" pitchFamily="18" charset="0"/>
                <a:cs typeface="Times New Roman" panose="02020603050405020304" pitchFamily="18" charset="0"/>
              </a:rPr>
              <a:t>Gizli Figanlar, Firak-ı Irak, Malta Geceleri </a:t>
            </a:r>
            <a:r>
              <a:rPr lang="tr-TR" sz="7200" b="1" dirty="0">
                <a:solidFill>
                  <a:srgbClr val="FF0000"/>
                </a:solidFill>
                <a:latin typeface="Times New Roman" panose="02020603050405020304" pitchFamily="18" charset="0"/>
                <a:cs typeface="Times New Roman" panose="02020603050405020304" pitchFamily="18" charset="0"/>
              </a:rPr>
              <a:t>(nazım nesir karışık)</a:t>
            </a:r>
          </a:p>
        </p:txBody>
      </p:sp>
    </p:spTree>
    <p:extLst>
      <p:ext uri="{BB962C8B-B14F-4D97-AF65-F5344CB8AC3E}">
        <p14:creationId xmlns:p14="http://schemas.microsoft.com/office/powerpoint/2010/main" val="3268081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75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712968" cy="1224136"/>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SERVET-İ FÜNUN DÖNEMİNİN DİĞER SANATÇILARI</a:t>
            </a:r>
          </a:p>
        </p:txBody>
      </p:sp>
      <p:sp>
        <p:nvSpPr>
          <p:cNvPr id="3" name="Alt Başlık 2"/>
          <p:cNvSpPr>
            <a:spLocks noGrp="1"/>
          </p:cNvSpPr>
          <p:nvPr>
            <p:ph type="subTitle" idx="1"/>
          </p:nvPr>
        </p:nvSpPr>
        <p:spPr>
          <a:xfrm>
            <a:off x="251520" y="1700808"/>
            <a:ext cx="8640960" cy="4824536"/>
          </a:xfrm>
        </p:spPr>
        <p:txBody>
          <a:bodyPr>
            <a:normAutofit/>
          </a:bodyPr>
          <a:lstStyle/>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CELAL </a:t>
            </a:r>
            <a:r>
              <a:rPr lang="tr-TR" sz="2800" dirty="0" smtClean="0">
                <a:solidFill>
                  <a:schemeClr val="tx1"/>
                </a:solidFill>
                <a:latin typeface="Times New Roman" panose="02020603050405020304" pitchFamily="18" charset="0"/>
                <a:cs typeface="Times New Roman" panose="02020603050405020304" pitchFamily="18" charset="0"/>
              </a:rPr>
              <a:t>SAHİR </a:t>
            </a:r>
            <a:r>
              <a:rPr lang="tr-TR" sz="2800" dirty="0">
                <a:solidFill>
                  <a:schemeClr val="tx1"/>
                </a:solidFill>
                <a:latin typeface="Times New Roman" panose="02020603050405020304" pitchFamily="18" charset="0"/>
                <a:cs typeface="Times New Roman" panose="02020603050405020304" pitchFamily="18" charset="0"/>
              </a:rPr>
              <a:t>EROZAN </a:t>
            </a:r>
            <a:r>
              <a:rPr lang="tr-TR" sz="2800" b="1" dirty="0">
                <a:solidFill>
                  <a:srgbClr val="FF0000"/>
                </a:solidFill>
                <a:latin typeface="Times New Roman" panose="02020603050405020304" pitchFamily="18" charset="0"/>
                <a:cs typeface="Times New Roman" panose="02020603050405020304" pitchFamily="18" charset="0"/>
              </a:rPr>
              <a:t>(1883-1935</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FAİK ALİ OZANSOY </a:t>
            </a:r>
            <a:r>
              <a:rPr lang="tr-TR" sz="2800" b="1" dirty="0">
                <a:solidFill>
                  <a:srgbClr val="FF0000"/>
                </a:solidFill>
                <a:latin typeface="Times New Roman" panose="02020603050405020304" pitchFamily="18" charset="0"/>
                <a:cs typeface="Times New Roman" panose="02020603050405020304" pitchFamily="18" charset="0"/>
              </a:rPr>
              <a:t>(1876-1950</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HÜSEYİN SUAT YALÇIN </a:t>
            </a:r>
            <a:r>
              <a:rPr lang="tr-TR" sz="2800" b="1" dirty="0">
                <a:solidFill>
                  <a:srgbClr val="FF0000"/>
                </a:solidFill>
                <a:latin typeface="Times New Roman" panose="02020603050405020304" pitchFamily="18" charset="0"/>
                <a:cs typeface="Times New Roman" panose="02020603050405020304" pitchFamily="18" charset="0"/>
              </a:rPr>
              <a:t>(1867-1950</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HÜSEYİN SİRET ÖZSEVER </a:t>
            </a:r>
            <a:r>
              <a:rPr lang="tr-TR" sz="2800" b="1" dirty="0">
                <a:solidFill>
                  <a:srgbClr val="FF0000"/>
                </a:solidFill>
                <a:latin typeface="Times New Roman" panose="02020603050405020304" pitchFamily="18" charset="0"/>
                <a:cs typeface="Times New Roman" panose="02020603050405020304" pitchFamily="18" charset="0"/>
              </a:rPr>
              <a:t>(1872-1959</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ALİ EKREM BOLAYIR </a:t>
            </a:r>
            <a:r>
              <a:rPr lang="tr-TR" sz="2800" b="1" dirty="0">
                <a:solidFill>
                  <a:srgbClr val="FF0000"/>
                </a:solidFill>
                <a:latin typeface="Times New Roman" panose="02020603050405020304" pitchFamily="18" charset="0"/>
                <a:cs typeface="Times New Roman" panose="02020603050405020304" pitchFamily="18" charset="0"/>
              </a:rPr>
              <a:t>(1867-1937</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AHMET ŞUAYB </a:t>
            </a:r>
            <a:r>
              <a:rPr lang="tr-TR" sz="2800" b="1" dirty="0">
                <a:solidFill>
                  <a:srgbClr val="FF0000"/>
                </a:solidFill>
                <a:latin typeface="Times New Roman" panose="02020603050405020304" pitchFamily="18" charset="0"/>
                <a:cs typeface="Times New Roman" panose="02020603050405020304" pitchFamily="18" charset="0"/>
              </a:rPr>
              <a:t>(1876-1910</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AHMET İHSAN TOKGÖZ </a:t>
            </a:r>
            <a:r>
              <a:rPr lang="tr-TR" sz="2800" b="1" dirty="0">
                <a:solidFill>
                  <a:srgbClr val="FF0000"/>
                </a:solidFill>
                <a:latin typeface="Times New Roman" panose="02020603050405020304" pitchFamily="18" charset="0"/>
                <a:cs typeface="Times New Roman" panose="02020603050405020304" pitchFamily="18" charset="0"/>
              </a:rPr>
              <a:t>(1867-1947</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SAFVETİ ZİYA </a:t>
            </a:r>
            <a:r>
              <a:rPr lang="tr-TR" sz="2800" b="1" dirty="0">
                <a:solidFill>
                  <a:srgbClr val="FF0000"/>
                </a:solidFill>
                <a:latin typeface="Times New Roman" panose="02020603050405020304" pitchFamily="18" charset="0"/>
                <a:cs typeface="Times New Roman" panose="02020603050405020304" pitchFamily="18" charset="0"/>
              </a:rPr>
              <a:t>(1875-1929</a:t>
            </a:r>
            <a:r>
              <a:rPr lang="tr-TR" sz="2800" b="1" dirty="0" smtClean="0">
                <a:solidFill>
                  <a:srgbClr val="FF000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tr-TR" sz="2800" dirty="0">
                <a:solidFill>
                  <a:schemeClr val="tx1"/>
                </a:solidFill>
                <a:latin typeface="Times New Roman" panose="02020603050405020304" pitchFamily="18" charset="0"/>
                <a:cs typeface="Times New Roman" panose="02020603050405020304" pitchFamily="18" charset="0"/>
              </a:rPr>
              <a:t>SAFVET NEZİHİ </a:t>
            </a:r>
            <a:r>
              <a:rPr lang="tr-TR" sz="2800" b="1" dirty="0">
                <a:solidFill>
                  <a:srgbClr val="FF0000"/>
                </a:solidFill>
                <a:latin typeface="Times New Roman" panose="02020603050405020304" pitchFamily="18" charset="0"/>
                <a:cs typeface="Times New Roman" panose="02020603050405020304" pitchFamily="18" charset="0"/>
              </a:rPr>
              <a:t>(1871-1939)</a:t>
            </a:r>
          </a:p>
        </p:txBody>
      </p:sp>
    </p:spTree>
    <p:extLst>
      <p:ext uri="{BB962C8B-B14F-4D97-AF65-F5344CB8AC3E}">
        <p14:creationId xmlns:p14="http://schemas.microsoft.com/office/powerpoint/2010/main" val="134666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192688"/>
          </a:xfrm>
        </p:spPr>
        <p:txBody>
          <a:bodyPr/>
          <a:lstStyle/>
          <a:p>
            <a:pPr algn="l"/>
            <a:r>
              <a:rPr lang="tr-TR" sz="4000" dirty="0" smtClean="0">
                <a:solidFill>
                  <a:schemeClr val="tx1"/>
                </a:solidFill>
                <a:latin typeface="Times New Roman" panose="02020603050405020304" pitchFamily="18" charset="0"/>
                <a:cs typeface="Times New Roman" panose="02020603050405020304" pitchFamily="18" charset="0"/>
              </a:rPr>
              <a:t>	Eski-yeni </a:t>
            </a:r>
            <a:r>
              <a:rPr lang="tr-TR" sz="4000" dirty="0">
                <a:solidFill>
                  <a:schemeClr val="tx1"/>
                </a:solidFill>
                <a:latin typeface="Times New Roman" panose="02020603050405020304" pitchFamily="18" charset="0"/>
                <a:cs typeface="Times New Roman" panose="02020603050405020304" pitchFamily="18" charset="0"/>
              </a:rPr>
              <a:t>tartışması artınca da yeni tarafları Mahmut Ekrem’in etrafında Servet-i Fünûn dergisinde bir araya gelmeye başlayacaklardır. Recaizade Mahmut Ekrem 1896’da Ali İhsan Tokgöz’ü dergiyi bir edebiyat dergisi haline getirmesi için ikna eder ve derginin başına Tevfik Fikret getirilir. Böylelikle yeni bir edebiyat topluluğu bir çatı altında hayat bulmaya başlar</a:t>
            </a:r>
            <a:r>
              <a:rPr lang="tr-TR" sz="4000" dirty="0" smtClean="0">
                <a:solidFill>
                  <a:schemeClr val="tx1"/>
                </a:solidFill>
                <a:latin typeface="Times New Roman" panose="02020603050405020304" pitchFamily="18" charset="0"/>
                <a:cs typeface="Times New Roman" panose="02020603050405020304" pitchFamily="18" charset="0"/>
              </a:rPr>
              <a:t>.</a:t>
            </a:r>
            <a:endParaRPr lang="tr-TR"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857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440160"/>
          </a:xfrm>
        </p:spPr>
        <p:txBody>
          <a:bodyPr/>
          <a:lstStyle/>
          <a:p>
            <a:r>
              <a:rPr lang="tr-TR" b="1" dirty="0">
                <a:solidFill>
                  <a:srgbClr val="FF0000"/>
                </a:solidFill>
                <a:latin typeface="Times New Roman" panose="02020603050405020304" pitchFamily="18" charset="0"/>
                <a:cs typeface="Times New Roman" panose="02020603050405020304" pitchFamily="18" charset="0"/>
              </a:rPr>
              <a:t>CELAL SAHİR EROZAN (1883-1935)</a:t>
            </a:r>
          </a:p>
        </p:txBody>
      </p:sp>
      <p:sp>
        <p:nvSpPr>
          <p:cNvPr id="5" name="Alt Başlık 4"/>
          <p:cNvSpPr>
            <a:spLocks noGrp="1"/>
          </p:cNvSpPr>
          <p:nvPr>
            <p:ph type="subTitle" idx="1"/>
          </p:nvPr>
        </p:nvSpPr>
        <p:spPr>
          <a:xfrm>
            <a:off x="251520" y="1988840"/>
            <a:ext cx="8640960" cy="4392488"/>
          </a:xfrm>
        </p:spPr>
        <p:txBody>
          <a:bodyPr>
            <a:noAutofit/>
          </a:bodyPr>
          <a:lstStyle/>
          <a:p>
            <a:pPr marL="571500" indent="-571500" algn="l">
              <a:buFont typeface="Wingdings" panose="05000000000000000000" pitchFamily="2" charset="2"/>
              <a:buChar char="v"/>
            </a:pPr>
            <a:r>
              <a:rPr lang="tr-TR" sz="3700" dirty="0">
                <a:solidFill>
                  <a:schemeClr val="tx1"/>
                </a:solidFill>
                <a:latin typeface="Times New Roman" panose="02020603050405020304" pitchFamily="18" charset="0"/>
                <a:cs typeface="Times New Roman" panose="02020603050405020304" pitchFamily="18" charset="0"/>
              </a:rPr>
              <a:t>Servetifünun Topluluğunun en genç üyesidir.</a:t>
            </a:r>
          </a:p>
          <a:p>
            <a:pPr marL="571500" indent="-571500" algn="l">
              <a:buFont typeface="Wingdings" panose="05000000000000000000" pitchFamily="2" charset="2"/>
              <a:buChar char="v"/>
            </a:pPr>
            <a:r>
              <a:rPr lang="tr-TR" sz="3700" dirty="0">
                <a:solidFill>
                  <a:schemeClr val="tx1"/>
                </a:solidFill>
                <a:latin typeface="Times New Roman" panose="02020603050405020304" pitchFamily="18" charset="0"/>
                <a:cs typeface="Times New Roman" panose="02020603050405020304" pitchFamily="18" charset="0"/>
              </a:rPr>
              <a:t>Şiirlerinin başlıca teması </a:t>
            </a:r>
            <a:r>
              <a:rPr lang="tr-TR" sz="3700" b="1" dirty="0">
                <a:solidFill>
                  <a:srgbClr val="FF0000"/>
                </a:solidFill>
                <a:latin typeface="Times New Roman" panose="02020603050405020304" pitchFamily="18" charset="0"/>
                <a:cs typeface="Times New Roman" panose="02020603050405020304" pitchFamily="18" charset="0"/>
              </a:rPr>
              <a:t>“kadın”</a:t>
            </a:r>
            <a:r>
              <a:rPr lang="tr-TR" sz="3700" dirty="0">
                <a:solidFill>
                  <a:schemeClr val="tx1"/>
                </a:solidFill>
                <a:latin typeface="Times New Roman" panose="02020603050405020304" pitchFamily="18" charset="0"/>
                <a:cs typeface="Times New Roman" panose="02020603050405020304" pitchFamily="18" charset="0"/>
              </a:rPr>
              <a:t>dır. Şiirlerinin bu değişmez ve sürekli konusu yüzünden zaman zaman eleştirilmiştir</a:t>
            </a:r>
            <a:r>
              <a:rPr lang="tr-TR" sz="3700" dirty="0" smtClean="0">
                <a:solidFill>
                  <a:schemeClr val="tx1"/>
                </a:solidFill>
                <a:latin typeface="Times New Roman" panose="02020603050405020304" pitchFamily="18" charset="0"/>
                <a:cs typeface="Times New Roman" panose="02020603050405020304" pitchFamily="18" charset="0"/>
              </a:rPr>
              <a:t>.</a:t>
            </a:r>
          </a:p>
          <a:p>
            <a:pPr algn="l"/>
            <a:r>
              <a:rPr lang="tr-TR" sz="3700" b="1" dirty="0">
                <a:solidFill>
                  <a:srgbClr val="FF0000"/>
                </a:solidFill>
                <a:latin typeface="Times New Roman" panose="02020603050405020304" pitchFamily="18" charset="0"/>
                <a:cs typeface="Times New Roman" panose="02020603050405020304" pitchFamily="18" charset="0"/>
              </a:rPr>
              <a:t>Eserleri</a:t>
            </a:r>
          </a:p>
          <a:p>
            <a:pPr algn="l"/>
            <a:r>
              <a:rPr lang="tr-TR" sz="3700" b="1" dirty="0" smtClean="0">
                <a:solidFill>
                  <a:srgbClr val="FF0000"/>
                </a:solidFill>
                <a:latin typeface="Times New Roman" panose="02020603050405020304" pitchFamily="18" charset="0"/>
                <a:cs typeface="Times New Roman" panose="02020603050405020304" pitchFamily="18" charset="0"/>
              </a:rPr>
              <a:t>Şiir</a:t>
            </a:r>
            <a:r>
              <a:rPr lang="tr-TR" sz="3700" b="1" dirty="0">
                <a:solidFill>
                  <a:srgbClr val="FF0000"/>
                </a:solidFill>
                <a:latin typeface="Times New Roman" panose="02020603050405020304" pitchFamily="18" charset="0"/>
                <a:cs typeface="Times New Roman" panose="02020603050405020304" pitchFamily="18" charset="0"/>
              </a:rPr>
              <a:t>: </a:t>
            </a:r>
            <a:r>
              <a:rPr lang="tr-TR" sz="3700" dirty="0">
                <a:solidFill>
                  <a:schemeClr val="tx1"/>
                </a:solidFill>
                <a:latin typeface="Times New Roman" panose="02020603050405020304" pitchFamily="18" charset="0"/>
                <a:cs typeface="Times New Roman" panose="02020603050405020304" pitchFamily="18" charset="0"/>
              </a:rPr>
              <a:t>Beyaz Gölgeler, Siyah Kitap</a:t>
            </a:r>
          </a:p>
        </p:txBody>
      </p:sp>
    </p:spTree>
    <p:extLst>
      <p:ext uri="{BB962C8B-B14F-4D97-AF65-F5344CB8AC3E}">
        <p14:creationId xmlns:p14="http://schemas.microsoft.com/office/powerpoint/2010/main" val="4222384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955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96144"/>
          </a:xfrm>
        </p:spPr>
        <p:txBody>
          <a:bodyPr/>
          <a:lstStyle/>
          <a:p>
            <a:r>
              <a:rPr lang="tr-TR" b="1" dirty="0">
                <a:solidFill>
                  <a:srgbClr val="FF0000"/>
                </a:solidFill>
                <a:latin typeface="Times New Roman" panose="02020603050405020304" pitchFamily="18" charset="0"/>
                <a:cs typeface="Times New Roman" panose="02020603050405020304" pitchFamily="18" charset="0"/>
              </a:rPr>
              <a:t>FAİK ALİ OZANSOY (1876-1950)</a:t>
            </a:r>
          </a:p>
        </p:txBody>
      </p:sp>
      <p:sp>
        <p:nvSpPr>
          <p:cNvPr id="3" name="Alt Başlık 2"/>
          <p:cNvSpPr>
            <a:spLocks noGrp="1"/>
          </p:cNvSpPr>
          <p:nvPr>
            <p:ph type="subTitle" idx="1"/>
          </p:nvPr>
        </p:nvSpPr>
        <p:spPr>
          <a:xfrm>
            <a:off x="251520" y="1772816"/>
            <a:ext cx="8640960" cy="4680520"/>
          </a:xfrm>
        </p:spPr>
        <p:txBody>
          <a:bodyPr>
            <a:normAutofit/>
          </a:bodyPr>
          <a:lstStyle/>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Süleyman Nazif’in küçük kardeşidir.</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Abdülhak Hamit’i taklit etmiş, edebiyatımızda </a:t>
            </a:r>
            <a:r>
              <a:rPr lang="tr-TR" sz="3200" b="1" dirty="0">
                <a:solidFill>
                  <a:srgbClr val="FF0000"/>
                </a:solidFill>
                <a:latin typeface="Times New Roman" panose="02020603050405020304" pitchFamily="18" charset="0"/>
                <a:cs typeface="Times New Roman" panose="02020603050405020304" pitchFamily="18" charset="0"/>
              </a:rPr>
              <a:t>“İkinci Hamit” </a:t>
            </a:r>
            <a:r>
              <a:rPr lang="tr-TR" sz="3200" dirty="0">
                <a:solidFill>
                  <a:schemeClr val="tx1"/>
                </a:solidFill>
                <a:latin typeface="Times New Roman" panose="02020603050405020304" pitchFamily="18" charset="0"/>
                <a:cs typeface="Times New Roman" panose="02020603050405020304" pitchFamily="18" charset="0"/>
              </a:rPr>
              <a:t>olarak anılmıştır.</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I</a:t>
            </a:r>
            <a:r>
              <a:rPr lang="tr-TR" sz="3200" dirty="0" smtClean="0">
                <a:solidFill>
                  <a:schemeClr val="tx1"/>
                </a:solidFill>
                <a:latin typeface="Times New Roman" panose="02020603050405020304" pitchFamily="18" charset="0"/>
                <a:cs typeface="Times New Roman" panose="02020603050405020304" pitchFamily="18" charset="0"/>
              </a:rPr>
              <a:t>. Dünya </a:t>
            </a:r>
            <a:r>
              <a:rPr lang="tr-TR" sz="3200" dirty="0">
                <a:solidFill>
                  <a:schemeClr val="tx1"/>
                </a:solidFill>
                <a:latin typeface="Times New Roman" panose="02020603050405020304" pitchFamily="18" charset="0"/>
                <a:cs typeface="Times New Roman" panose="02020603050405020304" pitchFamily="18" charset="0"/>
              </a:rPr>
              <a:t>Savaşı’nda bireysellikten sıyrılarak şiirlerinde yurt sevgisini işlemiştir</a:t>
            </a:r>
            <a:r>
              <a:rPr lang="tr-TR" sz="3200" dirty="0" smtClean="0">
                <a:solidFill>
                  <a:schemeClr val="tx1"/>
                </a:solidFill>
                <a:latin typeface="Times New Roman" panose="02020603050405020304" pitchFamily="18" charset="0"/>
                <a:cs typeface="Times New Roman" panose="02020603050405020304" pitchFamily="18" charset="0"/>
              </a:rPr>
              <a:t>.</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Şiir</a:t>
            </a:r>
            <a:r>
              <a:rPr lang="tr-TR" sz="3200" b="1" dirty="0">
                <a:solidFill>
                  <a:srgbClr val="FF0000"/>
                </a:solidFill>
                <a:latin typeface="Times New Roman" panose="02020603050405020304" pitchFamily="18" charset="0"/>
                <a:cs typeface="Times New Roman" panose="02020603050405020304" pitchFamily="18" charset="0"/>
              </a:rPr>
              <a:t>:</a:t>
            </a:r>
            <a:r>
              <a:rPr lang="tr-TR" sz="3200" dirty="0">
                <a:solidFill>
                  <a:schemeClr val="tx1"/>
                </a:solidFill>
                <a:latin typeface="Times New Roman" panose="02020603050405020304" pitchFamily="18" charset="0"/>
                <a:cs typeface="Times New Roman" panose="02020603050405020304" pitchFamily="18" charset="0"/>
              </a:rPr>
              <a:t> Fani Teselliler, Temasil, Elhan-ı Vatan</a:t>
            </a:r>
          </a:p>
          <a:p>
            <a:pPr algn="l"/>
            <a:r>
              <a:rPr lang="tr-TR" sz="3200" b="1" dirty="0">
                <a:solidFill>
                  <a:srgbClr val="FF0000"/>
                </a:solidFill>
                <a:latin typeface="Times New Roman" panose="02020603050405020304" pitchFamily="18" charset="0"/>
                <a:cs typeface="Times New Roman" panose="02020603050405020304" pitchFamily="18" charset="0"/>
              </a:rPr>
              <a:t>Oyun:</a:t>
            </a:r>
            <a:r>
              <a:rPr lang="tr-TR" sz="3200" dirty="0">
                <a:solidFill>
                  <a:schemeClr val="tx1"/>
                </a:solidFill>
                <a:latin typeface="Times New Roman" panose="02020603050405020304" pitchFamily="18" charset="0"/>
                <a:cs typeface="Times New Roman" panose="02020603050405020304" pitchFamily="18" charset="0"/>
              </a:rPr>
              <a:t> Payitahtın Kapısında, Nedim ve Lale Devri</a:t>
            </a:r>
          </a:p>
        </p:txBody>
      </p:sp>
    </p:spTree>
    <p:extLst>
      <p:ext uri="{BB962C8B-B14F-4D97-AF65-F5344CB8AC3E}">
        <p14:creationId xmlns:p14="http://schemas.microsoft.com/office/powerpoint/2010/main" val="602127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18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368152"/>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HÜSEYİN SUAT YALÇIN (1867-1950)</a:t>
            </a:r>
          </a:p>
        </p:txBody>
      </p:sp>
      <p:sp>
        <p:nvSpPr>
          <p:cNvPr id="3" name="Alt Başlık 2"/>
          <p:cNvSpPr>
            <a:spLocks noGrp="1"/>
          </p:cNvSpPr>
          <p:nvPr>
            <p:ph type="subTitle" idx="1"/>
          </p:nvPr>
        </p:nvSpPr>
        <p:spPr>
          <a:xfrm>
            <a:off x="251520" y="1844824"/>
            <a:ext cx="8640960" cy="4608512"/>
          </a:xfrm>
        </p:spPr>
        <p:txBody>
          <a:bodyPr>
            <a:normAutofit/>
          </a:bodyPr>
          <a:lstStyle/>
          <a:p>
            <a:pPr marL="342900" indent="-342900" algn="l">
              <a:buFont typeface="Wingdings" panose="05000000000000000000" pitchFamily="2" charset="2"/>
              <a:buChar char="v"/>
            </a:pPr>
            <a:r>
              <a:rPr lang="tr-TR" sz="2600" b="1" dirty="0">
                <a:solidFill>
                  <a:srgbClr val="FF0000"/>
                </a:solidFill>
                <a:latin typeface="Times New Roman" panose="02020603050405020304" pitchFamily="18" charset="0"/>
                <a:cs typeface="Times New Roman" panose="02020603050405020304" pitchFamily="18" charset="0"/>
              </a:rPr>
              <a:t>“Gave-i Zalim”, “Dahhak-ı Zalim” </a:t>
            </a:r>
            <a:r>
              <a:rPr lang="tr-TR" sz="2600" dirty="0">
                <a:solidFill>
                  <a:schemeClr val="tx1"/>
                </a:solidFill>
                <a:latin typeface="Times New Roman" panose="02020603050405020304" pitchFamily="18" charset="0"/>
                <a:cs typeface="Times New Roman" panose="02020603050405020304" pitchFamily="18" charset="0"/>
              </a:rPr>
              <a:t>takma isimleriyle siyasi ve sosyal hicivler yazmıştır.</a:t>
            </a:r>
          </a:p>
          <a:p>
            <a:pPr marL="342900" indent="-342900" algn="l">
              <a:buFont typeface="Wingdings" panose="05000000000000000000" pitchFamily="2" charset="2"/>
              <a:buChar char="v"/>
            </a:pPr>
            <a:r>
              <a:rPr lang="tr-TR" sz="2600" dirty="0">
                <a:solidFill>
                  <a:schemeClr val="tx1"/>
                </a:solidFill>
                <a:latin typeface="Times New Roman" panose="02020603050405020304" pitchFamily="18" charset="0"/>
                <a:cs typeface="Times New Roman" panose="02020603050405020304" pitchFamily="18" charset="0"/>
              </a:rPr>
              <a:t>Nükteli, esprili bir dil yapısı vardır.</a:t>
            </a:r>
          </a:p>
          <a:p>
            <a:pPr marL="342900" indent="-342900" algn="l">
              <a:buFont typeface="Wingdings" panose="05000000000000000000" pitchFamily="2" charset="2"/>
              <a:buChar char="v"/>
            </a:pPr>
            <a:r>
              <a:rPr lang="tr-TR" sz="2600" dirty="0">
                <a:solidFill>
                  <a:schemeClr val="tx1"/>
                </a:solidFill>
                <a:latin typeface="Times New Roman" panose="02020603050405020304" pitchFamily="18" charset="0"/>
                <a:cs typeface="Times New Roman" panose="02020603050405020304" pitchFamily="18" charset="0"/>
              </a:rPr>
              <a:t>Lirizme varan şiirlerinde özellikle aşk ve kadın temalarını işler.</a:t>
            </a:r>
          </a:p>
          <a:p>
            <a:pPr marL="342900" indent="-342900" algn="l">
              <a:buFont typeface="Wingdings" panose="05000000000000000000" pitchFamily="2" charset="2"/>
              <a:buChar char="v"/>
            </a:pPr>
            <a:r>
              <a:rPr lang="tr-TR" sz="2600" dirty="0">
                <a:solidFill>
                  <a:schemeClr val="tx1"/>
                </a:solidFill>
                <a:latin typeface="Times New Roman" panose="02020603050405020304" pitchFamily="18" charset="0"/>
                <a:cs typeface="Times New Roman" panose="02020603050405020304" pitchFamily="18" charset="0"/>
              </a:rPr>
              <a:t>Ulusal konulara içtenlikle yer verir</a:t>
            </a:r>
            <a:r>
              <a:rPr lang="tr-TR" sz="2600" dirty="0" smtClean="0">
                <a:solidFill>
                  <a:schemeClr val="tx1"/>
                </a:solidFill>
                <a:latin typeface="Times New Roman" panose="02020603050405020304" pitchFamily="18" charset="0"/>
                <a:cs typeface="Times New Roman" panose="02020603050405020304" pitchFamily="18" charset="0"/>
              </a:rPr>
              <a:t>.</a:t>
            </a:r>
          </a:p>
          <a:p>
            <a:pPr algn="l"/>
            <a:r>
              <a:rPr lang="tr-TR" sz="2600" b="1" dirty="0">
                <a:solidFill>
                  <a:srgbClr val="FF0000"/>
                </a:solidFill>
                <a:latin typeface="Times New Roman" panose="02020603050405020304" pitchFamily="18" charset="0"/>
                <a:cs typeface="Times New Roman" panose="02020603050405020304" pitchFamily="18" charset="0"/>
              </a:rPr>
              <a:t>Eserleri</a:t>
            </a:r>
          </a:p>
          <a:p>
            <a:pPr algn="l"/>
            <a:r>
              <a:rPr lang="tr-TR" sz="2600" b="1" dirty="0" smtClean="0">
                <a:solidFill>
                  <a:srgbClr val="FF0000"/>
                </a:solidFill>
                <a:latin typeface="Times New Roman" panose="02020603050405020304" pitchFamily="18" charset="0"/>
                <a:cs typeface="Times New Roman" panose="02020603050405020304" pitchFamily="18" charset="0"/>
              </a:rPr>
              <a:t>Şiir</a:t>
            </a:r>
            <a:r>
              <a:rPr lang="tr-TR" sz="2600" b="1" dirty="0">
                <a:solidFill>
                  <a:srgbClr val="FF0000"/>
                </a:solidFill>
                <a:latin typeface="Times New Roman" panose="02020603050405020304" pitchFamily="18" charset="0"/>
                <a:cs typeface="Times New Roman" panose="02020603050405020304" pitchFamily="18" charset="0"/>
              </a:rPr>
              <a:t>:</a:t>
            </a:r>
            <a:r>
              <a:rPr lang="tr-TR" sz="2600" dirty="0">
                <a:solidFill>
                  <a:schemeClr val="tx1"/>
                </a:solidFill>
                <a:latin typeface="Times New Roman" panose="02020603050405020304" pitchFamily="18" charset="0"/>
                <a:cs typeface="Times New Roman" panose="02020603050405020304" pitchFamily="18" charset="0"/>
              </a:rPr>
              <a:t> Lane-i Melal, Gave Destanı</a:t>
            </a:r>
          </a:p>
          <a:p>
            <a:pPr algn="l"/>
            <a:r>
              <a:rPr lang="tr-TR" sz="2600" b="1" dirty="0">
                <a:solidFill>
                  <a:srgbClr val="FF0000"/>
                </a:solidFill>
                <a:latin typeface="Times New Roman" panose="02020603050405020304" pitchFamily="18" charset="0"/>
                <a:cs typeface="Times New Roman" panose="02020603050405020304" pitchFamily="18" charset="0"/>
              </a:rPr>
              <a:t>Tiyatro: </a:t>
            </a:r>
            <a:r>
              <a:rPr lang="tr-TR" sz="2600" dirty="0">
                <a:solidFill>
                  <a:schemeClr val="tx1"/>
                </a:solidFill>
                <a:latin typeface="Times New Roman" panose="02020603050405020304" pitchFamily="18" charset="0"/>
                <a:cs typeface="Times New Roman" panose="02020603050405020304" pitchFamily="18" charset="0"/>
              </a:rPr>
              <a:t>Kirli Çamaşırlar, Ahrette Bir Gün, Deva-yı Aşk, Kayseri Gülleri, Şehbal yahut </a:t>
            </a:r>
            <a:r>
              <a:rPr lang="tr-TR" sz="2600" dirty="0" smtClean="0">
                <a:solidFill>
                  <a:schemeClr val="tx1"/>
                </a:solidFill>
                <a:latin typeface="Times New Roman" panose="02020603050405020304" pitchFamily="18" charset="0"/>
                <a:cs typeface="Times New Roman" panose="02020603050405020304" pitchFamily="18" charset="0"/>
              </a:rPr>
              <a:t>İstibdatın </a:t>
            </a:r>
            <a:r>
              <a:rPr lang="tr-TR" sz="2600" dirty="0">
                <a:solidFill>
                  <a:schemeClr val="tx1"/>
                </a:solidFill>
                <a:latin typeface="Times New Roman" panose="02020603050405020304" pitchFamily="18" charset="0"/>
                <a:cs typeface="Times New Roman" panose="02020603050405020304" pitchFamily="18" charset="0"/>
              </a:rPr>
              <a:t>Son Perdesi, Yamalar</a:t>
            </a:r>
          </a:p>
        </p:txBody>
      </p:sp>
    </p:spTree>
    <p:extLst>
      <p:ext uri="{BB962C8B-B14F-4D97-AF65-F5344CB8AC3E}">
        <p14:creationId xmlns:p14="http://schemas.microsoft.com/office/powerpoint/2010/main" val="2801276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433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440160"/>
          </a:xfrm>
        </p:spPr>
        <p:txBody>
          <a:bodyPr/>
          <a:lstStyle/>
          <a:p>
            <a:r>
              <a:rPr lang="tr-TR" b="1" dirty="0">
                <a:solidFill>
                  <a:srgbClr val="FF0000"/>
                </a:solidFill>
                <a:latin typeface="Times New Roman" panose="02020603050405020304" pitchFamily="18" charset="0"/>
                <a:cs typeface="Times New Roman" panose="02020603050405020304" pitchFamily="18" charset="0"/>
              </a:rPr>
              <a:t>HÜSEYİN SİRET ÖZSEVER (1872-1959)</a:t>
            </a:r>
          </a:p>
        </p:txBody>
      </p:sp>
      <p:sp>
        <p:nvSpPr>
          <p:cNvPr id="3" name="Alt Başlık 2"/>
          <p:cNvSpPr>
            <a:spLocks noGrp="1"/>
          </p:cNvSpPr>
          <p:nvPr>
            <p:ph type="subTitle" idx="1"/>
          </p:nvPr>
        </p:nvSpPr>
        <p:spPr>
          <a:xfrm>
            <a:off x="251520" y="1628800"/>
            <a:ext cx="8712968" cy="4824536"/>
          </a:xfrm>
        </p:spPr>
        <p:txBody>
          <a:bodyPr>
            <a:noAutofit/>
          </a:bodyPr>
          <a:lstStyle/>
          <a:p>
            <a:pPr marL="571500" indent="-5715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Servetifünun şairlerinin en lirik olanıdır.</a:t>
            </a:r>
          </a:p>
          <a:p>
            <a:pPr marL="571500" indent="-5715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Bireysel duyguları, aşk, doğa, kadın, aile temalarını kendine özgü sade bir dille, aruzun yanında heceyi de kullanarak yansıtır.</a:t>
            </a:r>
          </a:p>
          <a:p>
            <a:pPr marL="571500" indent="-571500" algn="l">
              <a:buFont typeface="Wingdings" panose="05000000000000000000" pitchFamily="2" charset="2"/>
              <a:buChar char="v"/>
            </a:pPr>
            <a:r>
              <a:rPr lang="tr-TR" sz="3200" b="1" dirty="0">
                <a:solidFill>
                  <a:srgbClr val="FF0000"/>
                </a:solidFill>
                <a:latin typeface="Times New Roman" panose="02020603050405020304" pitchFamily="18" charset="0"/>
                <a:cs typeface="Times New Roman" panose="02020603050405020304" pitchFamily="18" charset="0"/>
              </a:rPr>
              <a:t>“Ömer Senih” </a:t>
            </a:r>
            <a:r>
              <a:rPr lang="tr-TR" sz="3200" dirty="0">
                <a:solidFill>
                  <a:schemeClr val="tx1"/>
                </a:solidFill>
                <a:latin typeface="Times New Roman" panose="02020603050405020304" pitchFamily="18" charset="0"/>
                <a:cs typeface="Times New Roman" panose="02020603050405020304" pitchFamily="18" charset="0"/>
              </a:rPr>
              <a:t>imzalı yazılar da onundur</a:t>
            </a:r>
            <a:r>
              <a:rPr lang="tr-TR" sz="3200" dirty="0" smtClean="0">
                <a:solidFill>
                  <a:schemeClr val="tx1"/>
                </a:solidFill>
                <a:latin typeface="Times New Roman" panose="02020603050405020304" pitchFamily="18" charset="0"/>
                <a:cs typeface="Times New Roman" panose="02020603050405020304" pitchFamily="18" charset="0"/>
              </a:rPr>
              <a:t>.</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Şiir</a:t>
            </a:r>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tx1"/>
                </a:solidFill>
                <a:latin typeface="Times New Roman" panose="02020603050405020304" pitchFamily="18" charset="0"/>
                <a:cs typeface="Times New Roman" panose="02020603050405020304" pitchFamily="18" charset="0"/>
              </a:rPr>
              <a:t>Leyal-i Girizan, Bağbozumu, Kıvılcımlı Kül, Kargalar </a:t>
            </a:r>
            <a:r>
              <a:rPr lang="tr-TR" sz="3200" b="1" dirty="0">
                <a:solidFill>
                  <a:srgbClr val="FF0000"/>
                </a:solidFill>
                <a:latin typeface="Times New Roman" panose="02020603050405020304" pitchFamily="18" charset="0"/>
                <a:cs typeface="Times New Roman" panose="02020603050405020304" pitchFamily="18" charset="0"/>
              </a:rPr>
              <a:t>(manzum yergiler)</a:t>
            </a:r>
          </a:p>
        </p:txBody>
      </p:sp>
    </p:spTree>
    <p:extLst>
      <p:ext uri="{BB962C8B-B14F-4D97-AF65-F5344CB8AC3E}">
        <p14:creationId xmlns:p14="http://schemas.microsoft.com/office/powerpoint/2010/main" val="1959897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57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368152"/>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ALİ EKREM BOLAYIR (1867-1937)</a:t>
            </a:r>
          </a:p>
        </p:txBody>
      </p:sp>
      <p:sp>
        <p:nvSpPr>
          <p:cNvPr id="3" name="Alt Başlık 2"/>
          <p:cNvSpPr>
            <a:spLocks noGrp="1"/>
          </p:cNvSpPr>
          <p:nvPr>
            <p:ph type="subTitle" idx="1"/>
          </p:nvPr>
        </p:nvSpPr>
        <p:spPr>
          <a:xfrm>
            <a:off x="251520" y="1988840"/>
            <a:ext cx="8640960" cy="4680520"/>
          </a:xfrm>
        </p:spPr>
        <p:txBody>
          <a:bodyPr>
            <a:normAutofit/>
          </a:bodyPr>
          <a:lstStyle/>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N</a:t>
            </a:r>
            <a:r>
              <a:rPr lang="tr-TR" sz="2500" dirty="0" smtClean="0">
                <a:solidFill>
                  <a:schemeClr val="tx1"/>
                </a:solidFill>
                <a:latin typeface="Times New Roman" panose="02020603050405020304" pitchFamily="18" charset="0"/>
                <a:cs typeface="Times New Roman" panose="02020603050405020304" pitchFamily="18" charset="0"/>
              </a:rPr>
              <a:t>amık </a:t>
            </a:r>
            <a:r>
              <a:rPr lang="tr-TR" sz="2500" dirty="0">
                <a:solidFill>
                  <a:schemeClr val="tx1"/>
                </a:solidFill>
                <a:latin typeface="Times New Roman" panose="02020603050405020304" pitchFamily="18" charset="0"/>
                <a:cs typeface="Times New Roman" panose="02020603050405020304" pitchFamily="18" charset="0"/>
              </a:rPr>
              <a:t>Kemal’in oğludur.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Türk-Yunan savaşını işleyen </a:t>
            </a:r>
            <a:r>
              <a:rPr lang="tr-TR" sz="2500" b="1" dirty="0">
                <a:solidFill>
                  <a:srgbClr val="FF0000"/>
                </a:solidFill>
                <a:latin typeface="Times New Roman" panose="02020603050405020304" pitchFamily="18" charset="0"/>
                <a:cs typeface="Times New Roman" panose="02020603050405020304" pitchFamily="18" charset="0"/>
              </a:rPr>
              <a:t>“Vasiyet” </a:t>
            </a:r>
            <a:r>
              <a:rPr lang="tr-TR" sz="2500" dirty="0">
                <a:solidFill>
                  <a:schemeClr val="tx1"/>
                </a:solidFill>
                <a:latin typeface="Times New Roman" panose="02020603050405020304" pitchFamily="18" charset="0"/>
                <a:cs typeface="Times New Roman" panose="02020603050405020304" pitchFamily="18" charset="0"/>
              </a:rPr>
              <a:t>adlı şiiri büyük yankı uyandırmıştır.</a:t>
            </a:r>
          </a:p>
          <a:p>
            <a:pPr marL="342900" indent="-342900" algn="l">
              <a:buFont typeface="Wingdings" panose="05000000000000000000" pitchFamily="2" charset="2"/>
              <a:buChar char="v"/>
            </a:pPr>
            <a:r>
              <a:rPr lang="tr-TR" sz="2500" dirty="0">
                <a:solidFill>
                  <a:schemeClr val="tx1"/>
                </a:solidFill>
                <a:latin typeface="Times New Roman" panose="02020603050405020304" pitchFamily="18" charset="0"/>
                <a:cs typeface="Times New Roman" panose="02020603050405020304" pitchFamily="18" charset="0"/>
              </a:rPr>
              <a:t>Şiirlerinde toplumsal konulara yönelmiş, aruzun yanında hece ölçüsünü de kullanmıştır</a:t>
            </a:r>
            <a:r>
              <a:rPr lang="tr-TR" sz="2500" dirty="0" smtClean="0">
                <a:solidFill>
                  <a:schemeClr val="tx1"/>
                </a:solidFill>
                <a:latin typeface="Times New Roman" panose="02020603050405020304" pitchFamily="18" charset="0"/>
                <a:cs typeface="Times New Roman" panose="02020603050405020304" pitchFamily="18" charset="0"/>
              </a:rPr>
              <a:t>.</a:t>
            </a:r>
          </a:p>
          <a:p>
            <a:pPr algn="l"/>
            <a:r>
              <a:rPr lang="tr-TR" sz="2500" b="1" dirty="0">
                <a:solidFill>
                  <a:srgbClr val="FF0000"/>
                </a:solidFill>
                <a:latin typeface="Times New Roman" panose="02020603050405020304" pitchFamily="18" charset="0"/>
                <a:cs typeface="Times New Roman" panose="02020603050405020304" pitchFamily="18" charset="0"/>
              </a:rPr>
              <a:t>Eserleri</a:t>
            </a:r>
          </a:p>
          <a:p>
            <a:pPr algn="l"/>
            <a:r>
              <a:rPr lang="tr-TR" sz="2500" b="1" dirty="0" smtClean="0">
                <a:solidFill>
                  <a:srgbClr val="FF0000"/>
                </a:solidFill>
                <a:latin typeface="Times New Roman" panose="02020603050405020304" pitchFamily="18" charset="0"/>
                <a:cs typeface="Times New Roman" panose="02020603050405020304" pitchFamily="18" charset="0"/>
              </a:rPr>
              <a:t>Şiir</a:t>
            </a:r>
            <a:r>
              <a:rPr lang="tr-TR" sz="2500" b="1" dirty="0">
                <a:solidFill>
                  <a:srgbClr val="FF0000"/>
                </a:solidFill>
                <a:latin typeface="Times New Roman" panose="02020603050405020304" pitchFamily="18" charset="0"/>
                <a:cs typeface="Times New Roman" panose="02020603050405020304" pitchFamily="18" charset="0"/>
              </a:rPr>
              <a:t>:</a:t>
            </a:r>
            <a:r>
              <a:rPr lang="tr-TR" sz="2500" dirty="0">
                <a:solidFill>
                  <a:schemeClr val="tx1"/>
                </a:solidFill>
                <a:latin typeface="Times New Roman" panose="02020603050405020304" pitchFamily="18" charset="0"/>
                <a:cs typeface="Times New Roman" panose="02020603050405020304" pitchFamily="18" charset="0"/>
              </a:rPr>
              <a:t> Zilal-i İlham, Vicdan Alevleri, Ordunun Defteri </a:t>
            </a:r>
            <a:r>
              <a:rPr lang="tr-TR" sz="2500" b="1" dirty="0">
                <a:solidFill>
                  <a:srgbClr val="FF0000"/>
                </a:solidFill>
                <a:latin typeface="Times New Roman" panose="02020603050405020304" pitchFamily="18" charset="0"/>
                <a:cs typeface="Times New Roman" panose="02020603050405020304" pitchFamily="18" charset="0"/>
              </a:rPr>
              <a:t>(nazım-nesir), </a:t>
            </a:r>
            <a:r>
              <a:rPr lang="tr-TR" sz="2500" dirty="0">
                <a:solidFill>
                  <a:schemeClr val="tx1"/>
                </a:solidFill>
                <a:latin typeface="Times New Roman" panose="02020603050405020304" pitchFamily="18" charset="0"/>
                <a:cs typeface="Times New Roman" panose="02020603050405020304" pitchFamily="18" charset="0"/>
              </a:rPr>
              <a:t>Kaside-i Askeriye</a:t>
            </a:r>
          </a:p>
          <a:p>
            <a:pPr algn="l"/>
            <a:r>
              <a:rPr lang="tr-TR" sz="2500" b="1" dirty="0">
                <a:solidFill>
                  <a:srgbClr val="FF0000"/>
                </a:solidFill>
                <a:latin typeface="Times New Roman" panose="02020603050405020304" pitchFamily="18" charset="0"/>
                <a:cs typeface="Times New Roman" panose="02020603050405020304" pitchFamily="18" charset="0"/>
              </a:rPr>
              <a:t>Oyun: </a:t>
            </a:r>
            <a:r>
              <a:rPr lang="tr-TR" sz="2500" dirty="0">
                <a:solidFill>
                  <a:schemeClr val="tx1"/>
                </a:solidFill>
                <a:latin typeface="Times New Roman" panose="02020603050405020304" pitchFamily="18" charset="0"/>
                <a:cs typeface="Times New Roman" panose="02020603050405020304" pitchFamily="18" charset="0"/>
              </a:rPr>
              <a:t>Baria, Sultan Selim</a:t>
            </a:r>
          </a:p>
          <a:p>
            <a:pPr algn="l"/>
            <a:r>
              <a:rPr lang="tr-TR" sz="2500" b="1" dirty="0">
                <a:solidFill>
                  <a:srgbClr val="FF0000"/>
                </a:solidFill>
                <a:latin typeface="Times New Roman" panose="02020603050405020304" pitchFamily="18" charset="0"/>
                <a:cs typeface="Times New Roman" panose="02020603050405020304" pitchFamily="18" charset="0"/>
              </a:rPr>
              <a:t>İnceleme: </a:t>
            </a:r>
            <a:r>
              <a:rPr lang="tr-TR" sz="2500" dirty="0">
                <a:solidFill>
                  <a:schemeClr val="tx1"/>
                </a:solidFill>
                <a:latin typeface="Times New Roman" panose="02020603050405020304" pitchFamily="18" charset="0"/>
                <a:cs typeface="Times New Roman" panose="02020603050405020304" pitchFamily="18" charset="0"/>
              </a:rPr>
              <a:t>Edebi Meslekler, Namık Kemal</a:t>
            </a:r>
          </a:p>
        </p:txBody>
      </p:sp>
    </p:spTree>
    <p:extLst>
      <p:ext uri="{BB962C8B-B14F-4D97-AF65-F5344CB8AC3E}">
        <p14:creationId xmlns:p14="http://schemas.microsoft.com/office/powerpoint/2010/main" val="4186710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6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296144"/>
          </a:xfrm>
        </p:spPr>
        <p:txBody>
          <a:bodyPr/>
          <a:lstStyle/>
          <a:p>
            <a:r>
              <a:rPr lang="tr-TR" b="1" dirty="0">
                <a:solidFill>
                  <a:srgbClr val="FF0000"/>
                </a:solidFill>
                <a:latin typeface="Times New Roman" panose="02020603050405020304" pitchFamily="18" charset="0"/>
                <a:cs typeface="Times New Roman" panose="02020603050405020304" pitchFamily="18" charset="0"/>
              </a:rPr>
              <a:t>GENEL ÖZELLİKLERi</a:t>
            </a:r>
          </a:p>
        </p:txBody>
      </p:sp>
      <p:sp>
        <p:nvSpPr>
          <p:cNvPr id="5" name="Alt Başlık 4"/>
          <p:cNvSpPr>
            <a:spLocks noGrp="1"/>
          </p:cNvSpPr>
          <p:nvPr>
            <p:ph type="subTitle" idx="1"/>
          </p:nvPr>
        </p:nvSpPr>
        <p:spPr>
          <a:xfrm>
            <a:off x="179512" y="1772816"/>
            <a:ext cx="8712968" cy="4752528"/>
          </a:xfrm>
        </p:spPr>
        <p:txBody>
          <a:bodyPr>
            <a:normAutofit/>
          </a:bodyPr>
          <a:lstStyle/>
          <a:p>
            <a:pPr marL="342900" indent="-342900" algn="l">
              <a:buFont typeface="Wingdings" panose="05000000000000000000" pitchFamily="2" charset="2"/>
              <a:buChar char="v"/>
            </a:pPr>
            <a:r>
              <a:rPr lang="tr-TR" sz="2400" b="1" dirty="0" smtClean="0">
                <a:solidFill>
                  <a:srgbClr val="FF0000"/>
                </a:solidFill>
                <a:latin typeface="Times New Roman" panose="02020603050405020304" pitchFamily="18" charset="0"/>
                <a:cs typeface="Times New Roman" panose="02020603050405020304" pitchFamily="18" charset="0"/>
              </a:rPr>
              <a:t>“Sanat </a:t>
            </a:r>
            <a:r>
              <a:rPr lang="tr-TR" sz="2400" b="1" dirty="0">
                <a:solidFill>
                  <a:srgbClr val="FF0000"/>
                </a:solidFill>
                <a:latin typeface="Times New Roman" panose="02020603050405020304" pitchFamily="18" charset="0"/>
                <a:cs typeface="Times New Roman" panose="02020603050405020304" pitchFamily="18" charset="0"/>
              </a:rPr>
              <a:t>için sanat” </a:t>
            </a:r>
            <a:r>
              <a:rPr lang="tr-TR" sz="2400" dirty="0">
                <a:solidFill>
                  <a:schemeClr val="tx1"/>
                </a:solidFill>
                <a:latin typeface="Times New Roman" panose="02020603050405020304" pitchFamily="18" charset="0"/>
                <a:cs typeface="Times New Roman" panose="02020603050405020304" pitchFamily="18" charset="0"/>
              </a:rPr>
              <a:t>ilkesine beğlıdırlar.</a:t>
            </a:r>
          </a:p>
          <a:p>
            <a:pPr marL="342900" indent="-342900" algn="l">
              <a:buFont typeface="Wingdings" panose="05000000000000000000" pitchFamily="2" charset="2"/>
              <a:buChar char="v"/>
            </a:pPr>
            <a:r>
              <a:rPr lang="tr-TR" sz="2400" dirty="0" smtClean="0">
                <a:solidFill>
                  <a:schemeClr val="tx1"/>
                </a:solidFill>
                <a:latin typeface="Times New Roman" panose="02020603050405020304" pitchFamily="18" charset="0"/>
                <a:cs typeface="Times New Roman" panose="02020603050405020304" pitchFamily="18" charset="0"/>
              </a:rPr>
              <a:t>Cümlenin </a:t>
            </a:r>
            <a:r>
              <a:rPr lang="tr-TR" sz="2400" dirty="0">
                <a:solidFill>
                  <a:schemeClr val="tx1"/>
                </a:solidFill>
                <a:latin typeface="Times New Roman" panose="02020603050405020304" pitchFamily="18" charset="0"/>
                <a:cs typeface="Times New Roman" panose="02020603050405020304" pitchFamily="18" charset="0"/>
              </a:rPr>
              <a:t>dize ya da beyitte tamamlanması kuralını yıkmışlar ve cümleyi özgürlüğüne kavuşturmuşlardır. Beyitin cümle üzerindeki egemenliğine son verirler. Cümle istediği yerde </a:t>
            </a:r>
            <a:r>
              <a:rPr lang="tr-TR" sz="2400" dirty="0" smtClean="0">
                <a:solidFill>
                  <a:schemeClr val="tx1"/>
                </a:solidFill>
                <a:latin typeface="Times New Roman" panose="02020603050405020304" pitchFamily="18" charset="0"/>
                <a:cs typeface="Times New Roman" panose="02020603050405020304" pitchFamily="18" charset="0"/>
              </a:rPr>
              <a:t>bitebilir.</a:t>
            </a:r>
          </a:p>
          <a:p>
            <a:pPr marL="342900" indent="-342900" algn="l">
              <a:buFont typeface="Wingdings" panose="05000000000000000000" pitchFamily="2" charset="2"/>
              <a:buChar char="v"/>
            </a:pPr>
            <a:r>
              <a:rPr lang="tr-TR" sz="2400" dirty="0" smtClean="0">
                <a:solidFill>
                  <a:schemeClr val="tx1"/>
                </a:solidFill>
                <a:latin typeface="Times New Roman" panose="02020603050405020304" pitchFamily="18" charset="0"/>
                <a:cs typeface="Times New Roman" panose="02020603050405020304" pitchFamily="18" charset="0"/>
              </a:rPr>
              <a:t>Servet-i </a:t>
            </a:r>
            <a:r>
              <a:rPr lang="tr-TR" sz="2400" dirty="0">
                <a:solidFill>
                  <a:schemeClr val="tx1"/>
                </a:solidFill>
                <a:latin typeface="Times New Roman" panose="02020603050405020304" pitchFamily="18" charset="0"/>
                <a:cs typeface="Times New Roman" panose="02020603050405020304" pitchFamily="18" charset="0"/>
              </a:rPr>
              <a:t>Fünuncular aruz ölçüsünü  kullanırlar. Ancak aruzun dizeler üzerindeki egemenliğini de yıkarak, bir şiirde birden çok kalıba yer vermişlerdir.</a:t>
            </a:r>
          </a:p>
          <a:p>
            <a:pPr marL="342900" indent="-342900" algn="l">
              <a:buFont typeface="Wingdings" panose="05000000000000000000" pitchFamily="2" charset="2"/>
              <a:buChar char="v"/>
            </a:pPr>
            <a:r>
              <a:rPr lang="tr-TR" sz="2400" dirty="0" smtClean="0">
                <a:solidFill>
                  <a:schemeClr val="tx1"/>
                </a:solidFill>
                <a:latin typeface="Times New Roman" panose="02020603050405020304" pitchFamily="18" charset="0"/>
                <a:cs typeface="Times New Roman" panose="02020603050405020304" pitchFamily="18" charset="0"/>
              </a:rPr>
              <a:t>Onlar </a:t>
            </a:r>
            <a:r>
              <a:rPr lang="tr-TR" sz="2400" b="1" dirty="0">
                <a:solidFill>
                  <a:srgbClr val="FF0000"/>
                </a:solidFill>
                <a:latin typeface="Times New Roman" panose="02020603050405020304" pitchFamily="18" charset="0"/>
                <a:cs typeface="Times New Roman" panose="02020603050405020304" pitchFamily="18" charset="0"/>
              </a:rPr>
              <a:t>“her şey şiirin konusu olabilir” </a:t>
            </a:r>
            <a:r>
              <a:rPr lang="tr-TR" sz="2400" dirty="0">
                <a:solidFill>
                  <a:schemeClr val="tx1"/>
                </a:solidFill>
                <a:latin typeface="Times New Roman" panose="02020603050405020304" pitchFamily="18" charset="0"/>
                <a:cs typeface="Times New Roman" panose="02020603050405020304" pitchFamily="18" charset="0"/>
              </a:rPr>
              <a:t>görüşünü benimsemişler; fakat dönemin siyasal baskıları nedeniyle aşk, doğa, aile hayatı ve gündelik yaşamın basit konularına eğilmişlerdir.</a:t>
            </a:r>
          </a:p>
          <a:p>
            <a:pPr marL="342900" indent="-342900" algn="l">
              <a:buFont typeface="Wingdings" panose="05000000000000000000" pitchFamily="2" charset="2"/>
              <a:buChar char="v"/>
            </a:pPr>
            <a:r>
              <a:rPr lang="tr-TR" sz="2400" dirty="0" smtClean="0">
                <a:solidFill>
                  <a:schemeClr val="tx1"/>
                </a:solidFill>
                <a:latin typeface="Times New Roman" panose="02020603050405020304" pitchFamily="18" charset="0"/>
                <a:cs typeface="Times New Roman" panose="02020603050405020304" pitchFamily="18" charset="0"/>
              </a:rPr>
              <a:t>Şiirde </a:t>
            </a:r>
            <a:r>
              <a:rPr lang="tr-TR" sz="2400" dirty="0">
                <a:solidFill>
                  <a:schemeClr val="tx1"/>
                </a:solidFill>
                <a:latin typeface="Times New Roman" panose="02020603050405020304" pitchFamily="18" charset="0"/>
                <a:cs typeface="Times New Roman" panose="02020603050405020304" pitchFamily="18" charset="0"/>
              </a:rPr>
              <a:t>ilk defa bu dönemde konu bütünlüğü sağlanmıştır.</a:t>
            </a:r>
          </a:p>
        </p:txBody>
      </p:sp>
    </p:spTree>
    <p:extLst>
      <p:ext uri="{BB962C8B-B14F-4D97-AF65-F5344CB8AC3E}">
        <p14:creationId xmlns:p14="http://schemas.microsoft.com/office/powerpoint/2010/main" val="2154647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24136"/>
          </a:xfrm>
        </p:spPr>
        <p:txBody>
          <a:bodyPr/>
          <a:lstStyle/>
          <a:p>
            <a:r>
              <a:rPr lang="tr-TR" b="1" dirty="0">
                <a:solidFill>
                  <a:srgbClr val="FF0000"/>
                </a:solidFill>
                <a:latin typeface="Times New Roman" panose="02020603050405020304" pitchFamily="18" charset="0"/>
                <a:cs typeface="Times New Roman" panose="02020603050405020304" pitchFamily="18" charset="0"/>
              </a:rPr>
              <a:t>AHMET ŞUAYB (1876-1910)</a:t>
            </a:r>
          </a:p>
        </p:txBody>
      </p:sp>
      <p:sp>
        <p:nvSpPr>
          <p:cNvPr id="3" name="Alt Başlık 2"/>
          <p:cNvSpPr>
            <a:spLocks noGrp="1"/>
          </p:cNvSpPr>
          <p:nvPr>
            <p:ph type="subTitle" idx="1"/>
          </p:nvPr>
        </p:nvSpPr>
        <p:spPr>
          <a:xfrm>
            <a:off x="251520" y="1628800"/>
            <a:ext cx="8712968" cy="4896544"/>
          </a:xfrm>
        </p:spPr>
        <p:txBody>
          <a:bodyPr>
            <a:noAutofit/>
          </a:bodyPr>
          <a:lstStyle/>
          <a:p>
            <a:pPr marL="342900" indent="-342900" algn="l">
              <a:buFont typeface="Wingdings" panose="05000000000000000000" pitchFamily="2" charset="2"/>
              <a:buChar char="v"/>
            </a:pPr>
            <a:r>
              <a:rPr lang="tr-TR" sz="4300" dirty="0">
                <a:solidFill>
                  <a:schemeClr val="tx1"/>
                </a:solidFill>
                <a:latin typeface="Times New Roman" panose="02020603050405020304" pitchFamily="18" charset="0"/>
                <a:cs typeface="Times New Roman" panose="02020603050405020304" pitchFamily="18" charset="0"/>
              </a:rPr>
              <a:t>Servetifünun Döneminde edebi eleştiri üzerine yoğunlaşmış, çoğunlukla eleştiri türünde eser vermiştir.</a:t>
            </a:r>
          </a:p>
          <a:p>
            <a:pPr algn="l"/>
            <a:r>
              <a:rPr lang="tr-TR" sz="4300" b="1" dirty="0">
                <a:solidFill>
                  <a:srgbClr val="FF0000"/>
                </a:solidFill>
                <a:latin typeface="Times New Roman" panose="02020603050405020304" pitchFamily="18" charset="0"/>
                <a:cs typeface="Times New Roman" panose="02020603050405020304" pitchFamily="18" charset="0"/>
              </a:rPr>
              <a:t>Eserleri</a:t>
            </a:r>
          </a:p>
          <a:p>
            <a:pPr algn="l"/>
            <a:r>
              <a:rPr lang="tr-TR" sz="4300" b="1" dirty="0" smtClean="0">
                <a:solidFill>
                  <a:srgbClr val="FF0000"/>
                </a:solidFill>
                <a:latin typeface="Times New Roman" panose="02020603050405020304" pitchFamily="18" charset="0"/>
                <a:cs typeface="Times New Roman" panose="02020603050405020304" pitchFamily="18" charset="0"/>
              </a:rPr>
              <a:t>Eleştiri</a:t>
            </a:r>
            <a:r>
              <a:rPr lang="tr-TR" sz="4300" b="1" dirty="0">
                <a:solidFill>
                  <a:srgbClr val="FF0000"/>
                </a:solidFill>
                <a:latin typeface="Times New Roman" panose="02020603050405020304" pitchFamily="18" charset="0"/>
                <a:cs typeface="Times New Roman" panose="02020603050405020304" pitchFamily="18" charset="0"/>
              </a:rPr>
              <a:t>: </a:t>
            </a:r>
            <a:r>
              <a:rPr lang="tr-TR" sz="4300" dirty="0">
                <a:solidFill>
                  <a:schemeClr val="tx1"/>
                </a:solidFill>
                <a:latin typeface="Times New Roman" panose="02020603050405020304" pitchFamily="18" charset="0"/>
                <a:cs typeface="Times New Roman" panose="02020603050405020304" pitchFamily="18" charset="0"/>
              </a:rPr>
              <a:t>Hayat ve Kitaplar, Esmar-ı Matbuat</a:t>
            </a:r>
          </a:p>
        </p:txBody>
      </p:sp>
    </p:spTree>
    <p:extLst>
      <p:ext uri="{BB962C8B-B14F-4D97-AF65-F5344CB8AC3E}">
        <p14:creationId xmlns:p14="http://schemas.microsoft.com/office/powerpoint/2010/main" val="413411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193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24136"/>
          </a:xfrm>
        </p:spPr>
        <p:txBody>
          <a:bodyPr>
            <a:normAutofit fontScale="90000"/>
          </a:bodyPr>
          <a:lstStyle/>
          <a:p>
            <a:r>
              <a:rPr lang="tr-TR" b="1" dirty="0">
                <a:solidFill>
                  <a:srgbClr val="FF0000"/>
                </a:solidFill>
                <a:latin typeface="Times New Roman" panose="02020603050405020304" pitchFamily="18" charset="0"/>
                <a:cs typeface="Times New Roman" panose="02020603050405020304" pitchFamily="18" charset="0"/>
              </a:rPr>
              <a:t>AHMET İHSAN TOKGÖZ (1867-1947)</a:t>
            </a:r>
          </a:p>
        </p:txBody>
      </p:sp>
      <p:sp>
        <p:nvSpPr>
          <p:cNvPr id="3" name="Alt Başlık 2"/>
          <p:cNvSpPr>
            <a:spLocks noGrp="1"/>
          </p:cNvSpPr>
          <p:nvPr>
            <p:ph type="subTitle" idx="1"/>
          </p:nvPr>
        </p:nvSpPr>
        <p:spPr>
          <a:xfrm>
            <a:off x="251520" y="1700808"/>
            <a:ext cx="8640960" cy="4752528"/>
          </a:xfrm>
        </p:spPr>
        <p:txBody>
          <a:bodyPr>
            <a:noAutofit/>
          </a:bodyPr>
          <a:lstStyle/>
          <a:p>
            <a:pPr marL="342900" indent="-342900" algn="l">
              <a:buFont typeface="Wingdings" panose="05000000000000000000" pitchFamily="2" charset="2"/>
              <a:buChar char="v"/>
            </a:pPr>
            <a:r>
              <a:rPr lang="tr-TR" sz="3100" dirty="0">
                <a:solidFill>
                  <a:schemeClr val="tx1"/>
                </a:solidFill>
                <a:latin typeface="Times New Roman" panose="02020603050405020304" pitchFamily="18" charset="0"/>
                <a:cs typeface="Times New Roman" panose="02020603050405020304" pitchFamily="18" charset="0"/>
              </a:rPr>
              <a:t>Servet-i Fünun dergisinin sahibi ve yazarıdır.</a:t>
            </a:r>
          </a:p>
          <a:p>
            <a:pPr marL="342900" indent="-342900" algn="l">
              <a:buFont typeface="Wingdings" panose="05000000000000000000" pitchFamily="2" charset="2"/>
              <a:buChar char="v"/>
            </a:pPr>
            <a:r>
              <a:rPr lang="tr-TR" sz="3100" dirty="0">
                <a:solidFill>
                  <a:schemeClr val="tx1"/>
                </a:solidFill>
                <a:latin typeface="Times New Roman" panose="02020603050405020304" pitchFamily="18" charset="0"/>
                <a:cs typeface="Times New Roman" panose="02020603050405020304" pitchFamily="18" charset="0"/>
              </a:rPr>
              <a:t>Sanatçının en önemli özelliği ise yaptığı çevirilerdir.</a:t>
            </a:r>
          </a:p>
          <a:p>
            <a:pPr marL="342900" indent="-342900" algn="l">
              <a:buFont typeface="Wingdings" panose="05000000000000000000" pitchFamily="2" charset="2"/>
              <a:buChar char="v"/>
            </a:pPr>
            <a:r>
              <a:rPr lang="tr-TR" sz="3100" dirty="0">
                <a:solidFill>
                  <a:schemeClr val="tx1"/>
                </a:solidFill>
                <a:latin typeface="Times New Roman" panose="02020603050405020304" pitchFamily="18" charset="0"/>
                <a:cs typeface="Times New Roman" panose="02020603050405020304" pitchFamily="18" charset="0"/>
              </a:rPr>
              <a:t>Çevirileriyle Jules Vernes’i Türk toplumuna ilk olarak tanıtan kişidir.</a:t>
            </a:r>
          </a:p>
          <a:p>
            <a:pPr algn="l"/>
            <a:r>
              <a:rPr lang="tr-TR" sz="3100" b="1" dirty="0">
                <a:solidFill>
                  <a:srgbClr val="FF0000"/>
                </a:solidFill>
                <a:latin typeface="Times New Roman" panose="02020603050405020304" pitchFamily="18" charset="0"/>
                <a:cs typeface="Times New Roman" panose="02020603050405020304" pitchFamily="18" charset="0"/>
              </a:rPr>
              <a:t>Eserleri</a:t>
            </a:r>
          </a:p>
          <a:p>
            <a:pPr algn="l"/>
            <a:r>
              <a:rPr lang="tr-TR" sz="3100" b="1" dirty="0" smtClean="0">
                <a:solidFill>
                  <a:srgbClr val="FF0000"/>
                </a:solidFill>
                <a:latin typeface="Times New Roman" panose="02020603050405020304" pitchFamily="18" charset="0"/>
                <a:cs typeface="Times New Roman" panose="02020603050405020304" pitchFamily="18" charset="0"/>
              </a:rPr>
              <a:t>Anı</a:t>
            </a:r>
            <a:r>
              <a:rPr lang="tr-TR" sz="3100" b="1" dirty="0">
                <a:solidFill>
                  <a:srgbClr val="FF0000"/>
                </a:solidFill>
                <a:latin typeface="Times New Roman" panose="02020603050405020304" pitchFamily="18" charset="0"/>
                <a:cs typeface="Times New Roman" panose="02020603050405020304" pitchFamily="18" charset="0"/>
              </a:rPr>
              <a:t>: </a:t>
            </a:r>
            <a:r>
              <a:rPr lang="tr-TR" sz="3100" dirty="0">
                <a:solidFill>
                  <a:schemeClr val="tx1"/>
                </a:solidFill>
                <a:latin typeface="Times New Roman" panose="02020603050405020304" pitchFamily="18" charset="0"/>
                <a:cs typeface="Times New Roman" panose="02020603050405020304" pitchFamily="18" charset="0"/>
              </a:rPr>
              <a:t>Avrupa’da Neler Gördüm, Matbuat Hatıralarım</a:t>
            </a:r>
          </a:p>
          <a:p>
            <a:pPr algn="l"/>
            <a:r>
              <a:rPr lang="tr-TR" sz="3100" b="1" dirty="0">
                <a:solidFill>
                  <a:srgbClr val="FF0000"/>
                </a:solidFill>
                <a:latin typeface="Times New Roman" panose="02020603050405020304" pitchFamily="18" charset="0"/>
                <a:cs typeface="Times New Roman" panose="02020603050405020304" pitchFamily="18" charset="0"/>
              </a:rPr>
              <a:t>Roman: </a:t>
            </a:r>
            <a:r>
              <a:rPr lang="tr-TR" sz="3100" dirty="0">
                <a:solidFill>
                  <a:schemeClr val="tx1"/>
                </a:solidFill>
                <a:latin typeface="Times New Roman" panose="02020603050405020304" pitchFamily="18" charset="0"/>
                <a:cs typeface="Times New Roman" panose="02020603050405020304" pitchFamily="18" charset="0"/>
              </a:rPr>
              <a:t>Haver, Ülfet, Haraşo</a:t>
            </a:r>
          </a:p>
        </p:txBody>
      </p:sp>
    </p:spTree>
    <p:extLst>
      <p:ext uri="{BB962C8B-B14F-4D97-AF65-F5344CB8AC3E}">
        <p14:creationId xmlns:p14="http://schemas.microsoft.com/office/powerpoint/2010/main" val="204661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199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640960" cy="1152128"/>
          </a:xfrm>
        </p:spPr>
        <p:txBody>
          <a:bodyPr/>
          <a:lstStyle/>
          <a:p>
            <a:r>
              <a:rPr lang="tr-TR" b="1" dirty="0">
                <a:solidFill>
                  <a:srgbClr val="FF0000"/>
                </a:solidFill>
                <a:latin typeface="Times New Roman" panose="02020603050405020304" pitchFamily="18" charset="0"/>
                <a:cs typeface="Times New Roman" panose="02020603050405020304" pitchFamily="18" charset="0"/>
              </a:rPr>
              <a:t>SAFVETİ ZİYA (1875-1929)</a:t>
            </a:r>
          </a:p>
        </p:txBody>
      </p:sp>
      <p:sp>
        <p:nvSpPr>
          <p:cNvPr id="3" name="Alt Başlık 2"/>
          <p:cNvSpPr>
            <a:spLocks noGrp="1"/>
          </p:cNvSpPr>
          <p:nvPr>
            <p:ph type="subTitle" idx="1"/>
          </p:nvPr>
        </p:nvSpPr>
        <p:spPr>
          <a:xfrm>
            <a:off x="251520" y="1556792"/>
            <a:ext cx="8712968" cy="4968552"/>
          </a:xfrm>
        </p:spPr>
        <p:txBody>
          <a:bodyPr>
            <a:normAutofit/>
          </a:bodyPr>
          <a:lstStyle/>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Yapıtlarında daha çok bulunduğu dönemi ve etrafındaki insanları konu edinmiştir.</a:t>
            </a:r>
          </a:p>
          <a:p>
            <a:pPr marL="342900" indent="-342900" algn="l">
              <a:buFont typeface="Wingdings" panose="05000000000000000000" pitchFamily="2" charset="2"/>
              <a:buChar char="v"/>
            </a:pPr>
            <a:r>
              <a:rPr lang="tr-TR" sz="3200" dirty="0">
                <a:solidFill>
                  <a:schemeClr val="tx1"/>
                </a:solidFill>
                <a:latin typeface="Times New Roman" panose="02020603050405020304" pitchFamily="18" charset="0"/>
                <a:cs typeface="Times New Roman" panose="02020603050405020304" pitchFamily="18" charset="0"/>
              </a:rPr>
              <a:t>Sosyete yaşamını anlattığı </a:t>
            </a:r>
            <a:r>
              <a:rPr lang="tr-TR" sz="3200" b="1" dirty="0">
                <a:solidFill>
                  <a:srgbClr val="FF0000"/>
                </a:solidFill>
                <a:latin typeface="Times New Roman" panose="02020603050405020304" pitchFamily="18" charset="0"/>
                <a:cs typeface="Times New Roman" panose="02020603050405020304" pitchFamily="18" charset="0"/>
              </a:rPr>
              <a:t>“Salon Köşelerinde” </a:t>
            </a:r>
            <a:r>
              <a:rPr lang="tr-TR" sz="3200" dirty="0">
                <a:solidFill>
                  <a:schemeClr val="tx1"/>
                </a:solidFill>
                <a:latin typeface="Times New Roman" panose="02020603050405020304" pitchFamily="18" charset="0"/>
                <a:cs typeface="Times New Roman" panose="02020603050405020304" pitchFamily="18" charset="0"/>
              </a:rPr>
              <a:t>adlı romanıyla tanınmıştır.</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Roman</a:t>
            </a:r>
            <a:r>
              <a:rPr lang="tr-TR" sz="3200" b="1" dirty="0">
                <a:solidFill>
                  <a:srgbClr val="FF0000"/>
                </a:solidFill>
                <a:latin typeface="Times New Roman" panose="02020603050405020304" pitchFamily="18" charset="0"/>
                <a:cs typeface="Times New Roman" panose="02020603050405020304" pitchFamily="18" charset="0"/>
              </a:rPr>
              <a:t>:</a:t>
            </a:r>
            <a:r>
              <a:rPr lang="tr-TR" sz="3200" dirty="0">
                <a:solidFill>
                  <a:schemeClr val="tx1"/>
                </a:solidFill>
                <a:latin typeface="Times New Roman" panose="02020603050405020304" pitchFamily="18" charset="0"/>
                <a:cs typeface="Times New Roman" panose="02020603050405020304" pitchFamily="18" charset="0"/>
              </a:rPr>
              <a:t> Salon Köşelerinde</a:t>
            </a:r>
          </a:p>
          <a:p>
            <a:pPr algn="l"/>
            <a:r>
              <a:rPr lang="tr-TR" sz="3200" b="1" dirty="0">
                <a:solidFill>
                  <a:srgbClr val="FF0000"/>
                </a:solidFill>
                <a:latin typeface="Times New Roman" panose="02020603050405020304" pitchFamily="18" charset="0"/>
                <a:cs typeface="Times New Roman" panose="02020603050405020304" pitchFamily="18" charset="0"/>
              </a:rPr>
              <a:t>Öykü:</a:t>
            </a:r>
            <a:r>
              <a:rPr lang="tr-TR" sz="3200" dirty="0">
                <a:solidFill>
                  <a:schemeClr val="tx1"/>
                </a:solidFill>
                <a:latin typeface="Times New Roman" panose="02020603050405020304" pitchFamily="18" charset="0"/>
                <a:cs typeface="Times New Roman" panose="02020603050405020304" pitchFamily="18" charset="0"/>
              </a:rPr>
              <a:t> Kadın Ruhu, Çehreler</a:t>
            </a:r>
          </a:p>
          <a:p>
            <a:pPr algn="l"/>
            <a:r>
              <a:rPr lang="tr-TR" sz="3200" b="1" dirty="0">
                <a:solidFill>
                  <a:srgbClr val="FF0000"/>
                </a:solidFill>
                <a:latin typeface="Times New Roman" panose="02020603050405020304" pitchFamily="18" charset="0"/>
                <a:cs typeface="Times New Roman" panose="02020603050405020304" pitchFamily="18" charset="0"/>
              </a:rPr>
              <a:t>Oyun: </a:t>
            </a:r>
            <a:r>
              <a:rPr lang="tr-TR" sz="3200" dirty="0">
                <a:solidFill>
                  <a:schemeClr val="tx1"/>
                </a:solidFill>
                <a:latin typeface="Times New Roman" panose="02020603050405020304" pitchFamily="18" charset="0"/>
                <a:cs typeface="Times New Roman" panose="02020603050405020304" pitchFamily="18" charset="0"/>
              </a:rPr>
              <a:t>Haralambos Cankiyadis</a:t>
            </a:r>
          </a:p>
        </p:txBody>
      </p:sp>
    </p:spTree>
    <p:extLst>
      <p:ext uri="{BB962C8B-B14F-4D97-AF65-F5344CB8AC3E}">
        <p14:creationId xmlns:p14="http://schemas.microsoft.com/office/powerpoint/2010/main" val="412840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755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24136"/>
          </a:xfrm>
        </p:spPr>
        <p:txBody>
          <a:bodyPr/>
          <a:lstStyle/>
          <a:p>
            <a:r>
              <a:rPr lang="tr-TR" b="1" dirty="0">
                <a:solidFill>
                  <a:srgbClr val="FF0000"/>
                </a:solidFill>
                <a:latin typeface="Times New Roman" panose="02020603050405020304" pitchFamily="18" charset="0"/>
                <a:cs typeface="Times New Roman" panose="02020603050405020304" pitchFamily="18" charset="0"/>
              </a:rPr>
              <a:t>SAFVET NEZİHİ (1871-1939)</a:t>
            </a:r>
          </a:p>
        </p:txBody>
      </p:sp>
      <p:sp>
        <p:nvSpPr>
          <p:cNvPr id="3" name="Alt Başlık 2"/>
          <p:cNvSpPr>
            <a:spLocks noGrp="1"/>
          </p:cNvSpPr>
          <p:nvPr>
            <p:ph type="subTitle" idx="1"/>
          </p:nvPr>
        </p:nvSpPr>
        <p:spPr>
          <a:xfrm>
            <a:off x="323528" y="1628800"/>
            <a:ext cx="8568952" cy="4824536"/>
          </a:xfrm>
        </p:spPr>
        <p:txBody>
          <a:bodyPr>
            <a:normAutofit/>
          </a:bodyPr>
          <a:lstStyle/>
          <a:p>
            <a:pPr marL="342900" indent="-342900" algn="l">
              <a:buFont typeface="Wingdings" panose="05000000000000000000" pitchFamily="2" charset="2"/>
              <a:buChar char="v"/>
            </a:pPr>
            <a:r>
              <a:rPr lang="tr-TR" sz="3400" dirty="0">
                <a:solidFill>
                  <a:schemeClr val="tx1"/>
                </a:solidFill>
                <a:latin typeface="Times New Roman" panose="02020603050405020304" pitchFamily="18" charset="0"/>
                <a:cs typeface="Times New Roman" panose="02020603050405020304" pitchFamily="18" charset="0"/>
              </a:rPr>
              <a:t>Romantik bir duyarlılıkla aşk temasını işlemiştir.</a:t>
            </a:r>
          </a:p>
          <a:p>
            <a:pPr marL="342900" indent="-342900" algn="l">
              <a:buFont typeface="Wingdings" panose="05000000000000000000" pitchFamily="2" charset="2"/>
              <a:buChar char="v"/>
            </a:pPr>
            <a:r>
              <a:rPr lang="tr-TR" sz="3400" dirty="0">
                <a:solidFill>
                  <a:schemeClr val="tx1"/>
                </a:solidFill>
                <a:latin typeface="Times New Roman" panose="02020603050405020304" pitchFamily="18" charset="0"/>
                <a:cs typeface="Times New Roman" panose="02020603050405020304" pitchFamily="18" charset="0"/>
              </a:rPr>
              <a:t>Romanlarıyla tanınır.</a:t>
            </a:r>
          </a:p>
          <a:p>
            <a:pPr marL="342900" indent="-342900" algn="l">
              <a:buFont typeface="Wingdings" panose="05000000000000000000" pitchFamily="2" charset="2"/>
              <a:buChar char="v"/>
            </a:pPr>
            <a:r>
              <a:rPr lang="tr-TR" sz="3400" b="1" dirty="0">
                <a:solidFill>
                  <a:srgbClr val="FF0000"/>
                </a:solidFill>
                <a:latin typeface="Times New Roman" panose="02020603050405020304" pitchFamily="18" charset="0"/>
                <a:cs typeface="Times New Roman" panose="02020603050405020304" pitchFamily="18" charset="0"/>
              </a:rPr>
              <a:t>“Zavallı Necdet” </a:t>
            </a:r>
            <a:r>
              <a:rPr lang="tr-TR" sz="3400" dirty="0">
                <a:solidFill>
                  <a:schemeClr val="tx1"/>
                </a:solidFill>
                <a:latin typeface="Times New Roman" panose="02020603050405020304" pitchFamily="18" charset="0"/>
                <a:cs typeface="Times New Roman" panose="02020603050405020304" pitchFamily="18" charset="0"/>
              </a:rPr>
              <a:t>en çok okunan romanıdır.</a:t>
            </a:r>
          </a:p>
          <a:p>
            <a:pPr algn="l"/>
            <a:r>
              <a:rPr lang="tr-TR" sz="3400" b="1" dirty="0">
                <a:solidFill>
                  <a:srgbClr val="FF0000"/>
                </a:solidFill>
                <a:latin typeface="Times New Roman" panose="02020603050405020304" pitchFamily="18" charset="0"/>
                <a:cs typeface="Times New Roman" panose="02020603050405020304" pitchFamily="18" charset="0"/>
              </a:rPr>
              <a:t>Eserleri</a:t>
            </a:r>
          </a:p>
          <a:p>
            <a:pPr algn="l"/>
            <a:r>
              <a:rPr lang="tr-TR" sz="3400" b="1" dirty="0" smtClean="0">
                <a:solidFill>
                  <a:srgbClr val="FF0000"/>
                </a:solidFill>
                <a:latin typeface="Times New Roman" panose="02020603050405020304" pitchFamily="18" charset="0"/>
                <a:cs typeface="Times New Roman" panose="02020603050405020304" pitchFamily="18" charset="0"/>
              </a:rPr>
              <a:t>Roman</a:t>
            </a:r>
            <a:r>
              <a:rPr lang="tr-TR" sz="3400" b="1" dirty="0">
                <a:solidFill>
                  <a:srgbClr val="FF0000"/>
                </a:solidFill>
                <a:latin typeface="Times New Roman" panose="02020603050405020304" pitchFamily="18" charset="0"/>
                <a:cs typeface="Times New Roman" panose="02020603050405020304" pitchFamily="18" charset="0"/>
              </a:rPr>
              <a:t>:</a:t>
            </a:r>
            <a:r>
              <a:rPr lang="tr-TR" sz="3400" dirty="0">
                <a:solidFill>
                  <a:schemeClr val="tx1"/>
                </a:solidFill>
                <a:latin typeface="Times New Roman" panose="02020603050405020304" pitchFamily="18" charset="0"/>
                <a:cs typeface="Times New Roman" panose="02020603050405020304" pitchFamily="18" charset="0"/>
              </a:rPr>
              <a:t> Zavallı Necdet, Kadın Kalbi, Teehhül Âleminde, Kumar Beliyyesi </a:t>
            </a:r>
            <a:r>
              <a:rPr lang="tr-TR" sz="3400" b="1" dirty="0">
                <a:solidFill>
                  <a:srgbClr val="FF0000"/>
                </a:solidFill>
                <a:latin typeface="Times New Roman" panose="02020603050405020304" pitchFamily="18" charset="0"/>
                <a:cs typeface="Times New Roman" panose="02020603050405020304" pitchFamily="18" charset="0"/>
              </a:rPr>
              <a:t>(çeviri)</a:t>
            </a:r>
            <a:r>
              <a:rPr lang="tr-TR" sz="3400" dirty="0">
                <a:solidFill>
                  <a:schemeClr val="tx1"/>
                </a:solidFill>
                <a:latin typeface="Times New Roman" panose="02020603050405020304" pitchFamily="18" charset="0"/>
                <a:cs typeface="Times New Roman" panose="02020603050405020304" pitchFamily="18" charset="0"/>
              </a:rPr>
              <a:t>, Müessib</a:t>
            </a:r>
          </a:p>
          <a:p>
            <a:pPr algn="l"/>
            <a:r>
              <a:rPr lang="tr-TR" sz="3400" b="1" dirty="0">
                <a:solidFill>
                  <a:srgbClr val="FF0000"/>
                </a:solidFill>
                <a:latin typeface="Times New Roman" panose="02020603050405020304" pitchFamily="18" charset="0"/>
                <a:cs typeface="Times New Roman" panose="02020603050405020304" pitchFamily="18" charset="0"/>
              </a:rPr>
              <a:t>Oyun: </a:t>
            </a:r>
            <a:r>
              <a:rPr lang="tr-TR" sz="3400" dirty="0">
                <a:solidFill>
                  <a:schemeClr val="tx1"/>
                </a:solidFill>
                <a:latin typeface="Times New Roman" panose="02020603050405020304" pitchFamily="18" charset="0"/>
                <a:cs typeface="Times New Roman" panose="02020603050405020304" pitchFamily="18" charset="0"/>
              </a:rPr>
              <a:t>İzah ve İstizah</a:t>
            </a:r>
          </a:p>
        </p:txBody>
      </p:sp>
    </p:spTree>
    <p:extLst>
      <p:ext uri="{BB962C8B-B14F-4D97-AF65-F5344CB8AC3E}">
        <p14:creationId xmlns:p14="http://schemas.microsoft.com/office/powerpoint/2010/main" val="1196004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403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60" cy="1296144"/>
          </a:xfrm>
        </p:spPr>
        <p:txBody>
          <a:bodyPr>
            <a:normAutofit fontScale="90000"/>
          </a:bodyPr>
          <a:lstStyle/>
          <a:p>
            <a:r>
              <a:rPr lang="tr-TR" b="1" dirty="0" smtClean="0">
                <a:solidFill>
                  <a:srgbClr val="FF0000"/>
                </a:solidFill>
                <a:latin typeface="Times New Roman" panose="02020603050405020304" pitchFamily="18" charset="0"/>
                <a:cs typeface="Times New Roman" panose="02020603050405020304" pitchFamily="18" charset="0"/>
              </a:rPr>
              <a:t>Serveti </a:t>
            </a:r>
            <a:r>
              <a:rPr lang="tr-TR" b="1" dirty="0">
                <a:solidFill>
                  <a:srgbClr val="FF0000"/>
                </a:solidFill>
                <a:latin typeface="Times New Roman" panose="02020603050405020304" pitchFamily="18" charset="0"/>
                <a:cs typeface="Times New Roman" panose="02020603050405020304" pitchFamily="18" charset="0"/>
              </a:rPr>
              <a:t>F</a:t>
            </a:r>
            <a:r>
              <a:rPr lang="tr-TR" b="1" dirty="0" smtClean="0">
                <a:solidFill>
                  <a:srgbClr val="FF0000"/>
                </a:solidFill>
                <a:latin typeface="Times New Roman" panose="02020603050405020304" pitchFamily="18" charset="0"/>
                <a:cs typeface="Times New Roman" panose="02020603050405020304" pitchFamily="18" charset="0"/>
              </a:rPr>
              <a:t>ünun Döneminde </a:t>
            </a:r>
            <a:r>
              <a:rPr lang="tr-TR" b="1" dirty="0">
                <a:solidFill>
                  <a:srgbClr val="FF0000"/>
                </a:solidFill>
                <a:latin typeface="Times New Roman" panose="02020603050405020304" pitchFamily="18" charset="0"/>
                <a:cs typeface="Times New Roman" panose="02020603050405020304" pitchFamily="18" charset="0"/>
              </a:rPr>
              <a:t>Sanatçıların Etkilendiği Akımlar</a:t>
            </a:r>
          </a:p>
        </p:txBody>
      </p:sp>
      <p:sp>
        <p:nvSpPr>
          <p:cNvPr id="3" name="Alt Başlık 2"/>
          <p:cNvSpPr>
            <a:spLocks noGrp="1"/>
          </p:cNvSpPr>
          <p:nvPr>
            <p:ph type="subTitle" idx="1"/>
          </p:nvPr>
        </p:nvSpPr>
        <p:spPr>
          <a:xfrm>
            <a:off x="251520" y="1700808"/>
            <a:ext cx="8640960" cy="4968552"/>
          </a:xfrm>
        </p:spPr>
        <p:txBody>
          <a:bodyPr>
            <a:normAutofit/>
          </a:bodyPr>
          <a:lstStyle/>
          <a:p>
            <a:pPr marL="857250" indent="-857250" algn="l">
              <a:buFont typeface="Wingdings" panose="05000000000000000000" pitchFamily="2" charset="2"/>
              <a:buChar char="v"/>
            </a:pPr>
            <a:r>
              <a:rPr lang="tr-TR" sz="6000" dirty="0" smtClean="0">
                <a:solidFill>
                  <a:schemeClr val="tx1"/>
                </a:solidFill>
                <a:latin typeface="Times New Roman" panose="02020603050405020304" pitchFamily="18" charset="0"/>
                <a:cs typeface="Times New Roman" panose="02020603050405020304" pitchFamily="18" charset="0"/>
              </a:rPr>
              <a:t>Parnasizm</a:t>
            </a:r>
          </a:p>
          <a:p>
            <a:pPr marL="857250" indent="-857250" algn="l">
              <a:buFont typeface="Wingdings" panose="05000000000000000000" pitchFamily="2" charset="2"/>
              <a:buChar char="v"/>
            </a:pPr>
            <a:r>
              <a:rPr lang="tr-TR" sz="6000" dirty="0">
                <a:solidFill>
                  <a:schemeClr val="tx1"/>
                </a:solidFill>
                <a:latin typeface="Times New Roman" panose="02020603050405020304" pitchFamily="18" charset="0"/>
                <a:cs typeface="Times New Roman" panose="02020603050405020304" pitchFamily="18" charset="0"/>
              </a:rPr>
              <a:t> </a:t>
            </a:r>
            <a:r>
              <a:rPr lang="tr-TR" sz="6000" dirty="0" smtClean="0">
                <a:solidFill>
                  <a:schemeClr val="tx1"/>
                </a:solidFill>
                <a:latin typeface="Times New Roman" panose="02020603050405020304" pitchFamily="18" charset="0"/>
                <a:cs typeface="Times New Roman" panose="02020603050405020304" pitchFamily="18" charset="0"/>
              </a:rPr>
              <a:t>Sembolizm</a:t>
            </a:r>
          </a:p>
          <a:p>
            <a:pPr marL="857250" indent="-857250" algn="l">
              <a:buFont typeface="Wingdings" panose="05000000000000000000" pitchFamily="2" charset="2"/>
              <a:buChar char="v"/>
            </a:pPr>
            <a:r>
              <a:rPr lang="tr-TR" sz="6000" dirty="0" smtClean="0">
                <a:solidFill>
                  <a:schemeClr val="tx1"/>
                </a:solidFill>
                <a:latin typeface="Times New Roman" panose="02020603050405020304" pitchFamily="18" charset="0"/>
                <a:cs typeface="Times New Roman" panose="02020603050405020304" pitchFamily="18" charset="0"/>
              </a:rPr>
              <a:t>Romantizm</a:t>
            </a:r>
          </a:p>
          <a:p>
            <a:pPr marL="857250" indent="-857250" algn="l">
              <a:buFont typeface="Wingdings" panose="05000000000000000000" pitchFamily="2" charset="2"/>
              <a:buChar char="v"/>
            </a:pPr>
            <a:r>
              <a:rPr lang="tr-TR" sz="6000" dirty="0">
                <a:solidFill>
                  <a:schemeClr val="tx1"/>
                </a:solidFill>
                <a:latin typeface="Times New Roman" panose="02020603050405020304" pitchFamily="18" charset="0"/>
                <a:cs typeface="Times New Roman" panose="02020603050405020304" pitchFamily="18" charset="0"/>
              </a:rPr>
              <a:t>Realizm</a:t>
            </a:r>
          </a:p>
        </p:txBody>
      </p:sp>
    </p:spTree>
    <p:extLst>
      <p:ext uri="{BB962C8B-B14F-4D97-AF65-F5344CB8AC3E}">
        <p14:creationId xmlns:p14="http://schemas.microsoft.com/office/powerpoint/2010/main" val="2707888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368152"/>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Romantizm </a:t>
            </a:r>
            <a:r>
              <a:rPr lang="tr-TR" b="1" dirty="0">
                <a:solidFill>
                  <a:srgbClr val="FF0000"/>
                </a:solidFill>
                <a:latin typeface="Times New Roman" panose="02020603050405020304" pitchFamily="18" charset="0"/>
                <a:cs typeface="Times New Roman" panose="02020603050405020304" pitchFamily="18" charset="0"/>
              </a:rPr>
              <a:t>(Coşumculuk)</a:t>
            </a:r>
          </a:p>
        </p:txBody>
      </p:sp>
      <p:sp>
        <p:nvSpPr>
          <p:cNvPr id="5" name="Alt Başlık 4"/>
          <p:cNvSpPr>
            <a:spLocks noGrp="1"/>
          </p:cNvSpPr>
          <p:nvPr>
            <p:ph type="subTitle" idx="1"/>
          </p:nvPr>
        </p:nvSpPr>
        <p:spPr>
          <a:xfrm>
            <a:off x="251520" y="1844824"/>
            <a:ext cx="8640960" cy="4608512"/>
          </a:xfrm>
        </p:spPr>
        <p:txBody>
          <a:bodyPr>
            <a:noAutofit/>
          </a:bodyPr>
          <a:lstStyle/>
          <a:p>
            <a:pPr marL="571500" indent="-571500" algn="l">
              <a:buFont typeface="Wingdings" panose="05000000000000000000" pitchFamily="2" charset="2"/>
              <a:buChar char="v"/>
            </a:pPr>
            <a:r>
              <a:rPr lang="tr-TR" sz="3800" b="1" dirty="0">
                <a:solidFill>
                  <a:srgbClr val="FF0000"/>
                </a:solidFill>
                <a:latin typeface="Times New Roman" panose="02020603050405020304" pitchFamily="18" charset="0"/>
                <a:cs typeface="Times New Roman" panose="02020603050405020304" pitchFamily="18" charset="0"/>
              </a:rPr>
              <a:t>Romantizm akımı</a:t>
            </a:r>
            <a:r>
              <a:rPr lang="tr-TR" sz="3800" dirty="0">
                <a:solidFill>
                  <a:schemeClr val="tx1"/>
                </a:solidFill>
                <a:latin typeface="Times New Roman" panose="02020603050405020304" pitchFamily="18" charset="0"/>
                <a:cs typeface="Times New Roman" panose="02020603050405020304" pitchFamily="18" charset="0"/>
              </a:rPr>
              <a:t>, Serveti Fünun Dönemi  eserlerinin oluşmasında doğrudan etkili olmamıştır. Bu akım bazı romanlarda kahramanları olusturmasında belirleyicidir</a:t>
            </a:r>
            <a:r>
              <a:rPr lang="tr-TR" sz="3800" b="1" dirty="0">
                <a:solidFill>
                  <a:srgbClr val="FF0000"/>
                </a:solidFill>
                <a:latin typeface="Times New Roman" panose="02020603050405020304" pitchFamily="18" charset="0"/>
                <a:cs typeface="Times New Roman" panose="02020603050405020304" pitchFamily="18" charset="0"/>
              </a:rPr>
              <a:t>:‘’ Mai ve siyah’’ </a:t>
            </a:r>
            <a:r>
              <a:rPr lang="tr-TR" sz="3800" dirty="0" smtClean="0">
                <a:solidFill>
                  <a:schemeClr val="tx1"/>
                </a:solidFill>
                <a:latin typeface="Times New Roman" panose="02020603050405020304" pitchFamily="18" charset="0"/>
                <a:cs typeface="Times New Roman" panose="02020603050405020304" pitchFamily="18" charset="0"/>
              </a:rPr>
              <a:t>romanında </a:t>
            </a:r>
            <a:r>
              <a:rPr lang="tr-TR" sz="3800" dirty="0">
                <a:solidFill>
                  <a:schemeClr val="tx1"/>
                </a:solidFill>
                <a:latin typeface="Times New Roman" panose="02020603050405020304" pitchFamily="18" charset="0"/>
                <a:cs typeface="Times New Roman" panose="02020603050405020304" pitchFamily="18" charset="0"/>
              </a:rPr>
              <a:t>baş kahraman olan </a:t>
            </a:r>
            <a:r>
              <a:rPr lang="tr-TR" sz="3800" b="1" dirty="0">
                <a:solidFill>
                  <a:srgbClr val="FF0000"/>
                </a:solidFill>
                <a:latin typeface="Times New Roman" panose="02020603050405020304" pitchFamily="18" charset="0"/>
                <a:cs typeface="Times New Roman" panose="02020603050405020304" pitchFamily="18" charset="0"/>
              </a:rPr>
              <a:t>‘Ahmet Cemil’ </a:t>
            </a:r>
            <a:r>
              <a:rPr lang="tr-TR" sz="3800" dirty="0">
                <a:solidFill>
                  <a:schemeClr val="tx1"/>
                </a:solidFill>
                <a:latin typeface="Times New Roman" panose="02020603050405020304" pitchFamily="18" charset="0"/>
                <a:cs typeface="Times New Roman" panose="02020603050405020304" pitchFamily="18" charset="0"/>
              </a:rPr>
              <a:t>romantik bir kişidir.</a:t>
            </a:r>
          </a:p>
        </p:txBody>
      </p:sp>
    </p:spTree>
    <p:extLst>
      <p:ext uri="{BB962C8B-B14F-4D97-AF65-F5344CB8AC3E}">
        <p14:creationId xmlns:p14="http://schemas.microsoft.com/office/powerpoint/2010/main" val="285488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20680"/>
          </a:xfrm>
        </p:spPr>
        <p:txBody>
          <a:bodyPr>
            <a:noAutofit/>
          </a:bodyPr>
          <a:lstStyle/>
          <a:p>
            <a:pPr marL="342900" indent="-342900" algn="l">
              <a:buFont typeface="Wingdings" panose="05000000000000000000" pitchFamily="2" charset="2"/>
              <a:buChar char="v"/>
            </a:pPr>
            <a:r>
              <a:rPr lang="tr-TR" sz="2800" b="1" dirty="0" smtClean="0">
                <a:solidFill>
                  <a:srgbClr val="FF0000"/>
                </a:solidFill>
                <a:latin typeface="Times New Roman" panose="02020603050405020304" pitchFamily="18" charset="0"/>
                <a:cs typeface="Times New Roman" panose="02020603050405020304" pitchFamily="18" charset="0"/>
              </a:rPr>
              <a:t>“</a:t>
            </a:r>
            <a:r>
              <a:rPr lang="tr-TR" sz="2800" b="1" dirty="0">
                <a:solidFill>
                  <a:srgbClr val="FF0000"/>
                </a:solidFill>
                <a:latin typeface="Times New Roman" panose="02020603050405020304" pitchFamily="18" charset="0"/>
                <a:cs typeface="Times New Roman" panose="02020603050405020304" pitchFamily="18" charset="0"/>
              </a:rPr>
              <a:t>Sanatkârâne üslup” </a:t>
            </a:r>
            <a:r>
              <a:rPr lang="tr-TR" sz="2800" dirty="0">
                <a:solidFill>
                  <a:schemeClr val="tx1"/>
                </a:solidFill>
                <a:latin typeface="Times New Roman" panose="02020603050405020304" pitchFamily="18" charset="0"/>
                <a:cs typeface="Times New Roman" panose="02020603050405020304" pitchFamily="18" charset="0"/>
              </a:rPr>
              <a:t>ve yeni bir </a:t>
            </a:r>
            <a:r>
              <a:rPr lang="tr-TR" sz="2800" b="1" dirty="0">
                <a:solidFill>
                  <a:srgbClr val="FF0000"/>
                </a:solidFill>
                <a:latin typeface="Times New Roman" panose="02020603050405020304" pitchFamily="18" charset="0"/>
                <a:cs typeface="Times New Roman" panose="02020603050405020304" pitchFamily="18" charset="0"/>
              </a:rPr>
              <a:t>“vokabüler” (sözvarlığı) </a:t>
            </a:r>
            <a:r>
              <a:rPr lang="tr-TR" sz="2800" dirty="0">
                <a:solidFill>
                  <a:schemeClr val="tx1"/>
                </a:solidFill>
                <a:latin typeface="Times New Roman" panose="02020603050405020304" pitchFamily="18" charset="0"/>
                <a:cs typeface="Times New Roman" panose="02020603050405020304" pitchFamily="18" charset="0"/>
              </a:rPr>
              <a:t>yaratma kaygısıyla oldukça ağır bir dil kullanmışlardır.</a:t>
            </a:r>
          </a:p>
          <a:p>
            <a:pPr marL="342900" indent="-342900" algn="l">
              <a:buFont typeface="Wingdings" panose="05000000000000000000" pitchFamily="2" charset="2"/>
              <a:buChar char="v"/>
            </a:pPr>
            <a:r>
              <a:rPr lang="tr-TR" sz="2800" b="1" dirty="0" smtClean="0">
                <a:solidFill>
                  <a:srgbClr val="FF0000"/>
                </a:solidFill>
                <a:latin typeface="Times New Roman" panose="02020603050405020304" pitchFamily="18" charset="0"/>
                <a:cs typeface="Times New Roman" panose="02020603050405020304" pitchFamily="18" charset="0"/>
              </a:rPr>
              <a:t>“Kafiye </a:t>
            </a:r>
            <a:r>
              <a:rPr lang="tr-TR" sz="2800" b="1" dirty="0">
                <a:solidFill>
                  <a:srgbClr val="FF0000"/>
                </a:solidFill>
                <a:latin typeface="Times New Roman" panose="02020603050405020304" pitchFamily="18" charset="0"/>
                <a:cs typeface="Times New Roman" panose="02020603050405020304" pitchFamily="18" charset="0"/>
              </a:rPr>
              <a:t>kulak içindir” </a:t>
            </a:r>
            <a:r>
              <a:rPr lang="tr-TR" sz="2800" dirty="0">
                <a:solidFill>
                  <a:schemeClr val="tx1"/>
                </a:solidFill>
                <a:latin typeface="Times New Roman" panose="02020603050405020304" pitchFamily="18" charset="0"/>
                <a:cs typeface="Times New Roman" panose="02020603050405020304" pitchFamily="18" charset="0"/>
              </a:rPr>
              <a:t>görüşünü benimserler.</a:t>
            </a:r>
          </a:p>
          <a:p>
            <a:pPr marL="342900" indent="-342900" algn="l">
              <a:buFont typeface="Wingdings" panose="05000000000000000000" pitchFamily="2" charset="2"/>
              <a:buChar char="v"/>
            </a:pPr>
            <a:r>
              <a:rPr lang="tr-TR" sz="2800" dirty="0" smtClean="0">
                <a:solidFill>
                  <a:schemeClr val="tx1"/>
                </a:solidFill>
                <a:latin typeface="Times New Roman" panose="02020603050405020304" pitchFamily="18" charset="0"/>
                <a:cs typeface="Times New Roman" panose="02020603050405020304" pitchFamily="18" charset="0"/>
              </a:rPr>
              <a:t>Şiirde </a:t>
            </a:r>
            <a:r>
              <a:rPr lang="tr-TR" sz="2800" dirty="0">
                <a:solidFill>
                  <a:schemeClr val="tx1"/>
                </a:solidFill>
                <a:latin typeface="Times New Roman" panose="02020603050405020304" pitchFamily="18" charset="0"/>
                <a:cs typeface="Times New Roman" panose="02020603050405020304" pitchFamily="18" charset="0"/>
              </a:rPr>
              <a:t>üç değişik biçim kullanmışlardır.</a:t>
            </a:r>
          </a:p>
          <a:p>
            <a:pPr algn="l"/>
            <a:r>
              <a:rPr lang="tr-TR" sz="2800" b="1" dirty="0" smtClean="0">
                <a:solidFill>
                  <a:srgbClr val="FF0000"/>
                </a:solidFill>
                <a:latin typeface="Times New Roman" panose="02020603050405020304" pitchFamily="18" charset="0"/>
                <a:cs typeface="Times New Roman" panose="02020603050405020304" pitchFamily="18" charset="0"/>
              </a:rPr>
              <a:t>a</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Batı’dan aldıkları </a:t>
            </a:r>
            <a:r>
              <a:rPr lang="tr-TR" sz="2800" b="1" dirty="0">
                <a:solidFill>
                  <a:srgbClr val="FF0000"/>
                </a:solidFill>
                <a:latin typeface="Times New Roman" panose="02020603050405020304" pitchFamily="18" charset="0"/>
                <a:cs typeface="Times New Roman" panose="02020603050405020304" pitchFamily="18" charset="0"/>
              </a:rPr>
              <a:t>“sone” </a:t>
            </a:r>
            <a:r>
              <a:rPr lang="tr-TR" sz="2800" dirty="0">
                <a:solidFill>
                  <a:schemeClr val="tx1"/>
                </a:solidFill>
                <a:latin typeface="Times New Roman" panose="02020603050405020304" pitchFamily="18" charset="0"/>
                <a:cs typeface="Times New Roman" panose="02020603050405020304" pitchFamily="18" charset="0"/>
              </a:rPr>
              <a:t>ve </a:t>
            </a:r>
            <a:r>
              <a:rPr lang="tr-TR" sz="2800" b="1" dirty="0">
                <a:solidFill>
                  <a:srgbClr val="FF0000"/>
                </a:solidFill>
                <a:latin typeface="Times New Roman" panose="02020603050405020304" pitchFamily="18" charset="0"/>
                <a:cs typeface="Times New Roman" panose="02020603050405020304" pitchFamily="18" charset="0"/>
              </a:rPr>
              <a:t>“terza-rima”</a:t>
            </a:r>
          </a:p>
          <a:p>
            <a:pPr algn="l"/>
            <a:r>
              <a:rPr lang="tr-TR" sz="2800" b="1" dirty="0" smtClean="0">
                <a:solidFill>
                  <a:srgbClr val="FF0000"/>
                </a:solidFill>
                <a:latin typeface="Times New Roman" panose="02020603050405020304" pitchFamily="18" charset="0"/>
                <a:cs typeface="Times New Roman" panose="02020603050405020304" pitchFamily="18" charset="0"/>
              </a:rPr>
              <a:t>b</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Divan edebiyatından alıp, türlü değişikliklerle kullandıkları müstezat </a:t>
            </a:r>
            <a:r>
              <a:rPr lang="tr-TR" sz="2800" b="1" dirty="0">
                <a:solidFill>
                  <a:srgbClr val="FF0000"/>
                </a:solidFill>
                <a:latin typeface="Times New Roman" panose="02020603050405020304" pitchFamily="18" charset="0"/>
                <a:cs typeface="Times New Roman" panose="02020603050405020304" pitchFamily="18" charset="0"/>
              </a:rPr>
              <a:t>(serbest müstezat)</a:t>
            </a:r>
          </a:p>
          <a:p>
            <a:pPr algn="l"/>
            <a:r>
              <a:rPr lang="tr-TR" sz="2800" b="1" dirty="0" smtClean="0">
                <a:solidFill>
                  <a:srgbClr val="FF0000"/>
                </a:solidFill>
                <a:latin typeface="Times New Roman" panose="02020603050405020304" pitchFamily="18" charset="0"/>
                <a:cs typeface="Times New Roman" panose="02020603050405020304" pitchFamily="18" charset="0"/>
              </a:rPr>
              <a:t>c</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Bütünüyle kendi yarattıkları biçimler</a:t>
            </a:r>
          </a:p>
          <a:p>
            <a:pPr marL="342900" indent="-342900" algn="l">
              <a:buFont typeface="Wingdings" panose="05000000000000000000" pitchFamily="2" charset="2"/>
              <a:buChar char="v"/>
            </a:pPr>
            <a:r>
              <a:rPr lang="tr-TR" sz="2800" dirty="0" smtClean="0">
                <a:solidFill>
                  <a:schemeClr val="tx1"/>
                </a:solidFill>
                <a:latin typeface="Times New Roman" panose="02020603050405020304" pitchFamily="18" charset="0"/>
                <a:cs typeface="Times New Roman" panose="02020603050405020304" pitchFamily="18" charset="0"/>
              </a:rPr>
              <a:t>Şiirde </a:t>
            </a:r>
            <a:r>
              <a:rPr lang="tr-TR" sz="2800" dirty="0">
                <a:solidFill>
                  <a:schemeClr val="tx1"/>
                </a:solidFill>
                <a:latin typeface="Times New Roman" panose="02020603050405020304" pitchFamily="18" charset="0"/>
                <a:cs typeface="Times New Roman" panose="02020603050405020304" pitchFamily="18" charset="0"/>
              </a:rPr>
              <a:t>olduğu gibi romanda da </a:t>
            </a:r>
            <a:r>
              <a:rPr lang="tr-TR" sz="2800" b="1" dirty="0">
                <a:solidFill>
                  <a:srgbClr val="FF0000"/>
                </a:solidFill>
                <a:latin typeface="Times New Roman" panose="02020603050405020304" pitchFamily="18" charset="0"/>
                <a:cs typeface="Times New Roman" panose="02020603050405020304" pitchFamily="18" charset="0"/>
              </a:rPr>
              <a:t>(devrin siyasal baskıları nedeniyle) </a:t>
            </a:r>
            <a:r>
              <a:rPr lang="tr-TR" sz="2800" dirty="0">
                <a:solidFill>
                  <a:schemeClr val="tx1"/>
                </a:solidFill>
                <a:latin typeface="Times New Roman" panose="02020603050405020304" pitchFamily="18" charset="0"/>
                <a:cs typeface="Times New Roman" panose="02020603050405020304" pitchFamily="18" charset="0"/>
              </a:rPr>
              <a:t>sosyal konulardan uzak dururlar.</a:t>
            </a:r>
          </a:p>
          <a:p>
            <a:pPr marL="342900" indent="-342900" algn="l">
              <a:buFont typeface="Wingdings" panose="05000000000000000000" pitchFamily="2" charset="2"/>
              <a:buChar char="v"/>
            </a:pPr>
            <a:r>
              <a:rPr lang="tr-TR" sz="2800" dirty="0" smtClean="0">
                <a:solidFill>
                  <a:schemeClr val="tx1"/>
                </a:solidFill>
                <a:latin typeface="Times New Roman" panose="02020603050405020304" pitchFamily="18" charset="0"/>
                <a:cs typeface="Times New Roman" panose="02020603050405020304" pitchFamily="18" charset="0"/>
              </a:rPr>
              <a:t>Romanda</a:t>
            </a:r>
            <a:r>
              <a:rPr lang="tr-TR" sz="2800" dirty="0">
                <a:solidFill>
                  <a:schemeClr val="tx1"/>
                </a:solidFill>
                <a:latin typeface="Times New Roman" panose="02020603050405020304" pitchFamily="18" charset="0"/>
                <a:cs typeface="Times New Roman" panose="02020603050405020304" pitchFamily="18" charset="0"/>
              </a:rPr>
              <a:t>, romantizmin kimi izleri bulunmakla birlikte genel olarak realizme bağlıdırlar.</a:t>
            </a:r>
          </a:p>
        </p:txBody>
      </p:sp>
    </p:spTree>
    <p:extLst>
      <p:ext uri="{BB962C8B-B14F-4D97-AF65-F5344CB8AC3E}">
        <p14:creationId xmlns:p14="http://schemas.microsoft.com/office/powerpoint/2010/main" val="4017542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008112"/>
          </a:xfrm>
        </p:spPr>
        <p:txBody>
          <a:bodyPr/>
          <a:lstStyle/>
          <a:p>
            <a:r>
              <a:rPr lang="tr-TR" b="1" dirty="0">
                <a:solidFill>
                  <a:srgbClr val="FF0000"/>
                </a:solidFill>
                <a:latin typeface="Times New Roman" panose="02020603050405020304" pitchFamily="18" charset="0"/>
                <a:cs typeface="Times New Roman" panose="02020603050405020304" pitchFamily="18" charset="0"/>
              </a:rPr>
              <a:t>Realizm</a:t>
            </a:r>
          </a:p>
        </p:txBody>
      </p:sp>
      <p:sp>
        <p:nvSpPr>
          <p:cNvPr id="5" name="Alt Başlık 4"/>
          <p:cNvSpPr>
            <a:spLocks noGrp="1"/>
          </p:cNvSpPr>
          <p:nvPr>
            <p:ph type="subTitle" idx="1"/>
          </p:nvPr>
        </p:nvSpPr>
        <p:spPr>
          <a:xfrm>
            <a:off x="251520" y="1412776"/>
            <a:ext cx="8712968" cy="4824536"/>
          </a:xfrm>
        </p:spPr>
        <p:txBody>
          <a:bodyPr>
            <a:normAutofit/>
          </a:bodyPr>
          <a:lstStyle/>
          <a:p>
            <a:pPr algn="l"/>
            <a:r>
              <a:rPr lang="tr-TR" sz="3200" dirty="0">
                <a:solidFill>
                  <a:schemeClr val="tx1"/>
                </a:solidFill>
                <a:latin typeface="Times New Roman" panose="02020603050405020304" pitchFamily="18" charset="0"/>
                <a:cs typeface="Times New Roman" panose="02020603050405020304" pitchFamily="18" charset="0"/>
              </a:rPr>
              <a:t>Gerçeklik realizmin temel özelliğidir. </a:t>
            </a:r>
            <a:r>
              <a:rPr lang="tr-TR" sz="3200" b="1" dirty="0">
                <a:solidFill>
                  <a:srgbClr val="FF0000"/>
                </a:solidFill>
                <a:latin typeface="Times New Roman" panose="02020603050405020304" pitchFamily="18" charset="0"/>
                <a:cs typeface="Times New Roman" panose="02020603050405020304" pitchFamily="18" charset="0"/>
              </a:rPr>
              <a:t>Realizm</a:t>
            </a:r>
            <a:r>
              <a:rPr lang="tr-TR" sz="3200" dirty="0">
                <a:solidFill>
                  <a:schemeClr val="tx1"/>
                </a:solidFill>
                <a:latin typeface="Times New Roman" panose="02020603050405020304" pitchFamily="18" charset="0"/>
                <a:cs typeface="Times New Roman" panose="02020603050405020304" pitchFamily="18" charset="0"/>
              </a:rPr>
              <a:t> ; romantizm lirizmine ve kişisel duyguların ön plana çıkarmasına karşıdır</a:t>
            </a:r>
            <a:r>
              <a:rPr lang="tr-TR" sz="3200" dirty="0" smtClean="0">
                <a:solidFill>
                  <a:schemeClr val="tx1"/>
                </a:solidFill>
                <a:latin typeface="Times New Roman" panose="02020603050405020304" pitchFamily="18" charset="0"/>
                <a:cs typeface="Times New Roman" panose="02020603050405020304" pitchFamily="18" charset="0"/>
              </a:rPr>
              <a:t>. Gözlem </a:t>
            </a:r>
            <a:r>
              <a:rPr lang="tr-TR" sz="3200" dirty="0">
                <a:solidFill>
                  <a:schemeClr val="tx1"/>
                </a:solidFill>
                <a:latin typeface="Times New Roman" panose="02020603050405020304" pitchFamily="18" charset="0"/>
                <a:cs typeface="Times New Roman" panose="02020603050405020304" pitchFamily="18" charset="0"/>
              </a:rPr>
              <a:t>realist sanatçıların gerçekliğe ulamsak, gerçekliği ortaya koyabilmek için gerekli olan bilgi ve belgeleri toplayabilmek için başvurdukları en önemli unsurdur. Çevre her yönü ile incelenir. Servetifünun Dönemi hikaye ve romanlarında </a:t>
            </a:r>
            <a:r>
              <a:rPr lang="tr-TR" sz="3200" b="1" dirty="0">
                <a:solidFill>
                  <a:srgbClr val="FF0000"/>
                </a:solidFill>
                <a:latin typeface="Times New Roman" panose="02020603050405020304" pitchFamily="18" charset="0"/>
                <a:cs typeface="Times New Roman" panose="02020603050405020304" pitchFamily="18" charset="0"/>
              </a:rPr>
              <a:t>(Aşkı Memnu, Mai ve Siyah, Eylül…)</a:t>
            </a:r>
            <a:r>
              <a:rPr lang="tr-TR" sz="3200" dirty="0">
                <a:solidFill>
                  <a:schemeClr val="tx1"/>
                </a:solidFill>
                <a:latin typeface="Times New Roman" panose="02020603050405020304" pitchFamily="18" charset="0"/>
                <a:cs typeface="Times New Roman" panose="02020603050405020304" pitchFamily="18" charset="0"/>
              </a:rPr>
              <a:t> realizm ve naturalizmin etkisi </a:t>
            </a:r>
            <a:r>
              <a:rPr lang="tr-TR" sz="3200" dirty="0" smtClean="0">
                <a:solidFill>
                  <a:schemeClr val="tx1"/>
                </a:solidFill>
                <a:latin typeface="Times New Roman" panose="02020603050405020304" pitchFamily="18" charset="0"/>
                <a:cs typeface="Times New Roman" panose="02020603050405020304" pitchFamily="18" charset="0"/>
              </a:rPr>
              <a:t>vardır.</a:t>
            </a:r>
            <a:endParaRPr lang="tr-T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374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080120"/>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Parnasizm</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251520" y="1628800"/>
            <a:ext cx="8640960" cy="4824536"/>
          </a:xfrm>
        </p:spPr>
        <p:txBody>
          <a:bodyPr>
            <a:noAutofit/>
          </a:bodyPr>
          <a:lstStyle/>
          <a:p>
            <a:pPr algn="l"/>
            <a:r>
              <a:rPr lang="tr-TR" sz="3500" b="1" dirty="0">
                <a:solidFill>
                  <a:srgbClr val="FF0000"/>
                </a:solidFill>
                <a:latin typeface="Times New Roman" panose="02020603050405020304" pitchFamily="18" charset="0"/>
                <a:cs typeface="Times New Roman" panose="02020603050405020304" pitchFamily="18" charset="0"/>
              </a:rPr>
              <a:t>Parnasizm;</a:t>
            </a:r>
            <a:r>
              <a:rPr lang="tr-TR" sz="3500" dirty="0">
                <a:solidFill>
                  <a:schemeClr val="tx1"/>
                </a:solidFill>
                <a:latin typeface="Times New Roman" panose="02020603050405020304" pitchFamily="18" charset="0"/>
                <a:cs typeface="Times New Roman" panose="02020603050405020304" pitchFamily="18" charset="0"/>
              </a:rPr>
              <a:t> realizm ve naturalizmin şiire yansıtılmıs yönüdür. Parnasyenler; dış güzelliğe biçimsel mükemmelliğe çok önem vermişlerdir. Şiirin şeklini </a:t>
            </a:r>
            <a:r>
              <a:rPr lang="tr-TR" sz="3500" b="1" dirty="0">
                <a:solidFill>
                  <a:srgbClr val="FF0000"/>
                </a:solidFill>
                <a:latin typeface="Times New Roman" panose="02020603050405020304" pitchFamily="18" charset="0"/>
                <a:cs typeface="Times New Roman" panose="02020603050405020304" pitchFamily="18" charset="0"/>
              </a:rPr>
              <a:t>(nazım biçimi nazım birimi kafiye ölçü kusursuz olmasını istemişlerdir)</a:t>
            </a:r>
            <a:r>
              <a:rPr lang="tr-TR" sz="3500" dirty="0">
                <a:solidFill>
                  <a:schemeClr val="tx1"/>
                </a:solidFill>
                <a:latin typeface="Times New Roman" panose="02020603050405020304" pitchFamily="18" charset="0"/>
                <a:cs typeface="Times New Roman" panose="02020603050405020304" pitchFamily="18" charset="0"/>
              </a:rPr>
              <a:t> özellikle Tevfik Fikret bu akımın etkisiyle resim altına şiir yazmış yani gerçek tabiatta değil de tablolara bakarak şiir yazmıştır.</a:t>
            </a:r>
          </a:p>
        </p:txBody>
      </p:sp>
    </p:spTree>
    <p:extLst>
      <p:ext uri="{BB962C8B-B14F-4D97-AF65-F5344CB8AC3E}">
        <p14:creationId xmlns:p14="http://schemas.microsoft.com/office/powerpoint/2010/main" val="3233150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640960" cy="1296144"/>
          </a:xfrm>
        </p:spPr>
        <p:txBody>
          <a:bodyPr/>
          <a:lstStyle/>
          <a:p>
            <a:r>
              <a:rPr lang="tr-TR" b="1" dirty="0">
                <a:solidFill>
                  <a:srgbClr val="FF0000"/>
                </a:solidFill>
                <a:latin typeface="Times New Roman" panose="02020603050405020304" pitchFamily="18" charset="0"/>
                <a:cs typeface="Times New Roman" panose="02020603050405020304" pitchFamily="18" charset="0"/>
              </a:rPr>
              <a:t>Sembolizm</a:t>
            </a:r>
          </a:p>
        </p:txBody>
      </p:sp>
      <p:sp>
        <p:nvSpPr>
          <p:cNvPr id="5" name="Alt Başlık 4"/>
          <p:cNvSpPr>
            <a:spLocks noGrp="1"/>
          </p:cNvSpPr>
          <p:nvPr>
            <p:ph type="subTitle" idx="1"/>
          </p:nvPr>
        </p:nvSpPr>
        <p:spPr>
          <a:xfrm>
            <a:off x="251520" y="1700808"/>
            <a:ext cx="8712968" cy="4752528"/>
          </a:xfrm>
        </p:spPr>
        <p:txBody>
          <a:bodyPr>
            <a:noAutofit/>
          </a:bodyPr>
          <a:lstStyle/>
          <a:p>
            <a:pPr algn="l"/>
            <a:r>
              <a:rPr lang="tr-TR" sz="3400" dirty="0" smtClean="0">
                <a:solidFill>
                  <a:schemeClr val="tx1"/>
                </a:solidFill>
                <a:latin typeface="Times New Roman" panose="02020603050405020304" pitchFamily="18" charset="0"/>
                <a:cs typeface="Times New Roman" panose="02020603050405020304" pitchFamily="18" charset="0"/>
              </a:rPr>
              <a:t>	</a:t>
            </a:r>
            <a:r>
              <a:rPr lang="tr-TR" sz="3400" b="1" dirty="0" smtClean="0">
                <a:solidFill>
                  <a:srgbClr val="FF0000"/>
                </a:solidFill>
                <a:latin typeface="Times New Roman" panose="02020603050405020304" pitchFamily="18" charset="0"/>
                <a:cs typeface="Times New Roman" panose="02020603050405020304" pitchFamily="18" charset="0"/>
              </a:rPr>
              <a:t>Sembolizm</a:t>
            </a:r>
            <a:r>
              <a:rPr lang="tr-TR" sz="3400" b="1" dirty="0">
                <a:solidFill>
                  <a:srgbClr val="FF0000"/>
                </a:solidFill>
                <a:latin typeface="Times New Roman" panose="02020603050405020304" pitchFamily="18" charset="0"/>
                <a:cs typeface="Times New Roman" panose="02020603050405020304" pitchFamily="18" charset="0"/>
              </a:rPr>
              <a:t>;</a:t>
            </a:r>
            <a:r>
              <a:rPr lang="tr-TR" sz="3400" dirty="0">
                <a:solidFill>
                  <a:schemeClr val="tx1"/>
                </a:solidFill>
                <a:latin typeface="Times New Roman" panose="02020603050405020304" pitchFamily="18" charset="0"/>
                <a:cs typeface="Times New Roman" panose="02020603050405020304" pitchFamily="18" charset="0"/>
              </a:rPr>
              <a:t> parnasizmin madde ve dış dünya ile sınırlanan nesnelliğe karşı çıkmıştır. Sembolistlere göre tabiat olduğu gibi değil hissedildiği yansıtılmalıdır. Çünkü dış dünya ve tabiatta görülen duyularla algılanan her nesnel bir varlık özünün dış görüntüsünden başka bir şey değildir. Asıl gerçek bu görüntünün arkasında gizlidir. Cenap Şahabettin bu dönemde sembolizmden etkilenmiştir.</a:t>
            </a:r>
          </a:p>
        </p:txBody>
      </p:sp>
    </p:spTree>
    <p:extLst>
      <p:ext uri="{BB962C8B-B14F-4D97-AF65-F5344CB8AC3E}">
        <p14:creationId xmlns:p14="http://schemas.microsoft.com/office/powerpoint/2010/main" val="3135955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249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826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666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8746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9560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6043000"/>
          </a:xfrm>
        </p:spPr>
        <p:txBody>
          <a:bodyPr>
            <a:normAutofit/>
          </a:bodyPr>
          <a:lstStyle/>
          <a:p>
            <a:r>
              <a:rPr lang="tr-TR" sz="8800" b="1" dirty="0" smtClean="0">
                <a:solidFill>
                  <a:srgbClr val="FF0000"/>
                </a:solidFill>
                <a:latin typeface="Times New Roman" panose="02020603050405020304" pitchFamily="18" charset="0"/>
                <a:cs typeface="Times New Roman" panose="02020603050405020304" pitchFamily="18" charset="0"/>
              </a:rPr>
              <a:t>HAZIRLAYAN</a:t>
            </a:r>
            <a:r>
              <a:rPr lang="tr-TR" sz="8800" b="1" smtClean="0">
                <a:solidFill>
                  <a:srgbClr val="FF0000"/>
                </a:solidFill>
                <a:latin typeface="Times New Roman" panose="02020603050405020304" pitchFamily="18" charset="0"/>
                <a:cs typeface="Times New Roman" panose="02020603050405020304" pitchFamily="18" charset="0"/>
              </a:rPr>
              <a:t>: </a:t>
            </a:r>
            <a:r>
              <a:rPr lang="tr-TR" sz="8800" b="1" smtClean="0">
                <a:solidFill>
                  <a:schemeClr val="tx1"/>
                </a:solidFill>
                <a:latin typeface="Times New Roman" panose="02020603050405020304" pitchFamily="18" charset="0"/>
                <a:cs typeface="Times New Roman" panose="02020603050405020304" pitchFamily="18" charset="0"/>
              </a:rPr>
              <a:t>Erdem OVAT</a:t>
            </a:r>
            <a:endParaRPr lang="tr-TR" sz="8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9909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120680"/>
          </a:xfrm>
        </p:spPr>
        <p:txBody>
          <a:bodyPr>
            <a:noAutofit/>
          </a:bodyPr>
          <a:lstStyle/>
          <a:p>
            <a:pPr marL="457200" indent="-457200" algn="l">
              <a:buFont typeface="Wingdings" panose="05000000000000000000" pitchFamily="2" charset="2"/>
              <a:buChar char="v"/>
            </a:pPr>
            <a:r>
              <a:rPr lang="tr-TR" sz="3500" dirty="0" smtClean="0">
                <a:solidFill>
                  <a:schemeClr val="tx1"/>
                </a:solidFill>
                <a:latin typeface="Times New Roman" panose="02020603050405020304" pitchFamily="18" charset="0"/>
                <a:cs typeface="Times New Roman" panose="02020603050405020304" pitchFamily="18" charset="0"/>
              </a:rPr>
              <a:t>Romanda </a:t>
            </a:r>
            <a:r>
              <a:rPr lang="tr-TR" sz="3500" dirty="0">
                <a:solidFill>
                  <a:schemeClr val="tx1"/>
                </a:solidFill>
                <a:latin typeface="Times New Roman" panose="02020603050405020304" pitchFamily="18" charset="0"/>
                <a:cs typeface="Times New Roman" panose="02020603050405020304" pitchFamily="18" charset="0"/>
              </a:rPr>
              <a:t>da dil ağır, üslup </a:t>
            </a:r>
            <a:r>
              <a:rPr lang="tr-TR" sz="3500" dirty="0" smtClean="0">
                <a:solidFill>
                  <a:schemeClr val="tx1"/>
                </a:solidFill>
                <a:latin typeface="Times New Roman" panose="02020603050405020304" pitchFamily="18" charset="0"/>
                <a:cs typeface="Times New Roman" panose="02020603050405020304" pitchFamily="18" charset="0"/>
              </a:rPr>
              <a:t>sanatkârânedir.</a:t>
            </a:r>
          </a:p>
          <a:p>
            <a:pPr marL="457200" indent="-457200" algn="l">
              <a:buFont typeface="Wingdings" panose="05000000000000000000" pitchFamily="2" charset="2"/>
              <a:buChar char="v"/>
            </a:pPr>
            <a:r>
              <a:rPr lang="tr-TR" sz="3500" dirty="0" smtClean="0">
                <a:solidFill>
                  <a:schemeClr val="tx1"/>
                </a:solidFill>
                <a:latin typeface="Times New Roman" panose="02020603050405020304" pitchFamily="18" charset="0"/>
                <a:cs typeface="Times New Roman" panose="02020603050405020304" pitchFamily="18" charset="0"/>
              </a:rPr>
              <a:t>Roman </a:t>
            </a:r>
            <a:r>
              <a:rPr lang="tr-TR" sz="3500" dirty="0">
                <a:solidFill>
                  <a:schemeClr val="tx1"/>
                </a:solidFill>
                <a:latin typeface="Times New Roman" panose="02020603050405020304" pitchFamily="18" charset="0"/>
                <a:cs typeface="Times New Roman" panose="02020603050405020304" pitchFamily="18" charset="0"/>
              </a:rPr>
              <a:t>tekniği </a:t>
            </a:r>
            <a:r>
              <a:rPr lang="tr-TR" sz="3500" dirty="0" smtClean="0">
                <a:solidFill>
                  <a:schemeClr val="tx1"/>
                </a:solidFill>
                <a:latin typeface="Times New Roman" panose="02020603050405020304" pitchFamily="18" charset="0"/>
                <a:cs typeface="Times New Roman" panose="02020603050405020304" pitchFamily="18" charset="0"/>
              </a:rPr>
              <a:t>sağlamdır.</a:t>
            </a:r>
          </a:p>
          <a:p>
            <a:pPr marL="457200" indent="-457200" algn="l">
              <a:buFont typeface="Wingdings" panose="05000000000000000000" pitchFamily="2" charset="2"/>
              <a:buChar char="v"/>
            </a:pPr>
            <a:r>
              <a:rPr lang="tr-TR" sz="3500" dirty="0" smtClean="0">
                <a:solidFill>
                  <a:schemeClr val="tx1"/>
                </a:solidFill>
                <a:latin typeface="Times New Roman" panose="02020603050405020304" pitchFamily="18" charset="0"/>
                <a:cs typeface="Times New Roman" panose="02020603050405020304" pitchFamily="18" charset="0"/>
              </a:rPr>
              <a:t>Yazarlar </a:t>
            </a:r>
            <a:r>
              <a:rPr lang="tr-TR" sz="3500" dirty="0">
                <a:solidFill>
                  <a:schemeClr val="tx1"/>
                </a:solidFill>
                <a:latin typeface="Times New Roman" panose="02020603050405020304" pitchFamily="18" charset="0"/>
                <a:cs typeface="Times New Roman" panose="02020603050405020304" pitchFamily="18" charset="0"/>
              </a:rPr>
              <a:t>daha çok yaşadıkları ortamı anlatma yoluna gittikleri için konular, İstanbul’un çeşitli kesimlerinden </a:t>
            </a:r>
            <a:r>
              <a:rPr lang="tr-TR" sz="3500" dirty="0" smtClean="0">
                <a:solidFill>
                  <a:schemeClr val="tx1"/>
                </a:solidFill>
                <a:latin typeface="Times New Roman" panose="02020603050405020304" pitchFamily="18" charset="0"/>
                <a:cs typeface="Times New Roman" panose="02020603050405020304" pitchFamily="18" charset="0"/>
              </a:rPr>
              <a:t>alınmalıdır.</a:t>
            </a:r>
          </a:p>
          <a:p>
            <a:pPr marL="457200" indent="-457200" algn="l">
              <a:buFont typeface="Wingdings" panose="05000000000000000000" pitchFamily="2" charset="2"/>
              <a:buChar char="v"/>
            </a:pPr>
            <a:r>
              <a:rPr lang="tr-TR" sz="3500" dirty="0" smtClean="0">
                <a:solidFill>
                  <a:schemeClr val="tx1"/>
                </a:solidFill>
                <a:latin typeface="Times New Roman" panose="02020603050405020304" pitchFamily="18" charset="0"/>
                <a:cs typeface="Times New Roman" panose="02020603050405020304" pitchFamily="18" charset="0"/>
              </a:rPr>
              <a:t>Betimlemeler </a:t>
            </a:r>
            <a:r>
              <a:rPr lang="tr-TR" sz="3500" dirty="0">
                <a:solidFill>
                  <a:schemeClr val="tx1"/>
                </a:solidFill>
                <a:latin typeface="Times New Roman" panose="02020603050405020304" pitchFamily="18" charset="0"/>
                <a:cs typeface="Times New Roman" panose="02020603050405020304" pitchFamily="18" charset="0"/>
              </a:rPr>
              <a:t>gözleme dayalıdır ve nesneldir.</a:t>
            </a:r>
          </a:p>
          <a:p>
            <a:pPr marL="457200" indent="-457200" algn="l">
              <a:buFont typeface="Wingdings" panose="05000000000000000000" pitchFamily="2" charset="2"/>
              <a:buChar char="v"/>
            </a:pPr>
            <a:r>
              <a:rPr lang="tr-TR" sz="3500" dirty="0" smtClean="0">
                <a:solidFill>
                  <a:schemeClr val="tx1"/>
                </a:solidFill>
                <a:latin typeface="Times New Roman" panose="02020603050405020304" pitchFamily="18" charset="0"/>
                <a:cs typeface="Times New Roman" panose="02020603050405020304" pitchFamily="18" charset="0"/>
              </a:rPr>
              <a:t>Bu </a:t>
            </a:r>
            <a:r>
              <a:rPr lang="tr-TR" sz="3500" dirty="0">
                <a:solidFill>
                  <a:schemeClr val="tx1"/>
                </a:solidFill>
                <a:latin typeface="Times New Roman" panose="02020603050405020304" pitchFamily="18" charset="0"/>
                <a:cs typeface="Times New Roman" panose="02020603050405020304" pitchFamily="18" charset="0"/>
              </a:rPr>
              <a:t>dönem sanatçıları, devrin siyasal baskıları nedeniyle gazetecilik, tiyatro gibi alanlara pek fazla eğilmemişlerdir.</a:t>
            </a:r>
          </a:p>
        </p:txBody>
      </p:sp>
    </p:spTree>
    <p:extLst>
      <p:ext uri="{BB962C8B-B14F-4D97-AF65-F5344CB8AC3E}">
        <p14:creationId xmlns:p14="http://schemas.microsoft.com/office/powerpoint/2010/main" val="295673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750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2926</Words>
  <Application>Microsoft Office PowerPoint</Application>
  <PresentationFormat>Ekran Gösterisi (4:3)</PresentationFormat>
  <Paragraphs>239</Paragraphs>
  <Slides>78</Slides>
  <Notes>0</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Dalga Biçimi</vt:lpstr>
      <vt:lpstr>SERVETİ FÜNUN EDEBİYATI</vt:lpstr>
      <vt:lpstr>PowerPoint Sunusu</vt:lpstr>
      <vt:lpstr>Servet-i Fünûn Edebiyatı’nın Oluşumu</vt:lpstr>
      <vt:lpstr>PowerPoint Sunusu</vt:lpstr>
      <vt:lpstr>PowerPoint Sunusu</vt:lpstr>
      <vt:lpstr>GENEL ÖZELLİKLERi</vt:lpstr>
      <vt:lpstr>PowerPoint Sunusu</vt:lpstr>
      <vt:lpstr>PowerPoint Sunusu</vt:lpstr>
      <vt:lpstr>PowerPoint Sunusu</vt:lpstr>
      <vt:lpstr>Servet-i Fünun Yazar ve Şairlerinin Genel Özellikleri</vt:lpstr>
      <vt:lpstr>PowerPoint Sunusu</vt:lpstr>
      <vt:lpstr>PowerPoint Sunusu</vt:lpstr>
      <vt:lpstr>Servet-i Fünun Edebiyatında Öykü ve Roman</vt:lpstr>
      <vt:lpstr>PowerPoint Sunusu</vt:lpstr>
      <vt:lpstr>PowerPoint Sunusu</vt:lpstr>
      <vt:lpstr>PowerPoint Sunusu</vt:lpstr>
      <vt:lpstr>Servet-i Fünun Edebiyatında Tiyatro</vt:lpstr>
      <vt:lpstr>PowerPoint Sunusu</vt:lpstr>
      <vt:lpstr>Servet-i Fünun Edebiyatında Eleştiri</vt:lpstr>
      <vt:lpstr>PowerPoint Sunusu</vt:lpstr>
      <vt:lpstr>PowerPoint Sunusu</vt:lpstr>
      <vt:lpstr>Servet-i Fünun Edebiyatında Şiir</vt:lpstr>
      <vt:lpstr>PowerPoint Sunusu</vt:lpstr>
      <vt:lpstr>PowerPoint Sunusu</vt:lpstr>
      <vt:lpstr>PowerPoint Sunusu</vt:lpstr>
      <vt:lpstr>PowerPoint Sunusu</vt:lpstr>
      <vt:lpstr>Servet-i Fünun Edebiyatı’nın Sanatçıları</vt:lpstr>
      <vt:lpstr>TEVFİK FİKRET (1867 – 1915)</vt:lpstr>
      <vt:lpstr>PowerPoint Sunusu</vt:lpstr>
      <vt:lpstr>PowerPoint Sunusu</vt:lpstr>
      <vt:lpstr>CENAP ŞAHABETTİN (1870 – 1935)</vt:lpstr>
      <vt:lpstr>PowerPoint Sunusu</vt:lpstr>
      <vt:lpstr>PowerPoint Sunusu</vt:lpstr>
      <vt:lpstr>HALİT ZİYA UŞAKLIGİL (1866 – 1945)</vt:lpstr>
      <vt:lpstr>PowerPoint Sunusu</vt:lpstr>
      <vt:lpstr>PowerPoint Sunusu</vt:lpstr>
      <vt:lpstr>HÜSEYİN CAHİT YALÇIN (1874 – 1957)</vt:lpstr>
      <vt:lpstr>PowerPoint Sunusu</vt:lpstr>
      <vt:lpstr>PowerPoint Sunusu</vt:lpstr>
      <vt:lpstr>MEHMET RAUF (1875 – 1931)</vt:lpstr>
      <vt:lpstr>PowerPoint Sunusu</vt:lpstr>
      <vt:lpstr>PowerPoint Sunusu</vt:lpstr>
      <vt:lpstr>AHMET HİKMET MÜFTÜOĞLU (1860 – 1927)</vt:lpstr>
      <vt:lpstr>PowerPoint Sunusu</vt:lpstr>
      <vt:lpstr>PowerPoint Sunusu</vt:lpstr>
      <vt:lpstr>SÜLEYMAN NAZİF (1870 – 1927)</vt:lpstr>
      <vt:lpstr>PowerPoint Sunusu</vt:lpstr>
      <vt:lpstr>PowerPoint Sunusu</vt:lpstr>
      <vt:lpstr>SERVET-İ FÜNUN DÖNEMİNİN DİĞER SANATÇILARI</vt:lpstr>
      <vt:lpstr>CELAL SAHİR EROZAN (1883-1935)</vt:lpstr>
      <vt:lpstr>PowerPoint Sunusu</vt:lpstr>
      <vt:lpstr>FAİK ALİ OZANSOY (1876-1950)</vt:lpstr>
      <vt:lpstr>PowerPoint Sunusu</vt:lpstr>
      <vt:lpstr>HÜSEYİN SUAT YALÇIN (1867-1950)</vt:lpstr>
      <vt:lpstr>PowerPoint Sunusu</vt:lpstr>
      <vt:lpstr>HÜSEYİN SİRET ÖZSEVER (1872-1959)</vt:lpstr>
      <vt:lpstr>PowerPoint Sunusu</vt:lpstr>
      <vt:lpstr>ALİ EKREM BOLAYIR (1867-1937)</vt:lpstr>
      <vt:lpstr>PowerPoint Sunusu</vt:lpstr>
      <vt:lpstr>AHMET ŞUAYB (1876-1910)</vt:lpstr>
      <vt:lpstr>PowerPoint Sunusu</vt:lpstr>
      <vt:lpstr>AHMET İHSAN TOKGÖZ (1867-1947)</vt:lpstr>
      <vt:lpstr>PowerPoint Sunusu</vt:lpstr>
      <vt:lpstr>SAFVETİ ZİYA (1875-1929)</vt:lpstr>
      <vt:lpstr>PowerPoint Sunusu</vt:lpstr>
      <vt:lpstr>SAFVET NEZİHİ (1871-1939)</vt:lpstr>
      <vt:lpstr>PowerPoint Sunusu</vt:lpstr>
      <vt:lpstr>Serveti Fünun Döneminde Sanatçıların Etkilendiği Akımlar</vt:lpstr>
      <vt:lpstr>Romantizm (Coşumculuk)</vt:lpstr>
      <vt:lpstr>Realizm</vt:lpstr>
      <vt:lpstr>Parnasizm</vt:lpstr>
      <vt:lpstr>Sembolizm</vt:lpstr>
      <vt:lpstr>PowerPoint Sunusu</vt:lpstr>
      <vt:lpstr>PowerPoint Sunusu</vt:lpstr>
      <vt:lpstr>PowerPoint Sunusu</vt:lpstr>
      <vt:lpstr>PowerPoint Sunusu</vt:lpstr>
      <vt:lpstr>PowerPoint Sunusu</vt:lpstr>
      <vt:lpstr>HAZIRLAYAN: Erdem OVAT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Erdem OVAT</dc:creator>
  <cp:lastModifiedBy>User</cp:lastModifiedBy>
  <cp:revision>39</cp:revision>
  <dcterms:created xsi:type="dcterms:W3CDTF">2015-04-20T11:40:01Z</dcterms:created>
  <dcterms:modified xsi:type="dcterms:W3CDTF">2019-05-05T19:31:07Z</dcterms:modified>
</cp:coreProperties>
</file>