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2" r:id="rId4"/>
    <p:sldId id="258" r:id="rId5"/>
    <p:sldId id="259" r:id="rId6"/>
    <p:sldId id="273" r:id="rId7"/>
    <p:sldId id="274" r:id="rId8"/>
    <p:sldId id="277" r:id="rId9"/>
    <p:sldId id="276" r:id="rId10"/>
    <p:sldId id="260" r:id="rId11"/>
    <p:sldId id="261" r:id="rId12"/>
    <p:sldId id="262" r:id="rId13"/>
    <p:sldId id="263" r:id="rId14"/>
    <p:sldId id="264" r:id="rId15"/>
    <p:sldId id="271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480D516-DF20-4BAE-A44A-4880396C5D1C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829CB0-149E-48BD-9861-41C452099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D516-DF20-4BAE-A44A-4880396C5D1C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9CB0-149E-48BD-9861-41C452099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480D516-DF20-4BAE-A44A-4880396C5D1C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9829CB0-149E-48BD-9861-41C452099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D516-DF20-4BAE-A44A-4880396C5D1C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829CB0-149E-48BD-9861-41C4520992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D516-DF20-4BAE-A44A-4880396C5D1C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9829CB0-149E-48BD-9861-41C4520992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480D516-DF20-4BAE-A44A-4880396C5D1C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9829CB0-149E-48BD-9861-41C4520992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480D516-DF20-4BAE-A44A-4880396C5D1C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9829CB0-149E-48BD-9861-41C4520992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D516-DF20-4BAE-A44A-4880396C5D1C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829CB0-149E-48BD-9861-41C452099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D516-DF20-4BAE-A44A-4880396C5D1C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829CB0-149E-48BD-9861-41C452099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D516-DF20-4BAE-A44A-4880396C5D1C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829CB0-149E-48BD-9861-41C4520992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480D516-DF20-4BAE-A44A-4880396C5D1C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9829CB0-149E-48BD-9861-41C4520992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480D516-DF20-4BAE-A44A-4880396C5D1C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829CB0-149E-48BD-9861-41C452099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Task-Based Language Teaching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79512" y="332656"/>
            <a:ext cx="7772400" cy="119970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tr-TR" dirty="0" smtClean="0">
                <a:solidFill>
                  <a:srgbClr val="FF0000"/>
                </a:solidFill>
              </a:rPr>
              <a:t>Dr. </a:t>
            </a:r>
            <a:r>
              <a:rPr lang="en-US" dirty="0" smtClean="0">
                <a:solidFill>
                  <a:srgbClr val="FF0000"/>
                </a:solidFill>
              </a:rPr>
              <a:t>Yakup Çetin</a:t>
            </a:r>
            <a:endParaRPr lang="tr-TR" dirty="0" smtClean="0">
              <a:solidFill>
                <a:srgbClr val="FF0000"/>
              </a:solidFill>
            </a:endParaRPr>
          </a:p>
          <a:p>
            <a:pPr algn="l"/>
            <a:endParaRPr lang="en-US" dirty="0" smtClean="0">
              <a:solidFill>
                <a:srgbClr val="FF0000"/>
              </a:solidFill>
            </a:endParaRPr>
          </a:p>
          <a:p>
            <a:pPr algn="l"/>
            <a:r>
              <a:rPr lang="en-US" sz="1700" dirty="0" smtClean="0">
                <a:solidFill>
                  <a:srgbClr val="FF0000"/>
                </a:solidFill>
              </a:rPr>
              <a:t>Source: App. &amp; Methods in Lang. Teaching</a:t>
            </a:r>
            <a:endParaRPr lang="tr-TR" sz="1700" dirty="0" smtClean="0">
              <a:solidFill>
                <a:srgbClr val="FF0000"/>
              </a:solidFill>
            </a:endParaRPr>
          </a:p>
          <a:p>
            <a:pPr algn="l"/>
            <a:r>
              <a:rPr lang="tr-TR" sz="1700" dirty="0" smtClean="0">
                <a:solidFill>
                  <a:srgbClr val="FF0000"/>
                </a:solidFill>
              </a:rPr>
              <a:t>J.C. </a:t>
            </a:r>
            <a:r>
              <a:rPr lang="tr-TR" sz="1700" dirty="0" err="1" smtClean="0">
                <a:solidFill>
                  <a:srgbClr val="FF0000"/>
                </a:solidFill>
              </a:rPr>
              <a:t>Richards</a:t>
            </a:r>
            <a:r>
              <a:rPr lang="tr-TR" sz="1700" dirty="0" smtClean="0">
                <a:solidFill>
                  <a:srgbClr val="FF0000"/>
                </a:solidFill>
              </a:rPr>
              <a:t> &amp; T.S. </a:t>
            </a:r>
            <a:r>
              <a:rPr lang="tr-TR" sz="1700" dirty="0" err="1" smtClean="0">
                <a:solidFill>
                  <a:srgbClr val="FF0000"/>
                </a:solidFill>
              </a:rPr>
              <a:t>Rodgers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endParaRPr lang="en-US" sz="1700" dirty="0">
              <a:solidFill>
                <a:srgbClr val="FF0000"/>
              </a:solidFill>
            </a:endParaRPr>
          </a:p>
        </p:txBody>
      </p:sp>
      <p:pic>
        <p:nvPicPr>
          <p:cNvPr id="15364" name="Picture 4" descr="http://t0.gstatic.com/images?q=tbn:ANd9GcTdxKAeOvuffb58Rp1V6ZD0lg-oJl7WwIK1oD0j4P3jmQSUlGBG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2320" y="0"/>
            <a:ext cx="2091680" cy="3137522"/>
          </a:xfrm>
          <a:prstGeom prst="rect">
            <a:avLst/>
          </a:prstGeom>
          <a:noFill/>
        </p:spPr>
      </p:pic>
      <p:pic>
        <p:nvPicPr>
          <p:cNvPr id="15366" name="Picture 6" descr="http://t2.gstatic.com/images?q=tbn:ANd9GcSRSD7hrNQGOZeSPsGz8b9VztQXSAyHst9dG7BzmPkEQKfgSuE_1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412776"/>
            <a:ext cx="2031107" cy="30522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5328592" cy="49685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</a:rPr>
              <a:t>Theory of </a:t>
            </a:r>
            <a:r>
              <a:rPr lang="en-US" i="1" dirty="0" smtClean="0">
                <a:solidFill>
                  <a:srgbClr val="FF0000"/>
                </a:solidFill>
              </a:rPr>
              <a:t>language</a:t>
            </a:r>
            <a:endParaRPr lang="tr-TR" dirty="0">
              <a:solidFill>
                <a:srgbClr val="FF0000"/>
              </a:solidFill>
            </a:endParaRPr>
          </a:p>
          <a:p>
            <a:pPr marL="0" indent="0"/>
            <a:r>
              <a:rPr lang="en-US" dirty="0" smtClean="0"/>
              <a:t>TBLT </a:t>
            </a:r>
            <a:r>
              <a:rPr lang="en-US" dirty="0"/>
              <a:t>emphasizes the central role of meaning in </a:t>
            </a:r>
            <a:r>
              <a:rPr lang="en-US" dirty="0">
                <a:solidFill>
                  <a:srgbClr val="FF0000"/>
                </a:solidFill>
              </a:rPr>
              <a:t>language use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/>
            <a:endParaRPr lang="tr-TR" dirty="0" smtClean="0"/>
          </a:p>
          <a:p>
            <a:pPr marL="0" indent="0"/>
            <a:r>
              <a:rPr lang="en-US" dirty="0" smtClean="0"/>
              <a:t>TBLT draw</a:t>
            </a:r>
            <a:r>
              <a:rPr lang="tr-TR" dirty="0" smtClean="0"/>
              <a:t>s</a:t>
            </a:r>
            <a:r>
              <a:rPr lang="en-US" dirty="0" smtClean="0"/>
              <a:t> </a:t>
            </a:r>
            <a:r>
              <a:rPr lang="en-US" dirty="0"/>
              <a:t>on </a:t>
            </a:r>
            <a:r>
              <a:rPr lang="en-US" dirty="0">
                <a:solidFill>
                  <a:srgbClr val="FF0000"/>
                </a:solidFill>
              </a:rPr>
              <a:t>structural, functional, and interactional</a:t>
            </a:r>
            <a:r>
              <a:rPr lang="en-US" dirty="0"/>
              <a:t> models of </a:t>
            </a:r>
            <a:r>
              <a:rPr lang="en-US" dirty="0" smtClean="0"/>
              <a:t>language</a:t>
            </a:r>
            <a:r>
              <a:rPr lang="tr-TR" dirty="0" smtClean="0"/>
              <a:t>.</a:t>
            </a:r>
          </a:p>
          <a:p>
            <a:pPr marL="0" indent="0"/>
            <a:endParaRPr lang="tr-TR" dirty="0" smtClean="0"/>
          </a:p>
          <a:p>
            <a:pPr marL="0" indent="0"/>
            <a:r>
              <a:rPr lang="en-US" dirty="0" smtClean="0">
                <a:solidFill>
                  <a:srgbClr val="FF0000"/>
                </a:solidFill>
              </a:rPr>
              <a:t>Vocabulary</a:t>
            </a:r>
            <a:r>
              <a:rPr lang="en-US" dirty="0" smtClean="0"/>
              <a:t> play</a:t>
            </a:r>
            <a:r>
              <a:rPr lang="tr-TR" dirty="0" smtClean="0"/>
              <a:t>s</a:t>
            </a:r>
            <a:r>
              <a:rPr lang="en-US" dirty="0" smtClean="0"/>
              <a:t> </a:t>
            </a:r>
            <a:r>
              <a:rPr lang="en-US" dirty="0"/>
              <a:t>a more central role </a:t>
            </a:r>
            <a:r>
              <a:rPr lang="en-US" dirty="0" smtClean="0"/>
              <a:t>in</a:t>
            </a:r>
            <a:r>
              <a:rPr lang="tr-TR" dirty="0" smtClean="0"/>
              <a:t> TBLT</a:t>
            </a:r>
            <a:r>
              <a:rPr lang="en-US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include</a:t>
            </a:r>
            <a:r>
              <a:rPr lang="tr-TR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lexical </a:t>
            </a:r>
            <a:r>
              <a:rPr lang="en-US" dirty="0">
                <a:solidFill>
                  <a:srgbClr val="FF0000"/>
                </a:solidFill>
              </a:rPr>
              <a:t>phrases, </a:t>
            </a:r>
            <a:r>
              <a:rPr lang="en-US" dirty="0"/>
              <a:t>sentence stems, prefabricated routines, and </a:t>
            </a:r>
            <a:r>
              <a:rPr lang="en-US" dirty="0">
                <a:solidFill>
                  <a:srgbClr val="FF0000"/>
                </a:solidFill>
              </a:rPr>
              <a:t>collocations</a:t>
            </a:r>
            <a:r>
              <a:rPr lang="en-US" dirty="0"/>
              <a:t>, and </a:t>
            </a:r>
            <a:r>
              <a:rPr lang="tr-TR" dirty="0" err="1" smtClean="0"/>
              <a:t>so</a:t>
            </a:r>
            <a:r>
              <a:rPr lang="tr-TR" dirty="0" smtClean="0"/>
              <a:t> on.</a:t>
            </a:r>
          </a:p>
          <a:p>
            <a:pPr marL="0" indent="0"/>
            <a:endParaRPr lang="tr-TR" dirty="0" smtClean="0"/>
          </a:p>
          <a:p>
            <a:pPr marL="0" indent="0"/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majority of tasks </a:t>
            </a:r>
            <a:r>
              <a:rPr lang="en-US" dirty="0" smtClean="0"/>
              <a:t>within </a:t>
            </a:r>
            <a:r>
              <a:rPr lang="en-US" dirty="0"/>
              <a:t>TBLT involve </a:t>
            </a:r>
            <a:r>
              <a:rPr lang="tr-TR" dirty="0" err="1" smtClean="0">
                <a:solidFill>
                  <a:srgbClr val="FF0000"/>
                </a:solidFill>
              </a:rPr>
              <a:t>communication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and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conversation</a:t>
            </a:r>
            <a:r>
              <a:rPr lang="en-US" dirty="0"/>
              <a:t>.</a:t>
            </a:r>
          </a:p>
        </p:txBody>
      </p:sp>
      <p:pic>
        <p:nvPicPr>
          <p:cNvPr id="6146" name="Picture 2" descr="http://t1.gstatic.com/images?q=tbn:ANd9GcSlGyvTXf_qWAsTR4QOEBcMgV7exLmNx3RIEUdLDhq0PvP3S1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628800"/>
            <a:ext cx="3076299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700808"/>
            <a:ext cx="5184576" cy="51571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i="1" dirty="0"/>
              <a:t>Theory of learning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TBLT provides </a:t>
            </a:r>
            <a:r>
              <a:rPr lang="en-US" dirty="0"/>
              <a:t>full opportunities for both </a:t>
            </a:r>
            <a:r>
              <a:rPr lang="en-US" dirty="0">
                <a:solidFill>
                  <a:srgbClr val="FF0000"/>
                </a:solidFill>
              </a:rPr>
              <a:t>input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output</a:t>
            </a:r>
            <a:r>
              <a:rPr lang="en-US" dirty="0"/>
              <a:t> </a:t>
            </a:r>
            <a:r>
              <a:rPr lang="en-US" dirty="0" smtClean="0"/>
              <a:t>requirements for L2 successful learning.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Tasks foster </a:t>
            </a:r>
            <a:r>
              <a:rPr lang="en-US" dirty="0"/>
              <a:t>processes of </a:t>
            </a:r>
            <a:r>
              <a:rPr lang="en-US" dirty="0">
                <a:solidFill>
                  <a:srgbClr val="FF0000"/>
                </a:solidFill>
              </a:rPr>
              <a:t>negotiation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modification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rephrasing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experimentation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with language </a:t>
            </a:r>
            <a:r>
              <a:rPr lang="en-US" dirty="0" smtClean="0"/>
              <a:t>that </a:t>
            </a:r>
            <a:r>
              <a:rPr lang="en-US" dirty="0"/>
              <a:t>are at the heart of </a:t>
            </a:r>
            <a:r>
              <a:rPr lang="en-US" dirty="0" smtClean="0"/>
              <a:t>L2 learning.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</a:t>
            </a:r>
            <a:r>
              <a:rPr lang="en-US" dirty="0" smtClean="0"/>
              <a:t>asks can be designed to facilitate the use and learning of particular aspects of language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</a:t>
            </a:r>
            <a:r>
              <a:rPr lang="en-US" dirty="0" smtClean="0">
                <a:solidFill>
                  <a:srgbClr val="FF0000"/>
                </a:solidFill>
              </a:rPr>
              <a:t>discourse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accuracy</a:t>
            </a:r>
            <a:r>
              <a:rPr lang="en-US" dirty="0" smtClean="0"/>
              <a:t>, complexity,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fluency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5122" name="Picture 2" descr="http://t2.gstatic.com/images?q=tbn:ANd9GcSB158a3pSaAiLn2Hhu_i0ws7E1xIyRfia8a1FD9GjROYSQCNT_r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628800"/>
            <a:ext cx="260985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4114800" cy="46805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Tasks improve learner </a:t>
            </a:r>
            <a:r>
              <a:rPr lang="en-US" dirty="0" smtClean="0">
                <a:solidFill>
                  <a:srgbClr val="FF0000"/>
                </a:solidFill>
              </a:rPr>
              <a:t>motivation</a:t>
            </a:r>
            <a:r>
              <a:rPr lang="en-US" dirty="0" smtClean="0"/>
              <a:t> and therefore </a:t>
            </a:r>
            <a:r>
              <a:rPr lang="en-US" dirty="0" smtClean="0">
                <a:solidFill>
                  <a:srgbClr val="FF0000"/>
                </a:solidFill>
              </a:rPr>
              <a:t>promote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learning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</a:t>
            </a:r>
            <a:r>
              <a:rPr lang="en-US" dirty="0" smtClean="0"/>
              <a:t>hey typically include </a:t>
            </a:r>
            <a:r>
              <a:rPr lang="en-US" dirty="0" smtClean="0">
                <a:solidFill>
                  <a:srgbClr val="FF0000"/>
                </a:solidFill>
              </a:rPr>
              <a:t>physical activity</a:t>
            </a:r>
            <a:r>
              <a:rPr lang="en-US" dirty="0" smtClean="0"/>
              <a:t>, they </a:t>
            </a:r>
            <a:r>
              <a:rPr lang="en-US" dirty="0" smtClean="0">
                <a:solidFill>
                  <a:srgbClr val="FF0000"/>
                </a:solidFill>
              </a:rPr>
              <a:t>involve partnership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collaboration</a:t>
            </a:r>
            <a:r>
              <a:rPr lang="en-US" dirty="0" smtClean="0"/>
              <a:t>, they may call on the </a:t>
            </a:r>
            <a:r>
              <a:rPr lang="en-US" dirty="0" smtClean="0">
                <a:solidFill>
                  <a:srgbClr val="FF0000"/>
                </a:solidFill>
              </a:rPr>
              <a:t>learner's past experience,</a:t>
            </a:r>
            <a:r>
              <a:rPr lang="en-US" dirty="0" smtClean="0"/>
              <a:t> and they </a:t>
            </a:r>
            <a:r>
              <a:rPr lang="en-US" dirty="0" smtClean="0">
                <a:solidFill>
                  <a:srgbClr val="FF0000"/>
                </a:solidFill>
              </a:rPr>
              <a:t>tolerate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encourage</a:t>
            </a:r>
            <a:r>
              <a:rPr lang="en-US" dirty="0" smtClean="0"/>
              <a:t> a variety of communication styles.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http://t1.gstatic.com/images?q=tbn:ANd9GcQmHESTlFhvD37TjhceaVpPP6wW_gHB1dutyjc-7wRF_1M01iXn1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924944"/>
            <a:ext cx="3629203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4906888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Many tasks will be done in </a:t>
            </a:r>
            <a:r>
              <a:rPr lang="en-US" sz="2400" dirty="0">
                <a:solidFill>
                  <a:srgbClr val="FF0000"/>
                </a:solidFill>
              </a:rPr>
              <a:t>pairs</a:t>
            </a:r>
            <a:r>
              <a:rPr lang="en-US" sz="2400" dirty="0"/>
              <a:t> or </a:t>
            </a:r>
            <a:r>
              <a:rPr lang="en-US" sz="2400" dirty="0">
                <a:solidFill>
                  <a:srgbClr val="FF0000"/>
                </a:solidFill>
              </a:rPr>
              <a:t>small groups</a:t>
            </a:r>
            <a:r>
              <a:rPr lang="en-US" sz="2400" dirty="0"/>
              <a:t>. </a:t>
            </a: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en-US" sz="2400" dirty="0" smtClean="0"/>
              <a:t>Class </a:t>
            </a:r>
            <a:r>
              <a:rPr lang="en-US" sz="2400" dirty="0"/>
              <a:t>activities </a:t>
            </a:r>
            <a:r>
              <a:rPr lang="tr-TR" sz="2400" dirty="0" err="1" smtClean="0"/>
              <a:t>are</a:t>
            </a:r>
            <a:r>
              <a:rPr lang="en-US" sz="2400" dirty="0" smtClean="0"/>
              <a:t> </a:t>
            </a:r>
            <a:r>
              <a:rPr lang="en-US" sz="2400" dirty="0"/>
              <a:t>designed so that students have the opportunity to notice </a:t>
            </a:r>
            <a:r>
              <a:rPr lang="en-US" sz="2400" dirty="0">
                <a:solidFill>
                  <a:srgbClr val="FF0000"/>
                </a:solidFill>
              </a:rPr>
              <a:t>how language is used in communication</a:t>
            </a:r>
            <a:r>
              <a:rPr lang="en-US" sz="2400" dirty="0"/>
              <a:t>. </a:t>
            </a: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en-US" sz="2400" dirty="0"/>
              <a:t>Many tasks will require learners to create and </a:t>
            </a:r>
            <a:r>
              <a:rPr lang="en-US" sz="2400" dirty="0">
                <a:solidFill>
                  <a:srgbClr val="FF0000"/>
                </a:solidFill>
              </a:rPr>
              <a:t>interpret messages </a:t>
            </a:r>
            <a:r>
              <a:rPr lang="en-US" sz="2400" dirty="0"/>
              <a:t>for which they lack full linguistic resources and </a:t>
            </a:r>
            <a:r>
              <a:rPr lang="en-US" sz="2400" dirty="0" smtClean="0"/>
              <a:t>experience</a:t>
            </a:r>
            <a:r>
              <a:rPr lang="en-US" sz="2400" dirty="0"/>
              <a:t>. </a:t>
            </a:r>
          </a:p>
        </p:txBody>
      </p:sp>
      <p:pic>
        <p:nvPicPr>
          <p:cNvPr id="3074" name="Picture 2" descr="http://t2.gstatic.com/images?q=tbn:ANd9GcREJOW3BgJ8oa8J6tmWaDLZVd1JAHsFtoVk-nq84PeIKRXUCd-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772816"/>
            <a:ext cx="2808312" cy="1752600"/>
          </a:xfrm>
          <a:prstGeom prst="rect">
            <a:avLst/>
          </a:prstGeom>
          <a:noFill/>
        </p:spPr>
      </p:pic>
      <p:pic>
        <p:nvPicPr>
          <p:cNvPr id="3076" name="Picture 4" descr="http://t2.gstatic.com/images?q=tbn:ANd9GcQtHXNvclXFwYjCoUrfGbpvwpdKxtcO3X0Ecf8o-BA5f2zmZIQ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717032"/>
            <a:ext cx="2808312" cy="23725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988840"/>
            <a:ext cx="6059016" cy="403244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i="1" dirty="0">
                <a:solidFill>
                  <a:srgbClr val="FF0000"/>
                </a:solidFill>
              </a:rPr>
              <a:t>Teacher roles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en-US" dirty="0" smtClean="0"/>
              <a:t>selector and sequencer of tasks</a:t>
            </a:r>
            <a:endParaRPr lang="tr-TR" dirty="0" smtClean="0"/>
          </a:p>
          <a:p>
            <a:r>
              <a:rPr lang="en-US" dirty="0" smtClean="0"/>
              <a:t>preparing learners for tasks</a:t>
            </a:r>
            <a:endParaRPr lang="tr-TR" dirty="0" smtClean="0"/>
          </a:p>
          <a:p>
            <a:r>
              <a:rPr lang="en-US" dirty="0" smtClean="0"/>
              <a:t>consciousness-raising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pPr>
              <a:buNone/>
            </a:pPr>
            <a:r>
              <a:rPr lang="en-US" i="1" dirty="0">
                <a:solidFill>
                  <a:srgbClr val="FF0000"/>
                </a:solidFill>
              </a:rPr>
              <a:t>The role of instructional materials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en-US" dirty="0" smtClean="0"/>
              <a:t>pedagogic materials</a:t>
            </a:r>
            <a:endParaRPr lang="tr-TR" dirty="0" smtClean="0"/>
          </a:p>
          <a:p>
            <a:r>
              <a:rPr lang="en-US" dirty="0" err="1" smtClean="0"/>
              <a:t>realia</a:t>
            </a:r>
            <a:r>
              <a:rPr lang="tr-TR" dirty="0" smtClean="0"/>
              <a:t> (</a:t>
            </a:r>
            <a:r>
              <a:rPr lang="en-US" i="1" dirty="0" smtClean="0"/>
              <a:t>newspapers</a:t>
            </a:r>
            <a:r>
              <a:rPr lang="tr-TR" i="1" dirty="0" smtClean="0"/>
              <a:t>, </a:t>
            </a:r>
            <a:r>
              <a:rPr lang="en-US" i="1" dirty="0" smtClean="0"/>
              <a:t>television</a:t>
            </a:r>
            <a:r>
              <a:rPr lang="tr-TR" i="1" dirty="0" smtClean="0"/>
              <a:t>, </a:t>
            </a:r>
            <a:r>
              <a:rPr lang="en-US" i="1" dirty="0" smtClean="0"/>
              <a:t>internet</a:t>
            </a:r>
            <a:r>
              <a:rPr lang="tr-TR" i="1" dirty="0" smtClean="0"/>
              <a:t>, </a:t>
            </a:r>
            <a:r>
              <a:rPr lang="tr-TR" i="1" dirty="0" err="1" smtClean="0"/>
              <a:t>etc</a:t>
            </a:r>
            <a:r>
              <a:rPr lang="tr-TR" i="1" dirty="0" smtClean="0"/>
              <a:t>.)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en-US" dirty="0"/>
          </a:p>
        </p:txBody>
      </p:sp>
      <p:pic>
        <p:nvPicPr>
          <p:cNvPr id="2052" name="Picture 4" descr="http://t3.gstatic.com/images?q=tbn:ANd9GcQDwqkUdIJwOnpNw1LC-G4w43QGP-uWyddYCu24URHk67OUmdRIq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348880"/>
            <a:ext cx="4018280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2.gstatic.com/images?q=tbn:ANd9GcQbh-OemirlAsnD2aP63tUvAfQFcXzvXszqGxTBited2UWHnS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060848"/>
            <a:ext cx="4032448" cy="3702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2060848"/>
            <a:ext cx="3610744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Task-Based Instruction Teaching </a:t>
            </a:r>
            <a:r>
              <a:rPr lang="en-US" sz="2400" dirty="0" smtClean="0">
                <a:solidFill>
                  <a:srgbClr val="FF0000"/>
                </a:solidFill>
              </a:rPr>
              <a:t>(TBIT) </a:t>
            </a:r>
            <a:r>
              <a:rPr lang="en-US" sz="2400" dirty="0" smtClean="0"/>
              <a:t>is considered to be a development </a:t>
            </a:r>
            <a:r>
              <a:rPr lang="en-US" sz="2400" dirty="0"/>
              <a:t>of </a:t>
            </a:r>
            <a:r>
              <a:rPr lang="en-US" sz="2400" dirty="0" smtClean="0">
                <a:solidFill>
                  <a:srgbClr val="FF0000"/>
                </a:solidFill>
              </a:rPr>
              <a:t>CLT</a:t>
            </a:r>
            <a:r>
              <a:rPr lang="en-US" sz="2400" dirty="0" smtClean="0"/>
              <a:t> Method.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TBLT is an approach based </a:t>
            </a:r>
            <a:r>
              <a:rPr lang="en-US" sz="2400" dirty="0"/>
              <a:t>on the </a:t>
            </a:r>
            <a:r>
              <a:rPr lang="en-US" sz="2400" dirty="0">
                <a:solidFill>
                  <a:srgbClr val="FF0000"/>
                </a:solidFill>
              </a:rPr>
              <a:t>use of tasks </a:t>
            </a:r>
            <a:r>
              <a:rPr lang="en-US" sz="2400" dirty="0"/>
              <a:t>as the </a:t>
            </a:r>
            <a:r>
              <a:rPr lang="en-US" sz="2400" dirty="0">
                <a:solidFill>
                  <a:srgbClr val="FF0000"/>
                </a:solidFill>
              </a:rPr>
              <a:t>core unit of planning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FF0000"/>
                </a:solidFill>
              </a:rPr>
              <a:t>instruction</a:t>
            </a:r>
            <a:r>
              <a:rPr lang="en-US" sz="2400" dirty="0"/>
              <a:t> in </a:t>
            </a:r>
            <a:r>
              <a:rPr lang="en-US" sz="2400" dirty="0" smtClean="0"/>
              <a:t>L2 </a:t>
            </a:r>
            <a:r>
              <a:rPr lang="en-US" sz="2400" dirty="0"/>
              <a:t>teaching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67544" y="404664"/>
            <a:ext cx="63025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err="1" smtClean="0">
                <a:solidFill>
                  <a:srgbClr val="FF0000"/>
                </a:solidFill>
              </a:rPr>
              <a:t>Task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smtClean="0"/>
              <a:t>(n): </a:t>
            </a:r>
            <a:r>
              <a:rPr lang="en-US" sz="2400" dirty="0" smtClean="0"/>
              <a:t>a piece of work to be done or </a:t>
            </a:r>
            <a:r>
              <a:rPr lang="tr-TR" sz="2400" dirty="0" err="1" smtClean="0"/>
              <a:t>pefromed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4339" name="Picture 3" descr="http://t1.gstatic.com/images?q=tbn:ANd9GcQtVoX9hs3KDekyUM8QKutDKI_r3XKL0Cj2Qh70p3BbtYnIFJJ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132856"/>
            <a:ext cx="3321134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916832"/>
            <a:ext cx="4474840" cy="42484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</a:t>
            </a:r>
            <a:r>
              <a:rPr lang="en-US" dirty="0" smtClean="0"/>
              <a:t> </a:t>
            </a:r>
            <a:r>
              <a:rPr lang="en-US" dirty="0"/>
              <a:t>task is an activity or goal that is carried out using language, such </a:t>
            </a:r>
            <a:r>
              <a:rPr lang="en-US" dirty="0">
                <a:solidFill>
                  <a:srgbClr val="FF0000"/>
                </a:solidFill>
              </a:rPr>
              <a:t>as finding a solution to a puzzle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reading a map and giving directions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making a telephone call</a:t>
            </a:r>
            <a:r>
              <a:rPr lang="en-US" dirty="0"/>
              <a:t>, writing a letter, or reading a set of instructions and assembling a </a:t>
            </a:r>
            <a:r>
              <a:rPr lang="en-US" dirty="0" smtClean="0"/>
              <a:t>toy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Eg</a:t>
            </a:r>
            <a:r>
              <a:rPr lang="tr-TR" dirty="0" smtClean="0"/>
              <a:t>. </a:t>
            </a:r>
            <a:r>
              <a:rPr lang="tr-TR" sz="2400" dirty="0" err="1" smtClean="0"/>
              <a:t>Give</a:t>
            </a:r>
            <a:r>
              <a:rPr lang="tr-TR" sz="2400" dirty="0" smtClean="0"/>
              <a:t> a </a:t>
            </a:r>
            <a:r>
              <a:rPr lang="tr-TR" sz="2400" dirty="0" err="1" smtClean="0"/>
              <a:t>task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students</a:t>
            </a:r>
            <a:r>
              <a:rPr lang="tr-TR" sz="2400" dirty="0" smtClean="0"/>
              <a:t>: </a:t>
            </a:r>
            <a:r>
              <a:rPr lang="tr-TR" sz="2400" dirty="0" err="1" smtClean="0"/>
              <a:t>make</a:t>
            </a:r>
            <a:r>
              <a:rPr lang="tr-TR" sz="2400" dirty="0" smtClean="0"/>
              <a:t> </a:t>
            </a:r>
            <a:r>
              <a:rPr lang="tr-TR" sz="2400" dirty="0" err="1" smtClean="0"/>
              <a:t>them</a:t>
            </a:r>
            <a:r>
              <a:rPr lang="tr-TR" sz="2400" dirty="0" smtClean="0"/>
              <a:t> </a:t>
            </a:r>
            <a:r>
              <a:rPr lang="tr-TR" sz="2400" dirty="0" err="1" smtClean="0"/>
              <a:t>find</a:t>
            </a:r>
            <a:r>
              <a:rPr lang="tr-TR" sz="2400" dirty="0" smtClean="0"/>
              <a:t> a </a:t>
            </a:r>
            <a:r>
              <a:rPr lang="tr-TR" sz="2400" dirty="0" err="1" smtClean="0"/>
              <a:t>solution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poverty</a:t>
            </a:r>
            <a:r>
              <a:rPr lang="tr-TR" sz="2400" dirty="0" smtClean="0"/>
              <a:t> in </a:t>
            </a:r>
            <a:r>
              <a:rPr lang="tr-TR" sz="2400" dirty="0" err="1" smtClean="0"/>
              <a:t>Africa</a:t>
            </a:r>
            <a:r>
              <a:rPr lang="tr-TR" sz="2400" dirty="0" smtClean="0"/>
              <a:t>.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67544" y="260648"/>
            <a:ext cx="6984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TBLT </a:t>
            </a:r>
            <a:r>
              <a:rPr lang="en-US" sz="2400" dirty="0" smtClean="0"/>
              <a:t>proposes the notion of </a:t>
            </a:r>
            <a:r>
              <a:rPr lang="en-US" sz="2400" dirty="0" smtClean="0">
                <a:solidFill>
                  <a:srgbClr val="FF0000"/>
                </a:solidFill>
              </a:rPr>
              <a:t>"task" </a:t>
            </a:r>
            <a:r>
              <a:rPr lang="en-US" sz="2400" dirty="0" smtClean="0"/>
              <a:t>as a </a:t>
            </a:r>
            <a:r>
              <a:rPr lang="en-US" sz="2400" dirty="0" smtClean="0">
                <a:solidFill>
                  <a:srgbClr val="FF0000"/>
                </a:solidFill>
              </a:rPr>
              <a:t>central unit of planning </a:t>
            </a:r>
            <a:r>
              <a:rPr lang="en-US" sz="2400" dirty="0" smtClean="0"/>
              <a:t>and</a:t>
            </a:r>
            <a:r>
              <a:rPr lang="en-US" sz="2400" dirty="0" smtClean="0">
                <a:solidFill>
                  <a:srgbClr val="FF0000"/>
                </a:solidFill>
              </a:rPr>
              <a:t> teaching. </a:t>
            </a:r>
            <a:endParaRPr lang="tr-TR" sz="2400" dirty="0" smtClean="0">
              <a:solidFill>
                <a:srgbClr val="FF0000"/>
              </a:solidFill>
            </a:endParaRPr>
          </a:p>
        </p:txBody>
      </p:sp>
      <p:pic>
        <p:nvPicPr>
          <p:cNvPr id="13314" name="Picture 2" descr="http://t1.gstatic.com/images?q=tbn:ANd9GcQyNinFOfQ3ZW2gim9ovJhzhFU9__CwAbDf6y79B7QDl-kec6i9Q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1712" y="1484784"/>
            <a:ext cx="2592288" cy="1941715"/>
          </a:xfrm>
          <a:prstGeom prst="rect">
            <a:avLst/>
          </a:prstGeom>
          <a:noFill/>
        </p:spPr>
      </p:pic>
      <p:pic>
        <p:nvPicPr>
          <p:cNvPr id="13316" name="Picture 4" descr="http://t2.gstatic.com/images?q=tbn:ANd9GcTrrjOnof-Sp_454apZDgUCAPkUtlF3bit49NweocbAtDF8BK9V1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4167" y="3429000"/>
            <a:ext cx="2609833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5338936" cy="4824536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tr-TR" sz="2400" dirty="0" err="1" smtClean="0"/>
              <a:t>Tasks</a:t>
            </a:r>
            <a:r>
              <a:rPr lang="tr-TR" sz="2400" dirty="0" smtClean="0"/>
              <a:t> </a:t>
            </a:r>
            <a:r>
              <a:rPr lang="tr-TR" sz="2400" dirty="0" err="1" smtClean="0"/>
              <a:t>include</a:t>
            </a:r>
            <a:r>
              <a:rPr lang="tr-TR" sz="2400" dirty="0" smtClean="0"/>
              <a:t>:</a:t>
            </a:r>
          </a:p>
          <a:p>
            <a:pPr lvl="0"/>
            <a:endParaRPr lang="tr-TR" sz="2400" dirty="0" smtClean="0"/>
          </a:p>
          <a:p>
            <a:pPr lvl="0"/>
            <a:r>
              <a:rPr lang="en-US" sz="2400" dirty="0" smtClean="0"/>
              <a:t>Activities </a:t>
            </a:r>
            <a:r>
              <a:rPr lang="en-US" sz="2400" dirty="0"/>
              <a:t>that involve </a:t>
            </a:r>
            <a:r>
              <a:rPr lang="en-US" sz="2400" dirty="0">
                <a:solidFill>
                  <a:srgbClr val="FF0000"/>
                </a:solidFill>
              </a:rPr>
              <a:t>real communication</a:t>
            </a:r>
            <a:r>
              <a:rPr lang="en-US" sz="2400" dirty="0"/>
              <a:t> are essential for </a:t>
            </a:r>
            <a:r>
              <a:rPr lang="en-US" sz="2400" dirty="0" smtClean="0"/>
              <a:t>language</a:t>
            </a:r>
            <a:r>
              <a:rPr lang="tr-TR" sz="2400" dirty="0" smtClean="0"/>
              <a:t> </a:t>
            </a:r>
            <a:r>
              <a:rPr lang="en-US" sz="2400" dirty="0" smtClean="0"/>
              <a:t>learning.</a:t>
            </a:r>
            <a:endParaRPr lang="tr-TR" sz="2400" dirty="0" smtClean="0"/>
          </a:p>
          <a:p>
            <a:pPr lvl="0"/>
            <a:endParaRPr lang="tr-TR" sz="2400" dirty="0"/>
          </a:p>
          <a:p>
            <a:pPr lvl="0"/>
            <a:r>
              <a:rPr lang="en-US" sz="2400" dirty="0"/>
              <a:t>Activities in which </a:t>
            </a:r>
            <a:r>
              <a:rPr lang="en-US" sz="2400" dirty="0">
                <a:solidFill>
                  <a:srgbClr val="FF0000"/>
                </a:solidFill>
              </a:rPr>
              <a:t>language is used </a:t>
            </a:r>
            <a:r>
              <a:rPr lang="en-US" sz="2400" dirty="0"/>
              <a:t>for carrying </a:t>
            </a:r>
            <a:r>
              <a:rPr lang="en-US" sz="2400" dirty="0" smtClean="0"/>
              <a:t>out</a:t>
            </a:r>
            <a:r>
              <a:rPr lang="tr-TR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meaningful tasks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promote </a:t>
            </a:r>
            <a:r>
              <a:rPr lang="en-US" sz="2400" dirty="0"/>
              <a:t>learning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lvl="0"/>
            <a:endParaRPr lang="tr-TR" sz="2400" dirty="0"/>
          </a:p>
          <a:p>
            <a:pPr lvl="0"/>
            <a:r>
              <a:rPr lang="en-US" sz="2400" dirty="0"/>
              <a:t>Language that is meaningful to the learner </a:t>
            </a:r>
            <a:r>
              <a:rPr lang="en-US" sz="2400" dirty="0">
                <a:solidFill>
                  <a:srgbClr val="FF0000"/>
                </a:solidFill>
              </a:rPr>
              <a:t>supports the </a:t>
            </a:r>
            <a:r>
              <a:rPr lang="en-US" sz="2400" dirty="0" smtClean="0">
                <a:solidFill>
                  <a:srgbClr val="FF0000"/>
                </a:solidFill>
              </a:rPr>
              <a:t>learning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process</a:t>
            </a:r>
            <a:r>
              <a:rPr lang="en-US" sz="2400" dirty="0"/>
              <a:t>.</a:t>
            </a:r>
            <a:endParaRPr lang="tr-TR" sz="2400" dirty="0"/>
          </a:p>
          <a:p>
            <a:pPr>
              <a:buNone/>
            </a:pPr>
            <a:endParaRPr lang="en-US" dirty="0"/>
          </a:p>
        </p:txBody>
      </p:sp>
      <p:sp>
        <p:nvSpPr>
          <p:cNvPr id="12290" name="AutoShape 2" descr="data:image/jpeg;base64,/9j/4AAQSkZJRgABAQAAAQABAAD/2wCEAAkGBhQSEBUQEhMSEhUVFhIWEhQVFBQWFBcUFRUXFxQQFhUXGyYfFxkjGRUVHy8iIycqLCwsFR4xNTAqNSgrLDUBCQoKDgwOGg8PGiolHiU0LC0pLDUvLTUtLDUyKSksNCkqLCwsKSw1MCkpNSksKSwtLCwpLCopKSwsKSksKSwpKf/AABEIANQA7gMBIgACEQEDEQH/xAAbAAEAAgMBAQAAAAAAAAAAAAAABQYDBAcBAv/EAD8QAAIBAgQEBAMGBAQFBQAAAAECAAMRBBIhMQUGQVETImFxMoGRB0KhscHRFCRSYjOi4fAVU4LC8SM0Q3Ky/8QAGQEBAAMBAQAAAAAAAAAAAAAAAAECBAMF/8QAJhEBAAICAgICAQQDAAAAAAAAAAECAxEhMRJBBCITcYHR4SNCUf/aAAwDAQACEQMRAD8A7jERAREQEREBERAREQEREBERAREQEREBERAREQEREBERAREQEREBERAREQEREBERAREQERMWJxS01LuQANzImYiNyRG+mWJhwuLWouZCGHf9JmiJiY3CZjXZERJQREQEREBERAREQEREBERAREQEREBERAREQEREBERAGc0+0jmR2b+EoAEqwznMAQxGlx2sZ0ivUyqW7An6C84Zh8CMZxWmtR3C1Cc5uzHQu/hAn4QSSBvbN8pk+TO9Uj20YI1u/wDx1D7Pin8GpSt45LE1GsVAfQFQp1AAA3339JZpUsfwN8HVfGYFMwf/ANxhgDZze/jUgNn3uBve4F73meCcwUsSmZDZhcPTbR1YbgqddO860mK/SeHO8b+yUiRmK5hpU2Ck5u5XUL7n9pv0MQrjMjBh3BvOzmyRPlnA1JA959QEREBERARE8JgexPLz2AiIgIiICIiAiIgIiICIiAiIgYsTSzoybZlYfUWnI+EYKlQ4vTY1beE1RXB8ykim4DqdxruDeXbnDijB0woqLQWopL1mBygXtkFup9SB3I617mzl+kuFGGoBTUylxiWBZzUbTMxQFiDbXytoBta8yXicl/r/AKtFJilefa/V+NUUClqi+YAra7XU/e0vp6ypc510XFUaipnZ0K51Yg5Wza6XDAAEdPi3lW5Wq1RS8GrSVCnwvTIajUW+6upIzC+oJvqD3k3eaY5jlx6nh5PuhiWQ3RmU9wbf+Zjnl5KrZxPEXqEeIxcAjTQe+w3t1ls5cxyvSygqCCbJmJIXpubyjeMvieEHQ1P+WHUv7Zb3v6b+k2MPQLHcLbUsTawFrnudxoO4gdIiQnLWKzhxmZgpUAubnY39htpJuSERBgJz/wC0nmPwWpqjqwXN4qBhmW+XK7Le9tbemYd5N8w8aqs38JggGrt8bk2SinWox79gLm8pHPPKq4HApVV/ErNWHj1HAz1cynRR0VcoOW/ckkzNm/yUmsdO+P6WiZX/AJN4mK2GVgb209u0nZyvkPF1qVekaj+TEKwFLzDw/Dy5RvbMfEzEEXGYfLqYk/Hn6RX3CM0faZ9S9iImhxIiICIiAiIgIiICInl4AmRmL5hpowXV/wCorsP3+Uh+KcTeo9SnqqpfTygMAbEgg3J9CB895EtAuvi0q6EeSovVSAfqp/WU/nM5aiZQAMlrDTZj+8h+K8fo4UoarOrNm8Pw1JclRc2IIC+5I+e0w1eMPjMNh6+UhnFYFbgkZKhXUgAbAXNgLmV1ylt8PxNbI7KqMHGUsyq2q/CWAOY2ubbdbETQxfNOEpVPCqYimrgkMPMQrDdXZQQp9L6dbSic5VqlPEUCrPSYgqbEqfi9PeVTEUQtMW6Nr9JKHeEcFQylWU6qykMpHow0M+ai3BGuoINiQddNCNQfUTiPBuYK+EJeg5FvipN5qbjezJt31Go6ESxcW+1GtUQJQUYYkeeorE1D6Uyf8IW6i7f3QMHPHK9PA5alGq4fOA1MkZ0LKXBLixB8ux18wMl+SuJVHDNWqPVK5QpqMWK6EkAttqxlGxdf+VRTuajMe5OTUnubkye4RWKYWsQSGObKRoRfygj1vA73yRjFyMpIDM11B6rlFiO/WWHiHEkormc+w+8fQCcV5M4pi6ucYnLUQAZK1srl76qStg4te5IuDbXpLOzk7kn31gSlXmSsahqBso6Jutu1up9d5tYnnGp4RC0xnuBfNZQOrW7/AD/aQF4vsR0IPobG9j6GRMbjSYnUrvy5wylSpZqbeIXsXqk3Zzruew10976kmc9+0CvU4jXFDDquTDeO1R2JynKBnOgNgCth3J9ZaH5pWngyFJWqFN2YeVbklqubaygk262EpvIvN5/mUoU6VWl91nzJVJZTYMDcOl7j7u/rON69Vjr26Ut3ae0py4qVcJhfCN6qVg4ABACEZXW/tY+49DOnCUj7PaVNSyCm1MqBlDMW0tZipPf0/C5l4lfjVmImZWz23OoIiJqcCIiAiIgIiIGDGY1aSF3NgPz7TUwvHqVS9my2F7Npp3HeQX2i1mFGmADYubnpe2gP1MrvCcFU8IYlmZVLFKZB1P8AU9iCCuhFiCDY6bTFbNf8/hHXtpjHX8XlPa48Q48T5aeg/q6n27SMw3EHpsWU77g6g+pHeRf/ABmmrCnWqUlZiFptchWYm2Rgb+G3rmyk6eUkKdxxY2PzmuLRPTPMTHbyvUzOzm12NzaYTPsz4MkauMwVOquSoiuvZgCL9x2PrPMLhUpIKdNQiC9lGwubn8STNgmY6jWFz0gafE+E0sQoSqgexup+8rdCrDUH23nMObeBU8NUNJay1G+Jqf8A8lKxtlqEaXObbQ6agaXl+Pc9Vq16eEzUKWoNbavUGxy/8lD6ebuekqVXhdl8u539RvJQ+cJh1ZWuAbn9BNGthir7Gw0/2JuYdShsRl9P19ZM1uAVhSFfwmKEbgXNrfEV3C+trQK7jaRKUxruxPpe28t/KzYRiUxDlSpUhW0pNcgglgcx83cBdrk3mlw/Bn4mHsP1mnxTDXdmte5/IWgdhRQFFrZSPIVsUI/tK6Ee09nHuDcXxGGb+WqEXIvSbz0nPY0zpf1Gs65gazVERjTam7KpalfMVYjVQdyPfXodZAyz2GQjcEe4InggRXNPDKmIwzUqRsSVJBNgwG6397H5TFyjwE4WiVe2djdra2A2F/mZNzzE4lKRAqVKdMkgBXdQbkXUMCfLcbZrX6XlfGN7W8p1pKYfCKgFSpqd0QaE9mY9B6bmXfDAhFzb2F/e2souDu9dQ9/iBa41sNTp7S/CWVIiJIREQEREBBiDA5FzTxFKjuK71LUmfUMV/tJyrpcgdBJDD8LatRZ61epTZVuuHYgVCg2YsSTY5WAsPu7yC51FL+JxIRrgZ2Iym2cC7ICOpa9r2vfS41lsTk6n4NOrhqhQtSpFri61DlBzkDVSbkm2lydN55dcVuZmNz6jfDfOSuoiOP2RmC4XQXM2WlmdTnW6lmQk6vc3KnKT201MwYjmxWZvBpnE2K5ytRUvna16QYHxPe6r2JFmOnxBMxyVaSuaTstrKwBeyEi9imhBzDsO95Atx3O7UaaCkMr2ygAl11ANt9RNUZLzqK1/pnmlY5my94THpVzZDqlvERgBUp32zqCbA9GBKnoTPsmcw4HzCaGI8Q630LfeAPUNY/MagjQgyR5q+0OtSpKtKkKdapns986oFYrmRSPjO4JuBcEXuMuiN+3Kdelg5l5yw+BFqpZ6pF1oJbPqNGqMdKSn1BY9FtrIzgfPZq+G1VFy1cwC0lOdHD5VALPaop63ynXQm1jyerTcnO5LMxJZmJLMxuSxJ3O+pktw7EFKVPplckf5D+8sqtXM/F8LVqrTw63dcxrvkNNQdhSykAs173Nha1tb6aWDo5mC2vfYdb9AB3kdwfglavi6/hL5Q7ZqjaItzexbqfQXMlOI8LrYYvnF1CEpUGqMRrl12PcH8YFr4ZyklNs9VVZwdFIBCEd77t+A9d5PSr8kYzEuKvjFmohmFEv8QIcWCE6lMubuL2tsZZ5AjsdwKnV6ZWOzKNSfVdm/OUXjfD2o1XoVAMykA/8AUoYe2jDTpOhY+jUamVpP4bG2vdfvUz1AYXFxrr8pQ8Tyzi3rMPDFmbRi65VUAAX1vYADQa6bQIHD4psK4xFEgOh0zDMpBBDKQehBI+cudPnF69Cicq0TUqMKgQt5lQqMtySchJJI65QDpofviX2eU6lLIlR0cAeY+ZWIG5Xpf0OnrIGvwyphTQpVF+FannFyhbznRu+2h1gQ1PnDEYauzUqhCsxbwyAaOW+gNPYaaaWtaXzl77QqGIslW2Gq26m9Bul1qHVOmj6a/FOfnhQ63JmnVwOXQ3trYj8pI7Vx3iX8LQzg2q1DlobGw+9WsegGgO1yDraVCrWthbEk+LVJa5JLBRqzX+IlmNyd5D4utlZKN/LRp06YHS4UFz75y02cdWJelQHRVH/U5u35/hIHQ/s+oMqIud7VDohZii0wc2RVJsosOlt51JGuJz/ldcrC2yKB8z/oPxl7wr3EJZ4iJKCIiAiIgIieM1hc9NYHFOMV0GLqrcOQ75D96xY7dfpJnh/PYpYZKRov/wCmGQnOt8ysytpbuD1mbkbgqVsRWr1FVwq5QGAIvUJJNj2Vf80n6nLmHpm6UUB1NyM25ubZiba9p5uDHPj51nW27LkjfjaOnPMZxla7OVUo7qx1IJLU8pQm3qR9DKdxXE+FjMw0BZWHs2/5mXLiPDy2OqhR5lDsP8mUfiJSOPUy7gZTmUlbEEEAbE/K02YrTaOWbJXU8I7FYjK5F9iZuY+qatKkxHwFlB7gotj9VM1KnCmvmIzd9Nf9Zv0taJXtlYfI2/7p1c0PiTpLDytyfUxapUfNToAm7fee2hSn+rbD1OkgatMk2AuZ0bkrHmnhkQ20zA6XBGdjZhpmGvcEdCJKFnoYdaahEUKovYDbXc+pPUnUz7vPpCH+Dc65L3JtuUNhnHsLjqBudLinFqWGpmrWYqt7AAAuzAXyqtxc21Pb5gGBs3ia2F4mjlV1pu4DU1ZkYMCLgBlOjEahWAvsCTpNgwERIHjHNaUjUp07M9NXZ2YErmVC3hAXF9bAtfe4A0vAnp8VqasMrhSp0IYXH0kJwHnGjiRlYijV1utnZGA3ZSAStuoOnW/Sb/E+LqoqUHQ0gSMtZrNmy6myr8C3tubtroNpzy2mtJmHTHXdoiULx3lCmtJ6+HY+QZnpnUZfvMp3Ft7G+gMrmGwQcgEaXF/Yby6cDxF6ngtY5/IfMCGDC1gb2NwZX+H8FrqutJ1DXSmzDQ+twTby6+0zfEyZLRNb+nf5NKxqaqniMPVNVmBLXYsdO5vJrgLCpifEbRhqQenyl54ZyyqqBa/c9z3k/gOVKOYOaaEjYlQSJtZG1yxhT4YY/eOb5dPwA+suGEWwmpg8LaSKLaEvqIiSgiIgIiICQfN3GPAw7WIDuGVLi9rjV7He3aTkoHNGMp1ccErOFo0QPE9TuyADck2XTse0z/IvNacdzw64a+VueoTvJfC/CwaEiz1QKj6W1IAXToMoBt3Jm/isPebWExS1KavTN1YAroRoRpodp9NTl4jjhXfPLmfMvKlc4g1aVTKrqBUIPm0tp7WUdZq0OWlRMlidzc6m53M6ZiMPeR1XAiK0iJ3CZtMudV+Xh2kPjOUWNyllJBBvexv106zqNXAek06uBl1HMKXKnhjXU9T3m3hKeQZfW/1l2xGB9JVOO0fCcHobj5jpJG7hK4IysAym2h1HofQ+vSUP7RcSTiguZ2VUp5Q7u9s2a9i5Jtf1lowuL1lL+0F/5oHvTT8C37whcOEcstW/hsXUYrTVaL01G7mmqjU/dAYe/toZbiZXuScef4SmtwPLYgi6NYmwYAg6a2YEMO9rg2JXDEL8DHQIxBDHtTqWAc/2kK/9vWB5IbinJ9PElspNKpUBUsNVNxqzL7dRb5yYc2BLHKFBLE9Lb3/aVutxmp/EkNUenSC3yU7BtTp45IO4BOUHQb2lbWisbWrWbTpS+UEKYxluLqKikjb/ABUU2+WaXnE4i5vKvwHlyrRqNW0qU2F1qIwa6m7XZQSVOq6SawRLvr8C6t+i/wC+kpOWsVm2+lox23EabfEsKtMp4tF8jWy1LMKbMRcqWGhN1bQ/0y4custRQoFgBt09Db0ufrKjxjCWw4qeYGrWWykqqWAY5iWtYZiupNvlaWfkPEpfw7t4hBLKQtkClbXKsdWubA2PkPSxmCtN5K5K8R/LZNtUmk9rTQ4cO0kaGDt0mSjSm2q2nqMD5SnafcRJQREQEREBERASp1uQUfFviXfOGbMEI0B9ddR/voJbIlbUi3a1bTXpioUAosJktPYk6VfDU7zC+GmzEaEbVwk1KuFk2yTBVowlW8ThpXuK8NDghhcdpdq+GkZisFA5VjuFvROYXZPxX39PWVDm9fEqU2Gpy2+hv+s7biuHekrfEuWKbXORQe4FoQr/ACfUIw6A7jN/+jLTSrXBUgMDoVIBBHYg6GVegngsaZ0sdPY63kvh8RA2eMY4qqrdm3YZje1tAM3xECxtmJIubW0lHqO4q1hqRUVmv2e1gPyHylk41V8y/wD1H5tInC0s9VQO9z7CRpbb55PwmIprlsyi+5+G3cSc4uzUgq6XqM1iBYAgLdiLb639bna2snQcINvpIbinMNKvTVcrU6iVFIVhuDdSLjrqDb0mXPjpqba5d8V7biN8MmM5Zq0FFU1FqKxCgeYNdgWFgdNgev4y3cicOqBwxQoove4I12ygHrf8pl4hwxq+DyJfMFRlAJGYqNUuO4JH0mx9nVceE1IADLrYep1PvecLUp503t2i9vCy8UhMk+Un1PShgIiJIREQEREBERAREQEREBERAQREQMNSjealbCyRnhWBAV8FIzE8OltfD3mtVwUhLnHGOXRUGosRsw3H7j0lZq0KlBrVB5ejjb59p2OrwsGatXlxH0ZQR1gchx9NqlQIgucq37AdzJvhXBAi2AuTuepMvacnUU/w0y/U7aDee/8AA7dJArlLh19xPW5Qo1WBddrajQ/WWZOHW6TYTB2kTG1onTzC0AoAAAA2ldxP8jjxW83hYgnRQDZzbOpuRZdc1/X0lrRbTW41wpMTRNJjlO6N/S42b21IPoTOWSm44jmOnSltT+vabo1AyhlNwRcGZJUOTuJsjNg6+lRdh39QeoI1BlvlsOT8ld+/amSnhbREROzmREQEREBERAREQEREBERAREQEREBERA8tFp7EDzLPk0xPuIGPwBHgiZIkaGI0BI7i3AxXptTJNmFjY2MlokTWJTE6czqcl4yjWptSY1EVgBc6qpPa+g66eugnS12nsSmPFXHM69r3yTfWyIidXMiIgIiICIiAiIgIiICIiAiIgIiICIiAiIgIiICIiAiIgIiICIiAiIgIiICIiAiIgIiICIiAiIgIiICIiAiIgIiICIiAiIgIiICIiAiIgIiI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292" name="Picture 4" descr="http://t2.gstatic.com/images?q=tbn:ANd9GcSoU4CtfXSaS13nItVNecIQ_RbYciQKL57i9CU7OitUsTPlaG4_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3153" y="1556792"/>
            <a:ext cx="3460847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548680"/>
            <a:ext cx="5328592" cy="61206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key assumptions </a:t>
            </a:r>
            <a:r>
              <a:rPr lang="en-US" dirty="0"/>
              <a:t>of task-based instruction are summarized by </a:t>
            </a:r>
            <a:r>
              <a:rPr lang="en-US" dirty="0" smtClean="0"/>
              <a:t>Fee (1998</a:t>
            </a:r>
            <a:r>
              <a:rPr lang="en-US" dirty="0"/>
              <a:t>: 17) as</a:t>
            </a:r>
            <a:r>
              <a:rPr lang="en-US" dirty="0" smtClean="0"/>
              <a:t>:</a:t>
            </a:r>
          </a:p>
          <a:p>
            <a:pPr marL="182563" indent="-182563">
              <a:buNone/>
            </a:pPr>
            <a:endParaRPr lang="en-US" dirty="0" smtClean="0"/>
          </a:p>
          <a:p>
            <a:pPr marL="182563" indent="-182563"/>
            <a:r>
              <a:rPr lang="en-US" dirty="0" smtClean="0"/>
              <a:t>The </a:t>
            </a:r>
            <a:r>
              <a:rPr lang="en-US" dirty="0"/>
              <a:t>focus is </a:t>
            </a:r>
            <a:r>
              <a:rPr lang="en-US" dirty="0">
                <a:solidFill>
                  <a:srgbClr val="FF0000"/>
                </a:solidFill>
              </a:rPr>
              <a:t>on process </a:t>
            </a:r>
            <a:r>
              <a:rPr lang="en-US" dirty="0"/>
              <a:t>rather than product</a:t>
            </a:r>
            <a:r>
              <a:rPr lang="en-US" dirty="0" smtClean="0"/>
              <a:t>.</a:t>
            </a:r>
          </a:p>
          <a:p>
            <a:pPr marL="182563" indent="-182563"/>
            <a:endParaRPr lang="en-US" dirty="0" smtClean="0"/>
          </a:p>
          <a:p>
            <a:pPr marL="182563" lvl="0" indent="-182563"/>
            <a:r>
              <a:rPr lang="en-US" dirty="0" smtClean="0">
                <a:solidFill>
                  <a:srgbClr val="FF0000"/>
                </a:solidFill>
              </a:rPr>
              <a:t>purposeful </a:t>
            </a:r>
            <a:r>
              <a:rPr lang="en-US" dirty="0">
                <a:solidFill>
                  <a:srgbClr val="FF0000"/>
                </a:solidFill>
              </a:rPr>
              <a:t>activities </a:t>
            </a:r>
            <a:r>
              <a:rPr lang="en-US" dirty="0"/>
              <a:t>and tasks that emphasize </a:t>
            </a:r>
            <a:r>
              <a:rPr lang="en-US" dirty="0" smtClean="0"/>
              <a:t>communication </a:t>
            </a:r>
            <a:r>
              <a:rPr lang="en-US" dirty="0"/>
              <a:t>and meaning</a:t>
            </a:r>
            <a:r>
              <a:rPr lang="en-US" dirty="0" smtClean="0"/>
              <a:t>.</a:t>
            </a:r>
          </a:p>
          <a:p>
            <a:pPr marL="182563" lvl="0" indent="-182563"/>
            <a:endParaRPr lang="en-US" dirty="0" smtClean="0"/>
          </a:p>
          <a:p>
            <a:pPr marL="182563" indent="-182563"/>
            <a:r>
              <a:rPr lang="en-US" dirty="0" smtClean="0"/>
              <a:t>Learners </a:t>
            </a:r>
            <a:r>
              <a:rPr lang="en-US" dirty="0"/>
              <a:t>learn </a:t>
            </a:r>
            <a:r>
              <a:rPr lang="en-US" dirty="0" smtClean="0"/>
              <a:t>L2 </a:t>
            </a:r>
            <a:r>
              <a:rPr lang="en-US" dirty="0">
                <a:solidFill>
                  <a:srgbClr val="FF0000"/>
                </a:solidFill>
              </a:rPr>
              <a:t>by </a:t>
            </a:r>
            <a:r>
              <a:rPr lang="en-US" dirty="0" smtClean="0">
                <a:solidFill>
                  <a:srgbClr val="FF0000"/>
                </a:solidFill>
              </a:rPr>
              <a:t>interacting communicatively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purposefully.</a:t>
            </a:r>
          </a:p>
          <a:p>
            <a:pPr marL="182563" lvl="0" indent="-182563"/>
            <a:endParaRPr lang="en-US" dirty="0" smtClean="0"/>
          </a:p>
          <a:p>
            <a:pPr marL="182563" indent="-182563"/>
            <a:r>
              <a:rPr lang="en-US" dirty="0" smtClean="0"/>
              <a:t>Activities </a:t>
            </a:r>
            <a:r>
              <a:rPr lang="en-US" dirty="0"/>
              <a:t>and </a:t>
            </a:r>
            <a:r>
              <a:rPr lang="en-US" dirty="0" smtClean="0"/>
              <a:t>tasks are </a:t>
            </a:r>
            <a:r>
              <a:rPr lang="en-US" dirty="0">
                <a:solidFill>
                  <a:srgbClr val="FF0000"/>
                </a:solidFill>
              </a:rPr>
              <a:t>sequenced according </a:t>
            </a:r>
            <a:r>
              <a:rPr lang="en-US" dirty="0" smtClean="0">
                <a:solidFill>
                  <a:srgbClr val="FF0000"/>
                </a:solidFill>
              </a:rPr>
              <a:t>to difficulty</a:t>
            </a:r>
            <a:r>
              <a:rPr lang="en-US" dirty="0" smtClean="0"/>
              <a:t>.</a:t>
            </a:r>
            <a:endParaRPr lang="tr-TR" dirty="0" smtClean="0"/>
          </a:p>
          <a:p>
            <a:pPr marL="182563" indent="-182563"/>
            <a:endParaRPr lang="tr-TR" dirty="0" smtClean="0"/>
          </a:p>
          <a:p>
            <a:pPr marL="182563" lvl="0" indent="-182563"/>
            <a:r>
              <a:rPr lang="en-US" dirty="0" smtClean="0"/>
              <a:t>Activities and tasks can be either </a:t>
            </a:r>
            <a:r>
              <a:rPr lang="en-US" dirty="0" smtClean="0">
                <a:solidFill>
                  <a:srgbClr val="FF0000"/>
                </a:solidFill>
              </a:rPr>
              <a:t>from real life </a:t>
            </a:r>
            <a:r>
              <a:rPr lang="en-US" dirty="0" smtClean="0"/>
              <a:t>or having pedagogical purpose.</a:t>
            </a:r>
          </a:p>
          <a:p>
            <a:pPr marL="182563" indent="-182563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endParaRPr lang="en-US" dirty="0" smtClean="0"/>
          </a:p>
          <a:p>
            <a:pPr lvl="0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1266" name="Picture 2" descr="http://t1.gstatic.com/images?q=tbn:ANd9GcQW0JqPAaBFwmSJGoeJxOsf80J_1ZQ3Lv6LYR9EE5RXHcZ0Fio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556792"/>
            <a:ext cx="3172433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2900" i="1" dirty="0"/>
              <a:t>Theme: planning a </a:t>
            </a:r>
            <a:r>
              <a:rPr lang="tr-TR" i="1" dirty="0" err="1" smtClean="0"/>
              <a:t>picnic</a:t>
            </a:r>
            <a:endParaRPr lang="tr-TR" sz="2900" dirty="0"/>
          </a:p>
          <a:p>
            <a:pPr>
              <a:buNone/>
            </a:pPr>
            <a:r>
              <a:rPr lang="en-US" sz="2900" dirty="0"/>
              <a:t> </a:t>
            </a:r>
            <a:r>
              <a:rPr lang="en-US" sz="2900" i="1" dirty="0" smtClean="0"/>
              <a:t>Tasks</a:t>
            </a:r>
            <a:endParaRPr lang="tr-TR" sz="2900" i="1" dirty="0" smtClean="0"/>
          </a:p>
          <a:p>
            <a:pPr>
              <a:buNone/>
            </a:pPr>
            <a:endParaRPr lang="tr-TR" sz="2900" dirty="0"/>
          </a:p>
          <a:p>
            <a:pPr lvl="0"/>
            <a:r>
              <a:rPr lang="tr-TR" dirty="0" err="1" smtClean="0"/>
              <a:t>place</a:t>
            </a:r>
            <a:endParaRPr lang="tr-TR" sz="2900" dirty="0"/>
          </a:p>
          <a:p>
            <a:pPr lvl="0"/>
            <a:r>
              <a:rPr lang="tr-TR" dirty="0" err="1" smtClean="0"/>
              <a:t>food</a:t>
            </a:r>
            <a:endParaRPr lang="tr-TR" sz="2900" dirty="0"/>
          </a:p>
          <a:p>
            <a:pPr lvl="0"/>
            <a:r>
              <a:rPr lang="tr-TR" dirty="0" smtClean="0"/>
              <a:t>transport</a:t>
            </a:r>
            <a:endParaRPr lang="tr-TR" sz="2900" dirty="0"/>
          </a:p>
          <a:p>
            <a:pPr lvl="0"/>
            <a:r>
              <a:rPr lang="tr-TR" dirty="0" err="1" smtClean="0"/>
              <a:t>g</a:t>
            </a:r>
            <a:r>
              <a:rPr lang="tr-TR" dirty="0" err="1" smtClean="0"/>
              <a:t>ames</a:t>
            </a:r>
            <a:endParaRPr lang="tr-TR" dirty="0" smtClean="0"/>
          </a:p>
          <a:p>
            <a:pPr lvl="0"/>
            <a:r>
              <a:rPr lang="tr-TR" sz="2900" dirty="0" err="1" smtClean="0"/>
              <a:t>music</a:t>
            </a:r>
            <a:endParaRPr lang="tr-TR" sz="2900" dirty="0"/>
          </a:p>
          <a:p>
            <a:endParaRPr lang="tr-TR" sz="2900" dirty="0" smtClean="0"/>
          </a:p>
          <a:p>
            <a:endParaRPr lang="tr-TR" sz="2900" dirty="0" smtClean="0"/>
          </a:p>
          <a:p>
            <a:pPr>
              <a:buNone/>
            </a:pPr>
            <a:r>
              <a:rPr lang="en-US" sz="2900" i="1" dirty="0"/>
              <a:t>Theme: application to a university</a:t>
            </a:r>
            <a:endParaRPr lang="tr-TR" sz="2900" dirty="0"/>
          </a:p>
          <a:p>
            <a:pPr>
              <a:buNone/>
            </a:pPr>
            <a:r>
              <a:rPr lang="en-US" sz="2900" i="1" dirty="0" smtClean="0"/>
              <a:t>Tasks</a:t>
            </a:r>
            <a:endParaRPr lang="tr-TR" sz="2900" i="1" dirty="0" smtClean="0"/>
          </a:p>
          <a:p>
            <a:pPr>
              <a:buNone/>
            </a:pPr>
            <a:endParaRPr lang="tr-TR" sz="2900" dirty="0"/>
          </a:p>
          <a:p>
            <a:pPr lvl="0">
              <a:buNone/>
            </a:pPr>
            <a:r>
              <a:rPr lang="tr-TR" sz="2900" dirty="0" smtClean="0"/>
              <a:t>	</a:t>
            </a:r>
            <a:r>
              <a:rPr lang="en-US" sz="2900" dirty="0" smtClean="0"/>
              <a:t>applying </a:t>
            </a:r>
            <a:r>
              <a:rPr lang="en-US" sz="2900" dirty="0"/>
              <a:t>to the university</a:t>
            </a:r>
            <a:endParaRPr lang="tr-TR" sz="2900" dirty="0"/>
          </a:p>
          <a:p>
            <a:pPr lvl="0"/>
            <a:r>
              <a:rPr lang="en-US" sz="2900" dirty="0"/>
              <a:t>corresponding with the department chair</a:t>
            </a:r>
            <a:endParaRPr lang="tr-TR" sz="2900" dirty="0"/>
          </a:p>
          <a:p>
            <a:pPr lvl="0"/>
            <a:r>
              <a:rPr lang="en-US" sz="2900" dirty="0"/>
              <a:t>inquiring about financial support</a:t>
            </a:r>
            <a:endParaRPr lang="tr-TR" sz="2900" dirty="0"/>
          </a:p>
          <a:p>
            <a:pPr lvl="0"/>
            <a:r>
              <a:rPr lang="en-US" sz="2900" dirty="0" smtClean="0"/>
              <a:t>registering </a:t>
            </a:r>
            <a:r>
              <a:rPr lang="en-US" sz="2900" dirty="0"/>
              <a:t>by phone</a:t>
            </a:r>
            <a:endParaRPr lang="tr-TR" sz="2900" dirty="0"/>
          </a:p>
          <a:p>
            <a:pPr lvl="0"/>
            <a:r>
              <a:rPr lang="en-US" sz="2900" dirty="0"/>
              <a:t>calculating and paying your fees</a:t>
            </a:r>
            <a:endParaRPr lang="tr-TR" sz="2900" dirty="0"/>
          </a:p>
          <a:p>
            <a:endParaRPr lang="en-US" dirty="0"/>
          </a:p>
        </p:txBody>
      </p:sp>
      <p:pic>
        <p:nvPicPr>
          <p:cNvPr id="4" name="Picture 2" descr="http://img.dogakoleji.com/etkinlik/Topkap_Doa_Koleji/SAM_19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348880"/>
            <a:ext cx="3547120" cy="26603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332656"/>
            <a:ext cx="4762872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T</a:t>
            </a:r>
            <a:r>
              <a:rPr lang="en-US" sz="2400" dirty="0" smtClean="0"/>
              <a:t>asks according </a:t>
            </a:r>
            <a:r>
              <a:rPr lang="en-US" sz="2400" dirty="0"/>
              <a:t>to the type </a:t>
            </a:r>
            <a:r>
              <a:rPr lang="en-US" sz="2400" dirty="0" smtClean="0"/>
              <a:t>of</a:t>
            </a:r>
            <a:r>
              <a:rPr lang="tr-TR" sz="2400" dirty="0" smtClean="0"/>
              <a:t> </a:t>
            </a:r>
            <a:r>
              <a:rPr lang="en-US" sz="2400" dirty="0" smtClean="0"/>
              <a:t>interaction</a:t>
            </a:r>
            <a:r>
              <a:rPr lang="tr-TR" sz="2400" dirty="0" smtClean="0"/>
              <a:t>:</a:t>
            </a:r>
          </a:p>
          <a:p>
            <a:pPr>
              <a:buNone/>
            </a:pPr>
            <a:endParaRPr lang="tr-TR" sz="2400" dirty="0"/>
          </a:p>
          <a:p>
            <a:pPr marL="0" indent="0"/>
            <a:r>
              <a:rPr lang="tr-TR" sz="2400" i="1" dirty="0" smtClean="0"/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Jigsaw </a:t>
            </a:r>
            <a:r>
              <a:rPr lang="en-US" sz="2400" i="1" dirty="0">
                <a:solidFill>
                  <a:srgbClr val="FF0000"/>
                </a:solidFill>
              </a:rPr>
              <a:t>tasks</a:t>
            </a:r>
            <a:r>
              <a:rPr lang="en-US" sz="2400" i="1" dirty="0" smtClean="0">
                <a:solidFill>
                  <a:srgbClr val="FF0000"/>
                </a:solidFill>
              </a:rPr>
              <a:t>:</a:t>
            </a:r>
            <a:endParaRPr lang="tr-TR" sz="2400" i="1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sz="2400" dirty="0" smtClean="0"/>
              <a:t>These </a:t>
            </a:r>
            <a:r>
              <a:rPr lang="en-US" sz="2400" dirty="0"/>
              <a:t>involve learners combining different pieces </a:t>
            </a:r>
            <a:r>
              <a:rPr lang="en-US" sz="2400" dirty="0" smtClean="0"/>
              <a:t>of</a:t>
            </a:r>
            <a:r>
              <a:rPr lang="tr-TR" sz="2400" dirty="0" smtClean="0"/>
              <a:t> </a:t>
            </a:r>
            <a:r>
              <a:rPr lang="en-US" sz="2400" dirty="0" smtClean="0"/>
              <a:t>information </a:t>
            </a:r>
            <a:r>
              <a:rPr lang="en-US" sz="2400" dirty="0"/>
              <a:t>to form a whole (e.g., three individuals or groups </a:t>
            </a:r>
            <a:r>
              <a:rPr lang="en-US" sz="2400" dirty="0" smtClean="0"/>
              <a:t>may</a:t>
            </a:r>
            <a:r>
              <a:rPr lang="tr-TR" sz="2400" dirty="0" smtClean="0"/>
              <a:t> </a:t>
            </a:r>
            <a:r>
              <a:rPr lang="en-US" sz="2400" dirty="0" smtClean="0"/>
              <a:t>have </a:t>
            </a:r>
            <a:r>
              <a:rPr lang="en-US" sz="2400" dirty="0"/>
              <a:t>three different parts of a story and have to piece the </a:t>
            </a:r>
            <a:r>
              <a:rPr lang="en-US" sz="2400" dirty="0" smtClean="0"/>
              <a:t>story</a:t>
            </a:r>
            <a:r>
              <a:rPr lang="tr-TR" sz="2400" dirty="0" smtClean="0"/>
              <a:t> </a:t>
            </a:r>
            <a:r>
              <a:rPr lang="en-US" sz="2400" dirty="0" smtClean="0"/>
              <a:t>together).</a:t>
            </a:r>
            <a:endParaRPr lang="tr-TR" sz="2400" dirty="0" smtClean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sz="2400" dirty="0" smtClean="0"/>
          </a:p>
          <a:p>
            <a:pPr marL="0" lvl="0" indent="0">
              <a:buNone/>
            </a:pPr>
            <a:endParaRPr lang="tr-TR" sz="2400" dirty="0"/>
          </a:p>
          <a:p>
            <a:pPr marL="0" lvl="0" indent="0">
              <a:buNone/>
            </a:pPr>
            <a:endParaRPr lang="tr-TR" sz="2400" dirty="0" smtClean="0"/>
          </a:p>
          <a:p>
            <a:pPr marL="0" lvl="0" indent="0">
              <a:buNone/>
            </a:pPr>
            <a:endParaRPr lang="tr-TR" sz="2400" dirty="0"/>
          </a:p>
          <a:p>
            <a:pPr>
              <a:buNone/>
            </a:pPr>
            <a:endParaRPr lang="en-US" sz="2400" dirty="0"/>
          </a:p>
        </p:txBody>
      </p:sp>
      <p:pic>
        <p:nvPicPr>
          <p:cNvPr id="9218" name="Picture 2" descr="http://img.ehowcdn.com/article-new/ehow/images/a05/5s/78/nonverbal-communication-activities-adults-800x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772816"/>
            <a:ext cx="3024336" cy="26850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4618856" cy="5328592"/>
          </a:xfrm>
        </p:spPr>
        <p:txBody>
          <a:bodyPr>
            <a:normAutofit fontScale="92500"/>
          </a:bodyPr>
          <a:lstStyle/>
          <a:p>
            <a:pPr marL="0" lvl="0" indent="0"/>
            <a:r>
              <a:rPr lang="en-US" sz="2600" i="1" dirty="0" smtClean="0">
                <a:solidFill>
                  <a:srgbClr val="FF0000"/>
                </a:solidFill>
              </a:rPr>
              <a:t>Information-gap tasks: </a:t>
            </a:r>
            <a:endParaRPr lang="tr-TR" sz="2600" i="1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sz="2600" dirty="0" smtClean="0"/>
              <a:t>One student or group of students has one set</a:t>
            </a:r>
            <a:r>
              <a:rPr lang="tr-TR" sz="2600" dirty="0" smtClean="0"/>
              <a:t> </a:t>
            </a:r>
            <a:r>
              <a:rPr lang="en-US" sz="2600" dirty="0" smtClean="0"/>
              <a:t>of information and another student or group has a</a:t>
            </a:r>
            <a:r>
              <a:rPr lang="tr-TR" sz="2600" dirty="0" smtClean="0"/>
              <a:t> </a:t>
            </a:r>
            <a:r>
              <a:rPr lang="en-US" sz="2600" dirty="0" smtClean="0"/>
              <a:t>complementary set</a:t>
            </a:r>
            <a:r>
              <a:rPr lang="tr-TR" sz="2600" dirty="0" smtClean="0"/>
              <a:t> </a:t>
            </a:r>
            <a:r>
              <a:rPr lang="en-US" sz="2600" dirty="0" smtClean="0"/>
              <a:t>of information. They must negotiate and find out what the other</a:t>
            </a:r>
            <a:r>
              <a:rPr lang="tr-TR" sz="2600" dirty="0" smtClean="0"/>
              <a:t> </a:t>
            </a:r>
            <a:r>
              <a:rPr lang="en-US" sz="2600" dirty="0" smtClean="0"/>
              <a:t>party's information is in order to complete an activity.</a:t>
            </a:r>
            <a:endParaRPr lang="tr-TR" sz="2600" dirty="0" smtClean="0"/>
          </a:p>
          <a:p>
            <a:pPr marL="0" lvl="0" indent="0">
              <a:buNone/>
            </a:pPr>
            <a:endParaRPr lang="tr-TR" sz="2600" i="1" dirty="0" smtClean="0"/>
          </a:p>
          <a:p>
            <a:pPr marL="0" indent="0"/>
            <a:r>
              <a:rPr lang="tr-TR" sz="2600" i="1" dirty="0" smtClean="0"/>
              <a:t> </a:t>
            </a:r>
            <a:r>
              <a:rPr lang="en-US" sz="2600" i="1" dirty="0" smtClean="0">
                <a:solidFill>
                  <a:srgbClr val="FF0000"/>
                </a:solidFill>
              </a:rPr>
              <a:t>Opinion </a:t>
            </a:r>
            <a:r>
              <a:rPr lang="en-US" sz="2600" i="1" dirty="0">
                <a:solidFill>
                  <a:srgbClr val="FF0000"/>
                </a:solidFill>
              </a:rPr>
              <a:t>exchange tasks: </a:t>
            </a:r>
            <a:endParaRPr lang="tr-TR" sz="2600" i="1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sz="2600" dirty="0" smtClean="0"/>
              <a:t>Learners </a:t>
            </a:r>
            <a:r>
              <a:rPr lang="en-US" sz="2600" dirty="0"/>
              <a:t>engage in discussion and </a:t>
            </a:r>
            <a:r>
              <a:rPr lang="en-US" sz="2600" dirty="0" smtClean="0"/>
              <a:t>exchange</a:t>
            </a:r>
            <a:r>
              <a:rPr lang="tr-TR" sz="2600" dirty="0" smtClean="0"/>
              <a:t> </a:t>
            </a:r>
            <a:r>
              <a:rPr lang="en-US" sz="2600" dirty="0" smtClean="0"/>
              <a:t>of </a:t>
            </a:r>
            <a:r>
              <a:rPr lang="en-US" sz="2600" dirty="0"/>
              <a:t>ideas. They do not need to reach agreement</a:t>
            </a:r>
            <a:r>
              <a:rPr lang="en-US" dirty="0"/>
              <a:t>.</a:t>
            </a:r>
            <a:endParaRPr lang="tr-TR" dirty="0"/>
          </a:p>
          <a:p>
            <a:pPr>
              <a:buNone/>
            </a:pPr>
            <a:endParaRPr lang="en-US" dirty="0"/>
          </a:p>
        </p:txBody>
      </p:sp>
      <p:pic>
        <p:nvPicPr>
          <p:cNvPr id="8194" name="Picture 2" descr="http://t3.gstatic.com/images?q=tbn:ANd9GcQbBHn2je2MJPdp82gOSA1u--ad5r87Chb0CCFhGnnY5FlpMLX6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861048"/>
            <a:ext cx="2690614" cy="2751215"/>
          </a:xfrm>
          <a:prstGeom prst="rect">
            <a:avLst/>
          </a:prstGeom>
          <a:noFill/>
        </p:spPr>
      </p:pic>
      <p:pic>
        <p:nvPicPr>
          <p:cNvPr id="8196" name="Picture 4" descr="http://t2.gstatic.com/images?q=tbn:ANd9GcS0YU8yr3MdNQ35bAPfj1IJqj4Li1bcVa5W_BlljRGtZyf2svDx8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628800"/>
            <a:ext cx="2664296" cy="21063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4248472" cy="5112568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tr-TR" i="1" dirty="0" smtClean="0"/>
              <a:t>   </a:t>
            </a:r>
            <a:r>
              <a:rPr lang="en-US" i="1" dirty="0" smtClean="0">
                <a:solidFill>
                  <a:srgbClr val="FF0000"/>
                </a:solidFill>
              </a:rPr>
              <a:t>Problem-solving tasks</a:t>
            </a:r>
            <a:r>
              <a:rPr lang="tr-TR" i="1" dirty="0" smtClean="0">
                <a:solidFill>
                  <a:srgbClr val="FF0000"/>
                </a:solidFill>
              </a:rPr>
              <a:t>: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endParaRPr lang="tr-TR" i="1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dirty="0" smtClean="0"/>
              <a:t>Students </a:t>
            </a:r>
            <a:r>
              <a:rPr lang="en-US" dirty="0"/>
              <a:t>are given a problem and a set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information</a:t>
            </a:r>
            <a:r>
              <a:rPr lang="en-US" dirty="0"/>
              <a:t>. They must arrive at a solution to the problem. There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generally </a:t>
            </a:r>
            <a:r>
              <a:rPr lang="en-US" dirty="0"/>
              <a:t>a single resolution of the outcome</a:t>
            </a:r>
            <a:r>
              <a:rPr lang="en-US" dirty="0" smtClean="0"/>
              <a:t>.</a:t>
            </a:r>
            <a:endParaRPr lang="tr-TR" dirty="0" smtClean="0"/>
          </a:p>
          <a:p>
            <a:pPr marL="0" lvl="0" indent="0">
              <a:buNone/>
            </a:pPr>
            <a:endParaRPr lang="tr-TR" dirty="0"/>
          </a:p>
          <a:p>
            <a:pPr marL="0" lvl="0" indent="0">
              <a:buNone/>
            </a:pPr>
            <a:endParaRPr lang="tr-TR" dirty="0" smtClean="0"/>
          </a:p>
          <a:p>
            <a:pPr marL="0" indent="0"/>
            <a:r>
              <a:rPr lang="tr-TR" i="1" dirty="0" smtClean="0"/>
              <a:t>   </a:t>
            </a:r>
            <a:r>
              <a:rPr lang="en-US" i="1" dirty="0" smtClean="0">
                <a:solidFill>
                  <a:srgbClr val="FF0000"/>
                </a:solidFill>
              </a:rPr>
              <a:t>Decision-making </a:t>
            </a:r>
            <a:r>
              <a:rPr lang="en-US" i="1" dirty="0">
                <a:solidFill>
                  <a:srgbClr val="FF0000"/>
                </a:solidFill>
              </a:rPr>
              <a:t>tasks: </a:t>
            </a:r>
            <a:endParaRPr lang="tr-TR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Students </a:t>
            </a:r>
            <a:r>
              <a:rPr lang="en-US" dirty="0"/>
              <a:t>are given a problem for which </a:t>
            </a:r>
            <a:r>
              <a:rPr lang="en-US" dirty="0" smtClean="0"/>
              <a:t>there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a number of possible outcomes and they must choose one through</a:t>
            </a:r>
            <a:br>
              <a:rPr lang="en-US" dirty="0"/>
            </a:br>
            <a:r>
              <a:rPr lang="en-US" dirty="0"/>
              <a:t>negotiation and discussion.</a:t>
            </a:r>
            <a:endParaRPr lang="tr-TR" dirty="0"/>
          </a:p>
          <a:p>
            <a:pPr marL="0" lvl="0" indent="0">
              <a:buNone/>
            </a:pPr>
            <a:endParaRPr lang="tr-TR" dirty="0"/>
          </a:p>
          <a:p>
            <a:pPr>
              <a:buNone/>
            </a:pPr>
            <a:endParaRPr lang="en-US" dirty="0"/>
          </a:p>
        </p:txBody>
      </p:sp>
      <p:pic>
        <p:nvPicPr>
          <p:cNvPr id="7170" name="Picture 2" descr="http://t3.gstatic.com/images?q=tbn:ANd9GcTtjUIltI2a7E64hynBtHrXaWoYYIE1Yt1F46YUfU3szoUEyC82J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484784"/>
            <a:ext cx="3384376" cy="2548083"/>
          </a:xfrm>
          <a:prstGeom prst="rect">
            <a:avLst/>
          </a:prstGeom>
          <a:noFill/>
        </p:spPr>
      </p:pic>
      <p:pic>
        <p:nvPicPr>
          <p:cNvPr id="7172" name="Picture 4" descr="http://t3.gstatic.com/images?q=tbn:ANd9GcTyqX6U63GZIOaauLZK9YQ1wVgvCFCv7msuSzNZqya7WSoKvTB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149080"/>
            <a:ext cx="3240360" cy="2427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204</TotalTime>
  <Words>705</Words>
  <Application>Microsoft Office PowerPoint</Application>
  <PresentationFormat>Ekran Gösterisi (4:3)</PresentationFormat>
  <Paragraphs>110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Median</vt:lpstr>
      <vt:lpstr>Task-Based Language Teaching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Task-Based Language Teaching</dc:title>
  <dc:creator>ycetin</dc:creator>
  <cp:lastModifiedBy>acer</cp:lastModifiedBy>
  <cp:revision>48</cp:revision>
  <dcterms:created xsi:type="dcterms:W3CDTF">2012-01-03T16:41:16Z</dcterms:created>
  <dcterms:modified xsi:type="dcterms:W3CDTF">2013-04-15T13:28:11Z</dcterms:modified>
</cp:coreProperties>
</file>