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69" r:id="rId3"/>
    <p:sldId id="289" r:id="rId4"/>
    <p:sldId id="290" r:id="rId5"/>
    <p:sldId id="288" r:id="rId6"/>
    <p:sldId id="257" r:id="rId7"/>
    <p:sldId id="281" r:id="rId8"/>
    <p:sldId id="259" r:id="rId9"/>
    <p:sldId id="282" r:id="rId10"/>
    <p:sldId id="274" r:id="rId11"/>
    <p:sldId id="275" r:id="rId12"/>
    <p:sldId id="276" r:id="rId13"/>
    <p:sldId id="285" r:id="rId14"/>
    <p:sldId id="277" r:id="rId15"/>
    <p:sldId id="278" r:id="rId16"/>
    <p:sldId id="279" r:id="rId17"/>
    <p:sldId id="286" r:id="rId18"/>
    <p:sldId id="266" r:id="rId19"/>
    <p:sldId id="262" r:id="rId20"/>
    <p:sldId id="263" r:id="rId21"/>
    <p:sldId id="287" r:id="rId22"/>
    <p:sldId id="268" r:id="rId23"/>
    <p:sldId id="264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B0A5-B636-4EE9-BAB8-079B6777B1F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3AC40-DE5A-4018-B164-AE6696443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3AC40-DE5A-4018-B164-AE6696443C8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5730307-A9A0-4597-A3BE-65F31EF9927A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02BC44-E7CD-4FF1-AE98-6312AED6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DRILLS.docx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DRILL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DRILL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Audio-Lingual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 403 Methodology in ELT</a:t>
            </a:r>
          </a:p>
          <a:p>
            <a:r>
              <a:rPr lang="tr-TR" dirty="0" smtClean="0"/>
              <a:t>Dr. </a:t>
            </a:r>
            <a:r>
              <a:rPr lang="en-US" dirty="0" smtClean="0"/>
              <a:t>Yakup Cetin</a:t>
            </a:r>
          </a:p>
          <a:p>
            <a:endParaRPr lang="en-US" dirty="0"/>
          </a:p>
        </p:txBody>
      </p:sp>
      <p:pic>
        <p:nvPicPr>
          <p:cNvPr id="16386" name="Picture 2" descr="http://www.gotpetsonline.com/pictures-gallery/bird-pictures-breeders-chicks/parrot-pictures-breeders-chicks/pictures/parrot-0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"/>
            <a:ext cx="2847109" cy="2609850"/>
          </a:xfrm>
          <a:prstGeom prst="rect">
            <a:avLst/>
          </a:prstGeom>
          <a:noFill/>
        </p:spPr>
      </p:pic>
      <p:pic>
        <p:nvPicPr>
          <p:cNvPr id="16390" name="Picture 6" descr="http://l.yimg.com/g/images/spaceba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6392" name="Picture 8" descr="http://l.yimg.com/g/images/spaceba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THINKING ABOUT THE EXPERIENCE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 The teacher introduces a new </a:t>
            </a:r>
            <a:r>
              <a:rPr lang="en-US" dirty="0" smtClean="0">
                <a:solidFill>
                  <a:srgbClr val="FF0000"/>
                </a:solidFill>
              </a:rPr>
              <a:t>dialog.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en-US" dirty="0" smtClean="0"/>
              <a:t>2 The language teacher uses only the </a:t>
            </a:r>
            <a:r>
              <a:rPr lang="en-US" dirty="0" smtClean="0">
                <a:solidFill>
                  <a:srgbClr val="FF0000"/>
                </a:solidFill>
              </a:rPr>
              <a:t>target language </a:t>
            </a:r>
            <a:r>
              <a:rPr lang="en-US" dirty="0" smtClean="0"/>
              <a:t>in the classroom. Actions, pictures, or </a:t>
            </a:r>
            <a:r>
              <a:rPr lang="en-US" dirty="0" err="1" smtClean="0"/>
              <a:t>realia</a:t>
            </a:r>
            <a:r>
              <a:rPr lang="en-US" dirty="0" smtClean="0"/>
              <a:t> are used to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 </a:t>
            </a:r>
            <a:r>
              <a:rPr lang="tr-TR" dirty="0" err="1" smtClean="0"/>
              <a:t>clear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Language </a:t>
            </a:r>
            <a:r>
              <a:rPr lang="en-US" dirty="0" smtClean="0">
                <a:solidFill>
                  <a:srgbClr val="FF0000"/>
                </a:solidFill>
              </a:rPr>
              <a:t>forms</a:t>
            </a:r>
            <a:r>
              <a:rPr lang="tr-TR" dirty="0" smtClean="0">
                <a:solidFill>
                  <a:srgbClr val="FF0000"/>
                </a:solidFill>
              </a:rPr>
              <a:t>/</a:t>
            </a:r>
            <a:r>
              <a:rPr lang="tr-TR" dirty="0" err="1" smtClean="0">
                <a:solidFill>
                  <a:srgbClr val="FF0000"/>
                </a:solidFill>
              </a:rPr>
              <a:t>structures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occur most naturally within a </a:t>
            </a:r>
            <a:r>
              <a:rPr lang="en-US" dirty="0" smtClean="0">
                <a:solidFill>
                  <a:srgbClr val="FF0000"/>
                </a:solidFill>
              </a:rPr>
              <a:t>context.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native language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target language </a:t>
            </a:r>
            <a:r>
              <a:rPr lang="en-US" dirty="0" smtClean="0"/>
              <a:t>have separate linguistic systems. They should be kept apart so that the students' native language </a:t>
            </a:r>
            <a:r>
              <a:rPr lang="en-US" dirty="0" smtClean="0">
                <a:solidFill>
                  <a:srgbClr val="FF0000"/>
                </a:solidFill>
              </a:rPr>
              <a:t>interferes as little as possible </a:t>
            </a:r>
            <a:r>
              <a:rPr lang="en-US" dirty="0" smtClean="0"/>
              <a:t>with the target language.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52400" y="609600"/>
            <a:ext cx="43434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 The language teacher introduces the </a:t>
            </a:r>
            <a:r>
              <a:rPr lang="en-US" dirty="0" smtClean="0">
                <a:solidFill>
                  <a:srgbClr val="FF0000"/>
                </a:solidFill>
              </a:rPr>
              <a:t>dialog by modeling </a:t>
            </a:r>
            <a:r>
              <a:rPr lang="en-US" dirty="0" smtClean="0"/>
              <a:t>it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en-US" dirty="0" smtClean="0"/>
              <a:t>times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tr-TR" dirty="0" smtClean="0"/>
              <a:t>H</a:t>
            </a:r>
            <a:r>
              <a:rPr lang="en-US" dirty="0" smtClean="0"/>
              <a:t>e </a:t>
            </a:r>
            <a:r>
              <a:rPr lang="en-US" dirty="0" smtClean="0">
                <a:solidFill>
                  <a:srgbClr val="FF0000"/>
                </a:solidFill>
              </a:rPr>
              <a:t>corrects mispronunciation </a:t>
            </a:r>
            <a:r>
              <a:rPr lang="en-US" dirty="0" smtClean="0"/>
              <a:t>by modeling the proper sounds in the target language 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en-US" dirty="0" smtClean="0"/>
              <a:t>4 The students </a:t>
            </a:r>
            <a:r>
              <a:rPr lang="en-US" dirty="0" smtClean="0">
                <a:solidFill>
                  <a:srgbClr val="FF0000"/>
                </a:solidFill>
              </a:rPr>
              <a:t>repeat each line </a:t>
            </a:r>
            <a:r>
              <a:rPr lang="en-US" dirty="0" smtClean="0"/>
              <a:t>of the new dialog several times.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en-US" dirty="0" smtClean="0"/>
              <a:t>5 The students stumble over one of the lines of the dialog. The teacher uses a </a:t>
            </a:r>
            <a:r>
              <a:rPr lang="en-US" dirty="0" smtClean="0">
                <a:solidFill>
                  <a:srgbClr val="FF0000"/>
                </a:solidFill>
              </a:rPr>
              <a:t>backward build­up drill </a:t>
            </a:r>
            <a:r>
              <a:rPr lang="en-US" dirty="0" smtClean="0"/>
              <a:t>with this line.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 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2672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of the language </a:t>
            </a:r>
            <a:r>
              <a:rPr lang="en-US" dirty="0" smtClean="0">
                <a:solidFill>
                  <a:srgbClr val="FF0000"/>
                </a:solidFill>
              </a:rPr>
              <a:t>teacher's major </a:t>
            </a:r>
            <a:r>
              <a:rPr lang="en-US" dirty="0" smtClean="0"/>
              <a:t>roles is that of </a:t>
            </a:r>
            <a:r>
              <a:rPr lang="en-US" dirty="0" smtClean="0">
                <a:solidFill>
                  <a:srgbClr val="FF0000"/>
                </a:solidFill>
              </a:rPr>
              <a:t>a model of </a:t>
            </a:r>
            <a:r>
              <a:rPr lang="en-US" dirty="0" smtClean="0"/>
              <a:t>the target language. By listening to how it is supposed to sound, students should be able </a:t>
            </a:r>
            <a:r>
              <a:rPr lang="en-US" dirty="0" smtClean="0">
                <a:solidFill>
                  <a:srgbClr val="FF0000"/>
                </a:solidFill>
              </a:rPr>
              <a:t>to mimic the model. 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tr-TR" dirty="0" smtClean="0"/>
              <a:t>	</a:t>
            </a:r>
            <a:r>
              <a:rPr lang="en-US" dirty="0" smtClean="0"/>
              <a:t>Language learning is a process of </a:t>
            </a:r>
            <a:r>
              <a:rPr lang="en-US" dirty="0" smtClean="0">
                <a:solidFill>
                  <a:srgbClr val="FF0000"/>
                </a:solidFill>
              </a:rPr>
              <a:t>habit formation</a:t>
            </a:r>
            <a:r>
              <a:rPr lang="en-US" dirty="0" smtClean="0"/>
              <a:t>. The more often something is repeated, the stronger the habit and the greater the learning.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It is important to </a:t>
            </a:r>
            <a:r>
              <a:rPr lang="en-US" dirty="0" smtClean="0">
                <a:solidFill>
                  <a:srgbClr val="FF0000"/>
                </a:solidFill>
              </a:rPr>
              <a:t>prevent learners from making errors</a:t>
            </a:r>
            <a:r>
              <a:rPr lang="en-US" dirty="0" smtClean="0"/>
              <a:t>. Errors lead to the formation of bad habits. 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52400" y="1066801"/>
            <a:ext cx="43434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 The teacher initiates a </a:t>
            </a:r>
            <a:r>
              <a:rPr lang="en-US" dirty="0" smtClean="0">
                <a:solidFill>
                  <a:srgbClr val="FF0000"/>
                </a:solidFill>
              </a:rPr>
              <a:t>chain drill</a:t>
            </a:r>
            <a:r>
              <a:rPr lang="tr-TR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single-slot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multiple-slot substitution drills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which student</a:t>
            </a:r>
            <a:r>
              <a:rPr lang="tr-TR" dirty="0" smtClean="0"/>
              <a:t>s </a:t>
            </a:r>
            <a:r>
              <a:rPr lang="tr-TR" dirty="0" err="1" smtClean="0"/>
              <a:t>interact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en-US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en-US" dirty="0" smtClean="0"/>
              <a:t> 8 The teacher says</a:t>
            </a:r>
            <a:r>
              <a:rPr lang="en-US" dirty="0" smtClean="0">
                <a:solidFill>
                  <a:srgbClr val="FF0000"/>
                </a:solidFill>
              </a:rPr>
              <a:t>, 'Very good</a:t>
            </a:r>
            <a:r>
              <a:rPr lang="en-US" dirty="0" smtClean="0"/>
              <a:t>,' when the students answer correctly.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403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purpose of language learning is to learn how to use the language to communicate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>
                <a:hlinkClick r:id="rId2" action="ppaction://hlinkfile"/>
              </a:rPr>
              <a:t>different</a:t>
            </a:r>
            <a:r>
              <a:rPr lang="tr-TR" dirty="0" smtClean="0">
                <a:hlinkClick r:id="rId2" action="ppaction://hlinkfile"/>
              </a:rPr>
              <a:t> </a:t>
            </a:r>
            <a:r>
              <a:rPr lang="tr-TR" dirty="0" err="1" smtClean="0">
                <a:hlinkClick r:id="rId2" action="ppaction://hlinkfile"/>
              </a:rPr>
              <a:t>forms</a:t>
            </a:r>
            <a:r>
              <a:rPr lang="tr-TR" dirty="0" smtClean="0">
                <a:hlinkClick r:id="rId2" action="ppaction://hlinkfile"/>
              </a:rPr>
              <a:t> of </a:t>
            </a:r>
            <a:r>
              <a:rPr lang="tr-TR" dirty="0" err="1" smtClean="0">
                <a:hlinkClick r:id="rId2" action="ppaction://hlinkfile"/>
              </a:rPr>
              <a:t>drills</a:t>
            </a:r>
            <a:r>
              <a:rPr lang="en-US" dirty="0" smtClean="0">
                <a:hlinkClick r:id="rId2" action="ppaction://hlinkfile"/>
              </a:rPr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Positive reinforcement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motivation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reward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helps the students to develop correct habits.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Energizer</a:t>
            </a:r>
            <a:endParaRPr lang="en-US" dirty="0"/>
          </a:p>
        </p:txBody>
      </p:sp>
      <p:pic>
        <p:nvPicPr>
          <p:cNvPr id="38914" name="Picture 2" descr="http://icanhascheezburger.files.wordpress.com/2009/04/funny-pictures-interesting-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4171950" cy="4191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 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9 The teacher uses </a:t>
            </a:r>
            <a:r>
              <a:rPr lang="en-US" sz="1800" dirty="0" smtClean="0">
                <a:solidFill>
                  <a:srgbClr val="FF0000"/>
                </a:solidFill>
              </a:rPr>
              <a:t>spoken cues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rgbClr val="FF0000"/>
                </a:solidFill>
              </a:rPr>
              <a:t>picture cues</a:t>
            </a:r>
            <a:r>
              <a:rPr lang="en-US" sz="1800" dirty="0" smtClean="0"/>
              <a:t>.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10 The teacher conducts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</a:t>
            </a:r>
            <a:r>
              <a:rPr lang="en-US" sz="1800" dirty="0" smtClean="0"/>
              <a:t>transformation and question-and-answer drills.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11 When the students can handle it, the teacher poses the questions to them rapidly. </a:t>
            </a:r>
            <a:endParaRPr lang="tr-TR" sz="1800" dirty="0" smtClean="0"/>
          </a:p>
          <a:p>
            <a:endParaRPr lang="en-US" sz="1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441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 </a:t>
            </a:r>
            <a:endParaRPr lang="tr-TR" sz="1800" dirty="0" smtClean="0"/>
          </a:p>
          <a:p>
            <a:r>
              <a:rPr lang="en-US" sz="1800" dirty="0" smtClean="0"/>
              <a:t>Students should learn to respond to both </a:t>
            </a:r>
            <a:r>
              <a:rPr lang="en-US" sz="1800" dirty="0" smtClean="0">
                <a:solidFill>
                  <a:srgbClr val="FF0000"/>
                </a:solidFill>
              </a:rPr>
              <a:t>verbal and nonverbal stimuli</a:t>
            </a:r>
            <a:r>
              <a:rPr lang="en-US" sz="1800" dirty="0" smtClean="0"/>
              <a:t>.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US" sz="1800" dirty="0" smtClean="0"/>
              <a:t> Each language has </a:t>
            </a:r>
            <a:r>
              <a:rPr lang="en-US" sz="1800" dirty="0" smtClean="0">
                <a:solidFill>
                  <a:srgbClr val="FF0000"/>
                </a:solidFill>
              </a:rPr>
              <a:t>a finite number of patterns</a:t>
            </a:r>
            <a:r>
              <a:rPr lang="en-US" sz="1800" dirty="0" smtClean="0"/>
              <a:t>. Pattern practice helps students </a:t>
            </a:r>
            <a:r>
              <a:rPr lang="en-US" sz="1800" dirty="0" smtClean="0">
                <a:solidFill>
                  <a:srgbClr val="FF0000"/>
                </a:solidFill>
              </a:rPr>
              <a:t>to form habits </a:t>
            </a:r>
            <a:r>
              <a:rPr lang="en-US" sz="1800" dirty="0" smtClean="0"/>
              <a:t>which enable the students to use the patterns.</a:t>
            </a:r>
            <a:endParaRPr lang="tr-TR" sz="1800" dirty="0" smtClean="0"/>
          </a:p>
          <a:p>
            <a:endParaRPr lang="tr-TR" sz="1800" dirty="0" smtClean="0"/>
          </a:p>
          <a:p>
            <a:r>
              <a:rPr lang="en-US" sz="1800" dirty="0" smtClean="0"/>
              <a:t>Students should '</a:t>
            </a:r>
            <a:r>
              <a:rPr lang="en-US" sz="1800" dirty="0" err="1" smtClean="0"/>
              <a:t>overlearn</a:t>
            </a:r>
            <a:r>
              <a:rPr lang="en-US" sz="1800" dirty="0" smtClean="0"/>
              <a:t>,' i.e. learn </a:t>
            </a:r>
            <a:r>
              <a:rPr lang="en-US" sz="1800" dirty="0" smtClean="0">
                <a:solidFill>
                  <a:srgbClr val="FF0000"/>
                </a:solidFill>
              </a:rPr>
              <a:t>to answer automatically </a:t>
            </a:r>
            <a:r>
              <a:rPr lang="en-US" sz="1800" dirty="0" smtClean="0"/>
              <a:t>without stopping to think. </a:t>
            </a:r>
            <a:endParaRPr lang="tr-TR" sz="1800" dirty="0" smtClean="0"/>
          </a:p>
          <a:p>
            <a:r>
              <a:rPr lang="en-US" sz="1800" dirty="0" smtClean="0"/>
              <a:t> </a:t>
            </a:r>
            <a:endParaRPr lang="tr-TR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0" y="685800"/>
            <a:ext cx="4572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12 The teacher provides the students with cues; she calls on individuals; she smiles encouragement; she holds up pictures one after another</a:t>
            </a:r>
            <a:r>
              <a:rPr lang="tr-TR" sz="1800" dirty="0" smtClean="0"/>
              <a:t>.</a:t>
            </a:r>
          </a:p>
          <a:p>
            <a:endParaRPr lang="tr-TR" sz="1800" dirty="0" smtClean="0"/>
          </a:p>
          <a:p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13 New vocabulary is introduced </a:t>
            </a:r>
            <a:r>
              <a:rPr lang="en-US" sz="1800" dirty="0" smtClean="0">
                <a:solidFill>
                  <a:srgbClr val="FF0000"/>
                </a:solidFill>
              </a:rPr>
              <a:t>through lines of the dialog</a:t>
            </a:r>
            <a:r>
              <a:rPr lang="en-US" sz="1800" dirty="0" smtClean="0"/>
              <a:t>; vocabulary is limited.</a:t>
            </a:r>
            <a:endParaRPr lang="tr-TR" sz="1800" dirty="0" smtClean="0"/>
          </a:p>
          <a:p>
            <a:endParaRPr lang="tr-TR" sz="1800" dirty="0" smtClean="0"/>
          </a:p>
          <a:p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14 Students are given </a:t>
            </a:r>
            <a:r>
              <a:rPr lang="en-US" sz="1800" dirty="0" smtClean="0">
                <a:solidFill>
                  <a:srgbClr val="FF0000"/>
                </a:solidFill>
              </a:rPr>
              <a:t>no grammar rules</a:t>
            </a:r>
            <a:r>
              <a:rPr lang="en-US" sz="1800" dirty="0" smtClean="0"/>
              <a:t>; grammatical points are taught through examples and drills.</a:t>
            </a:r>
            <a:endParaRPr lang="tr-TR" sz="1800" dirty="0" smtClean="0"/>
          </a:p>
          <a:p>
            <a:endParaRPr lang="en-US" sz="1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0" y="609600"/>
            <a:ext cx="441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teacher should be like an </a:t>
            </a:r>
            <a:r>
              <a:rPr lang="en-US" sz="1800" dirty="0" smtClean="0">
                <a:solidFill>
                  <a:srgbClr val="FF0000"/>
                </a:solidFill>
              </a:rPr>
              <a:t>orchestra leader</a:t>
            </a:r>
            <a:r>
              <a:rPr lang="tr-TR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—conducting, guiding, and controlling the students' </a:t>
            </a:r>
            <a:r>
              <a:rPr lang="tr-TR" sz="1800" dirty="0" err="1" smtClean="0"/>
              <a:t>learning</a:t>
            </a:r>
            <a:r>
              <a:rPr lang="tr-TR" sz="1800" dirty="0" smtClean="0"/>
              <a:t>.</a:t>
            </a:r>
          </a:p>
          <a:p>
            <a:endParaRPr lang="tr-TR" sz="1800" dirty="0" smtClean="0"/>
          </a:p>
          <a:p>
            <a:r>
              <a:rPr lang="en-US" sz="1800" dirty="0" smtClean="0"/>
              <a:t>The major objective of language teaching should be for students to </a:t>
            </a:r>
            <a:r>
              <a:rPr lang="en-US" sz="1800" dirty="0" smtClean="0">
                <a:solidFill>
                  <a:srgbClr val="FF0000"/>
                </a:solidFill>
              </a:rPr>
              <a:t>acquire the structural patterns</a:t>
            </a:r>
            <a:r>
              <a:rPr lang="en-US" sz="1800" dirty="0" smtClean="0"/>
              <a:t>; </a:t>
            </a:r>
            <a:r>
              <a:rPr lang="tr-TR" sz="1800" dirty="0" err="1" smtClean="0"/>
              <a:t>rather</a:t>
            </a:r>
            <a:r>
              <a:rPr lang="tr-TR" sz="1800" dirty="0" smtClean="0"/>
              <a:t> </a:t>
            </a:r>
            <a:r>
              <a:rPr lang="tr-TR" sz="1800" dirty="0" err="1" smtClean="0"/>
              <a:t>than</a:t>
            </a:r>
            <a:r>
              <a:rPr lang="tr-TR" sz="1800" dirty="0" smtClean="0"/>
              <a:t> </a:t>
            </a:r>
            <a:r>
              <a:rPr lang="tr-TR" sz="1800" dirty="0" err="1" smtClean="0"/>
              <a:t>vocabulary</a:t>
            </a:r>
            <a:r>
              <a:rPr lang="tr-TR" sz="1800" dirty="0" smtClean="0"/>
              <a:t>.</a:t>
            </a:r>
          </a:p>
          <a:p>
            <a:endParaRPr lang="tr-TR" sz="1800" dirty="0" smtClean="0"/>
          </a:p>
          <a:p>
            <a:endParaRPr lang="tr-TR" sz="1800" dirty="0" smtClean="0"/>
          </a:p>
          <a:p>
            <a:r>
              <a:rPr lang="en-US" sz="1800" dirty="0" smtClean="0"/>
              <a:t> The rules necessary to use the target language will be figured out or induced </a:t>
            </a:r>
            <a:r>
              <a:rPr lang="tr-TR" sz="1800" dirty="0" smtClean="0"/>
              <a:t>(</a:t>
            </a:r>
            <a:r>
              <a:rPr lang="tr-TR" sz="1800" dirty="0" err="1" smtClean="0"/>
              <a:t>inductive</a:t>
            </a:r>
            <a:r>
              <a:rPr lang="tr-TR" sz="1800" dirty="0" smtClean="0"/>
              <a:t> </a:t>
            </a:r>
            <a:r>
              <a:rPr lang="tr-TR" sz="1800" dirty="0" err="1" smtClean="0"/>
              <a:t>grammar</a:t>
            </a:r>
            <a:r>
              <a:rPr lang="tr-TR" sz="1800" dirty="0" smtClean="0"/>
              <a:t> </a:t>
            </a:r>
            <a:r>
              <a:rPr lang="tr-TR" sz="1800" dirty="0" err="1" smtClean="0"/>
              <a:t>teaching</a:t>
            </a:r>
            <a:r>
              <a:rPr lang="tr-TR" sz="1800" dirty="0" smtClean="0"/>
              <a:t>) </a:t>
            </a:r>
            <a:r>
              <a:rPr lang="en-US" sz="1800" dirty="0" smtClean="0"/>
              <a:t>from examples.</a:t>
            </a:r>
            <a:r>
              <a:rPr lang="tr-TR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 </a:t>
            </a:r>
            <a:endParaRPr lang="tr-TR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" y="609600"/>
            <a:ext cx="4114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15 The teacher does a </a:t>
            </a:r>
            <a:r>
              <a:rPr lang="en-US" sz="1800" dirty="0" smtClean="0">
                <a:solidFill>
                  <a:srgbClr val="FF0000"/>
                </a:solidFill>
              </a:rPr>
              <a:t>contrastive analysis </a:t>
            </a:r>
            <a:r>
              <a:rPr lang="en-US" sz="1800" dirty="0" smtClean="0"/>
              <a:t>of the target language and the students' native language in order to </a:t>
            </a:r>
            <a:r>
              <a:rPr lang="tr-TR" sz="1800" dirty="0" err="1" smtClean="0"/>
              <a:t>overcome</a:t>
            </a:r>
            <a:r>
              <a:rPr lang="tr-TR" sz="1800" dirty="0" smtClean="0"/>
              <a:t> </a:t>
            </a:r>
            <a:r>
              <a:rPr lang="tr-TR" sz="1800" dirty="0" err="1" smtClean="0"/>
              <a:t>mistakes</a:t>
            </a:r>
            <a:r>
              <a:rPr lang="tr-TR" sz="1800" dirty="0" smtClean="0"/>
              <a:t>.</a:t>
            </a:r>
          </a:p>
          <a:p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16 The teacher writes the dialog on the </a:t>
            </a:r>
            <a:r>
              <a:rPr lang="en-US" sz="1800" dirty="0" smtClean="0">
                <a:solidFill>
                  <a:srgbClr val="FF0000"/>
                </a:solidFill>
              </a:rPr>
              <a:t>blackboard toward the end of the week. </a:t>
            </a:r>
            <a:r>
              <a:rPr lang="en-US" sz="1800" dirty="0" smtClean="0"/>
              <a:t>The students do some limited written work with the dialog and the sentence drills. </a:t>
            </a:r>
            <a:endParaRPr lang="tr-TR" sz="1800" dirty="0" smtClean="0"/>
          </a:p>
          <a:p>
            <a:endParaRPr lang="tr-TR" sz="1800" dirty="0" smtClean="0"/>
          </a:p>
          <a:p>
            <a:endParaRPr lang="en-US" sz="1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343400" y="609600"/>
            <a:ext cx="4800600" cy="3962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FF0000"/>
                </a:solidFill>
              </a:rPr>
              <a:t>comparison between the native and target language </a:t>
            </a:r>
            <a:r>
              <a:rPr lang="en-US" sz="1800" dirty="0" smtClean="0"/>
              <a:t>will tell the teacher in what areas her students will probably experience difficulty.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tr-TR" sz="1800" dirty="0" smtClean="0"/>
          </a:p>
          <a:p>
            <a:endParaRPr lang="tr-TR" sz="1800" dirty="0" smtClean="0"/>
          </a:p>
          <a:p>
            <a:endParaRPr lang="tr-TR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Speech is more basic to language than the written form</a:t>
            </a:r>
            <a:r>
              <a:rPr lang="tr-TR" sz="1800" dirty="0" smtClean="0"/>
              <a:t> - </a:t>
            </a:r>
            <a:r>
              <a:rPr lang="en-US" sz="1800" dirty="0" smtClean="0"/>
              <a:t>skill acquisition is</a:t>
            </a:r>
            <a:r>
              <a:rPr lang="tr-TR" sz="1800" dirty="0" smtClean="0"/>
              <a:t> </a:t>
            </a:r>
            <a:r>
              <a:rPr lang="tr-TR" sz="1800" dirty="0" err="1" smtClean="0"/>
              <a:t>like</a:t>
            </a:r>
            <a:r>
              <a:rPr lang="en-US" sz="1800" dirty="0" smtClean="0"/>
              <a:t>: listening, speaking, reading, and writing.</a:t>
            </a:r>
            <a:endParaRPr lang="tr-TR" sz="1800" dirty="0" smtClean="0"/>
          </a:p>
          <a:p>
            <a:endParaRPr lang="tr-TR" sz="1800" dirty="0" smtClean="0"/>
          </a:p>
          <a:p>
            <a:endParaRPr lang="tr-TR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/>
          <a:lstStyle/>
          <a:p>
            <a:r>
              <a:rPr lang="tr-TR" dirty="0" err="1" smtClean="0"/>
              <a:t>Energizer</a:t>
            </a:r>
            <a:endParaRPr lang="en-US" dirty="0"/>
          </a:p>
        </p:txBody>
      </p:sp>
      <p:pic>
        <p:nvPicPr>
          <p:cNvPr id="39938" name="Picture 2" descr="funny-08.jpg image by yesco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7620000" cy="473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19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REVIEWING THE PRINCIPLES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1 </a:t>
            </a:r>
            <a:r>
              <a:rPr lang="en-US" b="1" dirty="0" smtClean="0"/>
              <a:t>What are the goals of teachers who use the Audio-Lingual Method?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Students are required </a:t>
            </a:r>
            <a:r>
              <a:rPr lang="en-US" dirty="0" smtClean="0">
                <a:solidFill>
                  <a:srgbClr val="FF0000"/>
                </a:solidFill>
              </a:rPr>
              <a:t>to use the target language communicatively. </a:t>
            </a:r>
            <a:r>
              <a:rPr lang="en-US" dirty="0" smtClean="0"/>
              <a:t>Therefore, teachers believe students need to </a:t>
            </a:r>
            <a:r>
              <a:rPr lang="en-US" dirty="0" smtClean="0">
                <a:solidFill>
                  <a:srgbClr val="FF0000"/>
                </a:solidFill>
              </a:rPr>
              <a:t>memorize</a:t>
            </a:r>
            <a:r>
              <a:rPr lang="en-US" dirty="0" smtClean="0"/>
              <a:t> the target language, to learn </a:t>
            </a:r>
            <a:r>
              <a:rPr lang="en-US" dirty="0" smtClean="0">
                <a:solidFill>
                  <a:srgbClr val="FF0000"/>
                </a:solidFill>
              </a:rPr>
              <a:t>to use it automatically without stopping to think</a:t>
            </a:r>
            <a:r>
              <a:rPr lang="en-US" dirty="0" smtClean="0"/>
              <a:t>. Their students achieve this </a:t>
            </a:r>
            <a:r>
              <a:rPr lang="en-US" dirty="0" smtClean="0">
                <a:solidFill>
                  <a:srgbClr val="FF0000"/>
                </a:solidFill>
              </a:rPr>
              <a:t>by forming new habits in the L2 </a:t>
            </a:r>
            <a:r>
              <a:rPr lang="en-US" dirty="0" smtClean="0"/>
              <a:t>and overcoming the old habits of their L2.</a:t>
            </a:r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 What is the role of the teacher? What is the role of the students?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The teacher is like an </a:t>
            </a:r>
            <a:r>
              <a:rPr lang="en-US" dirty="0" smtClean="0">
                <a:solidFill>
                  <a:srgbClr val="FF0000"/>
                </a:solidFill>
              </a:rPr>
              <a:t>orchestra leader</a:t>
            </a:r>
            <a:r>
              <a:rPr lang="en-US" dirty="0" smtClean="0"/>
              <a:t>, directing and controlling the language of the students. The teacher is also responsible for providing her students with </a:t>
            </a:r>
            <a:r>
              <a:rPr lang="en-US" dirty="0" smtClean="0">
                <a:solidFill>
                  <a:srgbClr val="FF0000"/>
                </a:solidFill>
              </a:rPr>
              <a:t>a good model for imitation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are </a:t>
            </a:r>
            <a:r>
              <a:rPr lang="en-US" dirty="0" smtClean="0">
                <a:solidFill>
                  <a:srgbClr val="FF0000"/>
                </a:solidFill>
              </a:rPr>
              <a:t>imitators of the teacher's model or the tapes of native speakers</a:t>
            </a:r>
            <a:r>
              <a:rPr lang="en-US" dirty="0" smtClean="0"/>
              <a:t>. They follow the teacher's directions and respond as accurately and as rapidly as possible.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lvl="0" indent="0">
              <a:buNone/>
            </a:pPr>
            <a:r>
              <a:rPr lang="en-US" b="1" dirty="0" smtClean="0"/>
              <a:t>3 What are some characteristics of the teaching/learning process?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 smtClean="0">
                <a:solidFill>
                  <a:srgbClr val="FF0000"/>
                </a:solidFill>
              </a:rPr>
              <a:t>vocabulary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structural patterns </a:t>
            </a:r>
            <a:r>
              <a:rPr lang="en-US" dirty="0" smtClean="0"/>
              <a:t>are presented through </a:t>
            </a:r>
            <a:r>
              <a:rPr lang="en-US" dirty="0" smtClean="0">
                <a:solidFill>
                  <a:srgbClr val="FF0000"/>
                </a:solidFill>
              </a:rPr>
              <a:t>dialogs</a:t>
            </a:r>
            <a:r>
              <a:rPr lang="en-US" dirty="0" smtClean="0"/>
              <a:t>. The dialogs are learned through </a:t>
            </a:r>
            <a:r>
              <a:rPr lang="en-US" dirty="0" smtClean="0">
                <a:solidFill>
                  <a:srgbClr val="FF0000"/>
                </a:solidFill>
              </a:rPr>
              <a:t>imitation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repetition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drills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Drills </a:t>
            </a:r>
            <a:r>
              <a:rPr lang="en-US" dirty="0" smtClean="0"/>
              <a:t>(such as repetition, backward build-up, chain, substitution, transformation, and question-and-answer) are conducted based upon the patterns present in the dialog.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Students' successful </a:t>
            </a:r>
            <a:r>
              <a:rPr lang="en-US" dirty="0" smtClean="0">
                <a:solidFill>
                  <a:srgbClr val="FF0000"/>
                </a:solidFill>
              </a:rPr>
              <a:t>responses are positively reinforced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Grammar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induced </a:t>
            </a:r>
            <a:r>
              <a:rPr lang="en-US" dirty="0" smtClean="0"/>
              <a:t>from the examples given; explicit grammar rules are not provided.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Cultural information is contextualized </a:t>
            </a:r>
            <a:r>
              <a:rPr lang="en-US" dirty="0" smtClean="0"/>
              <a:t>in the dialogs or presented by the teacher.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 smtClean="0">
                <a:solidFill>
                  <a:srgbClr val="FF0000"/>
                </a:solidFill>
              </a:rPr>
              <a:t>reading and written work </a:t>
            </a:r>
            <a:r>
              <a:rPr lang="en-US" dirty="0" smtClean="0"/>
              <a:t>is based upon the oral work they did earlier.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67818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INTRODUCTION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World War II, the US needed personnel to </a:t>
            </a:r>
          </a:p>
          <a:p>
            <a:pPr marL="0" indent="0">
              <a:buNone/>
            </a:pPr>
            <a:r>
              <a:rPr lang="en-US" sz="2000" dirty="0" smtClean="0"/>
              <a:t>learn foreign languages very quickly as part of </a:t>
            </a:r>
          </a:p>
          <a:p>
            <a:pPr marL="0" indent="0">
              <a:buNone/>
            </a:pPr>
            <a:r>
              <a:rPr lang="en-US" sz="2000" dirty="0" smtClean="0"/>
              <a:t>their military operations in Germany, Russia, France, Vietnam. 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"</a:t>
            </a:r>
            <a:r>
              <a:rPr lang="en-US" sz="2000" dirty="0" smtClean="0">
                <a:solidFill>
                  <a:srgbClr val="FF0000"/>
                </a:solidFill>
              </a:rPr>
              <a:t>Army Method</a:t>
            </a:r>
            <a:r>
              <a:rPr lang="en-US" sz="2000" dirty="0" smtClean="0"/>
              <a:t>“ (former name of </a:t>
            </a:r>
            <a:r>
              <a:rPr lang="en-US" sz="2000" dirty="0" smtClean="0">
                <a:solidFill>
                  <a:srgbClr val="FF0000"/>
                </a:solidFill>
              </a:rPr>
              <a:t>Audio-lingual Method</a:t>
            </a:r>
            <a:r>
              <a:rPr lang="en-US" sz="2000" dirty="0" smtClean="0"/>
              <a:t>) was developed to provide agents, interpreters, translators, informants with </a:t>
            </a:r>
            <a:r>
              <a:rPr lang="en-US" sz="2000" dirty="0" smtClean="0">
                <a:solidFill>
                  <a:srgbClr val="FF0000"/>
                </a:solidFill>
              </a:rPr>
              <a:t>communicative </a:t>
            </a:r>
            <a:r>
              <a:rPr lang="en-US" sz="2000" dirty="0" smtClean="0">
                <a:solidFill>
                  <a:srgbClr val="FF0000"/>
                </a:solidFill>
              </a:rPr>
              <a:t>fluency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Correct </a:t>
            </a:r>
            <a:r>
              <a:rPr lang="en-US" sz="2200" dirty="0" smtClean="0">
                <a:solidFill>
                  <a:srgbClr val="FF0000"/>
                </a:solidFill>
              </a:rPr>
              <a:t>pronunciation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FF0000"/>
                </a:solidFill>
              </a:rPr>
              <a:t>stress, rhythm</a:t>
            </a:r>
            <a:r>
              <a:rPr lang="en-US" sz="2200" dirty="0" smtClean="0"/>
              <a:t>, and </a:t>
            </a:r>
            <a:r>
              <a:rPr lang="en-US" sz="2200" dirty="0" smtClean="0">
                <a:solidFill>
                  <a:srgbClr val="FF0000"/>
                </a:solidFill>
              </a:rPr>
              <a:t>intonation</a:t>
            </a:r>
            <a:r>
              <a:rPr lang="en-US" sz="2200" dirty="0" smtClean="0"/>
              <a:t> </a:t>
            </a:r>
            <a:r>
              <a:rPr lang="en-US" sz="2200" dirty="0" smtClean="0"/>
              <a:t>are emphasized.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Native communication skills </a:t>
            </a:r>
            <a:r>
              <a:rPr lang="en-US" sz="2000" dirty="0" smtClean="0"/>
              <a:t>were achieved through very intensive language </a:t>
            </a:r>
            <a:r>
              <a:rPr lang="en-US" sz="2000" dirty="0" smtClean="0"/>
              <a:t>courses that focus </a:t>
            </a:r>
            <a:r>
              <a:rPr lang="en-US" sz="2000" dirty="0" smtClean="0"/>
              <a:t>on aural/oral skills.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i="1" dirty="0" smtClean="0"/>
              <a:t>Officers studied 10 hours a day, 6 days a week. There were generally 15 hours of drill with native speakers and 20 to 30 hours of private study spread over two to three 6-week sessions. 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15366" name="Picture 6" descr="http://executivesummary.files.wordpress.com/2007/03/roger-moore-james-bond-c101019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581400"/>
            <a:ext cx="1981200" cy="2667000"/>
          </a:xfrm>
          <a:prstGeom prst="rect">
            <a:avLst/>
          </a:prstGeom>
          <a:noFill/>
        </p:spPr>
      </p:pic>
      <p:pic>
        <p:nvPicPr>
          <p:cNvPr id="15368" name="Picture 8" descr="http://images.theglobeandmail.com/archives/RTGAM/images/20060330/wxblatchford30/0329soldier3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8696" y="762000"/>
            <a:ext cx="1995304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 What is the nature of student-teacher interaction? What is the nature of student-student interaction?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Most of the interaction is </a:t>
            </a:r>
            <a:r>
              <a:rPr lang="en-US" dirty="0" smtClean="0">
                <a:solidFill>
                  <a:srgbClr val="FF0000"/>
                </a:solidFill>
              </a:rPr>
              <a:t>between teacher and students </a:t>
            </a:r>
            <a:r>
              <a:rPr lang="en-US" dirty="0" smtClean="0"/>
              <a:t>and is initiated by the teacher.</a:t>
            </a:r>
          </a:p>
          <a:p>
            <a:pPr marL="0" indent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 How are the feelings of the students dealt with?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no principles </a:t>
            </a:r>
            <a:r>
              <a:rPr lang="en-US" dirty="0" smtClean="0"/>
              <a:t>of the method that relate to this area.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6 How is the language viewed? How is the culture viewed?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Everyday speech </a:t>
            </a:r>
            <a:r>
              <a:rPr lang="en-US" dirty="0" smtClean="0"/>
              <a:t>is emphasized in the Audio-Lingual Method. The level of complexity of the </a:t>
            </a:r>
            <a:r>
              <a:rPr lang="en-US" dirty="0" smtClean="0">
                <a:solidFill>
                  <a:srgbClr val="FF0000"/>
                </a:solidFill>
              </a:rPr>
              <a:t>speech is graded</a:t>
            </a:r>
            <a:r>
              <a:rPr lang="en-US" dirty="0" smtClean="0"/>
              <a:t>, however, so that beginning students are presented with only simple patterns.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Culture</a:t>
            </a:r>
            <a:r>
              <a:rPr lang="en-US" dirty="0" smtClean="0"/>
              <a:t> consists of the everyday behavior and lifestyle of the target language speakers‘.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Energizer</a:t>
            </a:r>
            <a:endParaRPr lang="en-US" dirty="0"/>
          </a:p>
        </p:txBody>
      </p:sp>
      <p:pic>
        <p:nvPicPr>
          <p:cNvPr id="40962" name="Picture 2" descr="http://www.yowazzup.com/blog/images/cute-animals-02_20070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6477000" cy="4424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7 What areas of language are emphasized? What language skills are emphasized?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pPr marL="0" indent="0">
              <a:buNone/>
            </a:pPr>
            <a:r>
              <a:rPr lang="en-US" sz="2000" dirty="0" smtClean="0"/>
              <a:t>The natural order of skills presentation is : </a:t>
            </a:r>
            <a:r>
              <a:rPr lang="en-US" sz="2000" dirty="0" smtClean="0">
                <a:solidFill>
                  <a:srgbClr val="FF0000"/>
                </a:solidFill>
              </a:rPr>
              <a:t>listening, speaking, reading, and writing.  </a:t>
            </a:r>
            <a:r>
              <a:rPr lang="en-US" sz="2000" dirty="0" smtClean="0"/>
              <a:t>The oral/aural skills receive most of the attention. What students write they have first been introduced orally.  </a:t>
            </a:r>
            <a:r>
              <a:rPr lang="en-US" sz="2000" dirty="0" smtClean="0">
                <a:solidFill>
                  <a:srgbClr val="FF0000"/>
                </a:solidFill>
              </a:rPr>
              <a:t>Pronunciation</a:t>
            </a:r>
            <a:r>
              <a:rPr lang="en-US" sz="2000" dirty="0" smtClean="0"/>
              <a:t> is taught from the beginning, often by student working in language laboratories.</a:t>
            </a:r>
          </a:p>
          <a:p>
            <a:pPr marL="0" indent="0"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8 What is the role of the students' native language?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habits of the students' native language are thought </a:t>
            </a:r>
            <a:r>
              <a:rPr lang="en-US" sz="2000" dirty="0" smtClean="0">
                <a:solidFill>
                  <a:srgbClr val="FF0000"/>
                </a:solidFill>
              </a:rPr>
              <a:t>to interfere</a:t>
            </a:r>
            <a:r>
              <a:rPr lang="en-US" sz="2000" dirty="0" smtClean="0"/>
              <a:t>  such as word order in L1 and L2. Therefore, the </a:t>
            </a:r>
            <a:r>
              <a:rPr lang="en-US" sz="2000" dirty="0" smtClean="0">
                <a:solidFill>
                  <a:srgbClr val="FF0000"/>
                </a:solidFill>
              </a:rPr>
              <a:t>target language </a:t>
            </a:r>
            <a:r>
              <a:rPr lang="en-US" sz="2000" dirty="0" smtClean="0"/>
              <a:t>is used in the classroom, not the students' native language.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A </a:t>
            </a:r>
            <a:r>
              <a:rPr lang="en-US" sz="2000" dirty="0" smtClean="0">
                <a:solidFill>
                  <a:srgbClr val="FF0000"/>
                </a:solidFill>
              </a:rPr>
              <a:t>contrastive analysis </a:t>
            </a:r>
            <a:r>
              <a:rPr lang="en-US" sz="2000" dirty="0" smtClean="0"/>
              <a:t>between the students' native language and the target language will </a:t>
            </a:r>
            <a:r>
              <a:rPr lang="tr-TR" sz="2000" dirty="0" err="1" smtClean="0"/>
              <a:t>tell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en-US" sz="2000" dirty="0" smtClean="0"/>
              <a:t>teacher </a:t>
            </a:r>
            <a:r>
              <a:rPr lang="tr-TR" sz="2000" dirty="0" err="1" smtClean="0"/>
              <a:t>what</a:t>
            </a:r>
            <a:r>
              <a:rPr lang="tr-TR" sz="2000" dirty="0" smtClean="0"/>
              <a:t> </a:t>
            </a:r>
            <a:r>
              <a:rPr lang="tr-TR" sz="2000" dirty="0" err="1" smtClean="0"/>
              <a:t>mistakes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occur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9 How is evaluation accomplished?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pPr marL="0" indent="0">
              <a:buNone/>
            </a:pPr>
            <a:r>
              <a:rPr lang="en-US" sz="2000" dirty="0" smtClean="0"/>
              <a:t>The answer to this question is not obvious because we did not actually observe the students in this class taking </a:t>
            </a:r>
            <a:r>
              <a:rPr lang="en-US" sz="2000" dirty="0" smtClean="0">
                <a:solidFill>
                  <a:srgbClr val="FF0000"/>
                </a:solidFill>
              </a:rPr>
              <a:t>a formal test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10 </a:t>
            </a:r>
            <a:r>
              <a:rPr lang="en-US" sz="2000" b="1" dirty="0" smtClean="0"/>
              <a:t>How does the teacher respond to student errors?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pPr marL="0" indent="0">
              <a:buNone/>
            </a:pPr>
            <a:r>
              <a:rPr lang="en-US" sz="2000" dirty="0" smtClean="0"/>
              <a:t>Student </a:t>
            </a:r>
            <a:r>
              <a:rPr lang="en-US" sz="2000" dirty="0" smtClean="0">
                <a:solidFill>
                  <a:srgbClr val="FF0000"/>
                </a:solidFill>
              </a:rPr>
              <a:t>errors are to be avoided </a:t>
            </a:r>
            <a:r>
              <a:rPr lang="en-US" sz="2000" dirty="0" smtClean="0"/>
              <a:t>if at all possible through the teacher's </a:t>
            </a:r>
            <a:r>
              <a:rPr lang="tr-TR" sz="2000" dirty="0" err="1" smtClean="0"/>
              <a:t>use</a:t>
            </a:r>
            <a:r>
              <a:rPr lang="tr-TR" sz="2000" dirty="0" smtClean="0"/>
              <a:t> of  </a:t>
            </a:r>
            <a:r>
              <a:rPr lang="tr-TR" sz="2000" dirty="0" err="1" smtClean="0"/>
              <a:t>different</a:t>
            </a:r>
            <a:r>
              <a:rPr lang="tr-TR" sz="2000" dirty="0" smtClean="0"/>
              <a:t> </a:t>
            </a:r>
            <a:r>
              <a:rPr lang="tr-TR" sz="2000" dirty="0" err="1" smtClean="0"/>
              <a:t>forms</a:t>
            </a:r>
            <a:r>
              <a:rPr lang="tr-TR" sz="2000" dirty="0" smtClean="0"/>
              <a:t> of </a:t>
            </a:r>
            <a:r>
              <a:rPr lang="tr-TR" sz="2000" dirty="0" err="1" smtClean="0"/>
              <a:t>drills</a:t>
            </a:r>
            <a:r>
              <a:rPr lang="tr-TR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en-US" sz="2700" b="1" dirty="0" smtClean="0"/>
              <a:t>Check your understanding of the Audio-Lingual Method.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355336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 smtClean="0"/>
              <a:t> </a:t>
            </a:r>
            <a:endParaRPr lang="tr-TR" sz="3800" dirty="0" smtClean="0"/>
          </a:p>
          <a:p>
            <a:r>
              <a:rPr lang="en-US" sz="3800" dirty="0" smtClean="0"/>
              <a:t>1 Which of the following techniques follows from the principles of the Audio-Lingual Method, and which ones don't? Explain the reasons f</a:t>
            </a:r>
            <a:r>
              <a:rPr lang="tr-TR" sz="3800" dirty="0" err="1" smtClean="0"/>
              <a:t>or</a:t>
            </a:r>
            <a:r>
              <a:rPr lang="tr-TR" sz="3800" dirty="0" smtClean="0"/>
              <a:t> </a:t>
            </a:r>
            <a:r>
              <a:rPr lang="en-US" sz="3800" dirty="0" smtClean="0"/>
              <a:t>your answer.</a:t>
            </a:r>
            <a:endParaRPr lang="tr-TR" sz="3800" dirty="0" smtClean="0"/>
          </a:p>
          <a:p>
            <a:endParaRPr lang="tr-TR" sz="3800" dirty="0" smtClean="0"/>
          </a:p>
          <a:p>
            <a:r>
              <a:rPr lang="en-US" sz="3800" i="1" dirty="0" smtClean="0"/>
              <a:t>a  </a:t>
            </a:r>
            <a:r>
              <a:rPr lang="en-US" sz="3800" dirty="0" smtClean="0"/>
              <a:t>The teacher asks beginning-level students to write a composition about the system of transportation in their home countries. If the need a vocabulary word that they don't know, they are told to look in a bilingual dictionary for a translation.</a:t>
            </a:r>
            <a:endParaRPr lang="tr-TR" sz="3800" dirty="0" smtClean="0"/>
          </a:p>
          <a:p>
            <a:endParaRPr lang="tr-TR" sz="3800" dirty="0" smtClean="0"/>
          </a:p>
          <a:p>
            <a:r>
              <a:rPr lang="en-US" sz="3800" i="1" dirty="0" smtClean="0"/>
              <a:t>b  </a:t>
            </a:r>
            <a:r>
              <a:rPr lang="en-US" sz="3800" dirty="0" smtClean="0"/>
              <a:t>Toward the end of the third week of the course, the teacher gives students a reading passage. The teacher asks the students to read the passage and to answer certain questions based upon it. The passage contains words and structures introduced during the first </a:t>
            </a:r>
            <a:r>
              <a:rPr lang="en-US" sz="3800" dirty="0" err="1" smtClean="0"/>
              <a:t>thr</a:t>
            </a:r>
            <a:r>
              <a:rPr lang="tr-TR" sz="3800" dirty="0" err="1" smtClean="0"/>
              <a:t>ee</a:t>
            </a:r>
            <a:r>
              <a:rPr lang="tr-TR" sz="3800" dirty="0" smtClean="0"/>
              <a:t> </a:t>
            </a:r>
            <a:r>
              <a:rPr lang="en-US" sz="3800" dirty="0" smtClean="0"/>
              <a:t>weeks of the course.</a:t>
            </a:r>
            <a:endParaRPr lang="tr-TR" sz="3800" dirty="0" smtClean="0"/>
          </a:p>
          <a:p>
            <a:endParaRPr lang="tr-TR" sz="3800" dirty="0" smtClean="0"/>
          </a:p>
          <a:p>
            <a:r>
              <a:rPr lang="en-US" sz="3800" i="1" dirty="0" smtClean="0"/>
              <a:t>c  </a:t>
            </a:r>
            <a:r>
              <a:rPr lang="en-US" sz="3800" dirty="0" smtClean="0"/>
              <a:t>The teacher tells the students that they must add </a:t>
            </a:r>
            <a:r>
              <a:rPr lang="en-US" sz="3800" dirty="0" err="1" smtClean="0"/>
              <a:t>an's</a:t>
            </a:r>
            <a:r>
              <a:rPr lang="en-US" sz="3800" dirty="0" smtClean="0"/>
              <a:t>' to third per son singular verbs in the present tense in English. She then gives the students a list of verbs and asks them to change the verbs into the third person singular present tense form.</a:t>
            </a:r>
            <a:endParaRPr lang="tr-TR" sz="3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5867400" cy="5964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ALM has a strong theoretical base in </a:t>
            </a:r>
            <a:r>
              <a:rPr lang="en-US" sz="2000" dirty="0" smtClean="0">
                <a:solidFill>
                  <a:srgbClr val="FF0000"/>
                </a:solidFill>
              </a:rPr>
              <a:t>linguistics </a:t>
            </a:r>
            <a:r>
              <a:rPr lang="en-US" sz="2000" i="1" dirty="0" smtClean="0">
                <a:solidFill>
                  <a:srgbClr val="FF0000"/>
                </a:solidFill>
              </a:rPr>
              <a:t>(structure) </a:t>
            </a:r>
            <a:r>
              <a:rPr lang="en-US" sz="2000" dirty="0" smtClean="0">
                <a:solidFill>
                  <a:srgbClr val="FF0000"/>
                </a:solidFill>
              </a:rPr>
              <a:t>and psychology  </a:t>
            </a:r>
            <a:r>
              <a:rPr lang="en-US" sz="2000" i="1" dirty="0" smtClean="0">
                <a:solidFill>
                  <a:srgbClr val="FF0000"/>
                </a:solidFill>
              </a:rPr>
              <a:t>(behaviorism) </a:t>
            </a:r>
            <a:r>
              <a:rPr lang="en-US" sz="2000" dirty="0" smtClean="0"/>
              <a:t>(Skinner, Thorndike, </a:t>
            </a:r>
            <a:r>
              <a:rPr lang="en-US" sz="2000" dirty="0" err="1" smtClean="0"/>
              <a:t>Paulov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Behaviorism and structural linguistics are </a:t>
            </a:r>
            <a:r>
              <a:rPr lang="en-US" sz="2000" dirty="0" smtClean="0">
                <a:solidFill>
                  <a:srgbClr val="FF0000"/>
                </a:solidFill>
              </a:rPr>
              <a:t>anti-mentalist,</a:t>
            </a:r>
            <a:r>
              <a:rPr lang="en-US" sz="2000" dirty="0" smtClean="0"/>
              <a:t> empirically</a:t>
            </a:r>
            <a:r>
              <a:rPr lang="tr-TR" sz="2000" dirty="0" smtClean="0"/>
              <a:t> (</a:t>
            </a:r>
            <a:r>
              <a:rPr lang="tr-TR" sz="2000" dirty="0" err="1" smtClean="0"/>
              <a:t>experimental</a:t>
            </a:r>
            <a:r>
              <a:rPr lang="tr-TR" sz="2000" dirty="0" smtClean="0"/>
              <a:t>)</a:t>
            </a:r>
            <a:r>
              <a:rPr lang="en-US" sz="2000" dirty="0" smtClean="0"/>
              <a:t> based approach to the study of human behavior. They depend on three important elements: </a:t>
            </a:r>
            <a:r>
              <a:rPr lang="en-US" sz="2000" dirty="0" smtClean="0">
                <a:solidFill>
                  <a:srgbClr val="FF0000"/>
                </a:solidFill>
              </a:rPr>
              <a:t>stimulus,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response,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reinforcement.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ALM aims </a:t>
            </a:r>
            <a:r>
              <a:rPr lang="en-US" sz="2000" dirty="0" smtClean="0">
                <a:solidFill>
                  <a:srgbClr val="FF0000"/>
                </a:solidFill>
              </a:rPr>
              <a:t>habit formation through mechanical drills.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733800"/>
            <a:ext cx="54864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http://t1.gstatic.com/images?q=tbn:ANd9GcQRAKc3q3pj8Z2im9SGNAoSl10GatRG2oYTmhlCVbSgiqo9jQk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762000"/>
            <a:ext cx="2793998" cy="1905000"/>
          </a:xfrm>
          <a:prstGeom prst="rect">
            <a:avLst/>
          </a:prstGeom>
          <a:noFill/>
        </p:spPr>
      </p:pic>
      <p:pic>
        <p:nvPicPr>
          <p:cNvPr id="22536" name="Picture 8" descr="http://t1.gstatic.com/images?q=tbn:ANd9GcSyW0YUYw1NzEXzaeM6d-_hMduXDHYEd3f783WNQCC9bP2jofRwv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276600"/>
            <a:ext cx="2784428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3.bp.blogspot.com/_7LDoa7Idc1w/TQeUvER5faI/AAAAAAAAAF0/mUCQZDPIZLw/s1600/aaaaaaaaaaaaaaaaaaaaaaa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6646985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6019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ALM is mainly based on </a:t>
            </a:r>
            <a:r>
              <a:rPr lang="en-US" sz="2000" dirty="0" smtClean="0">
                <a:solidFill>
                  <a:srgbClr val="FF0000"/>
                </a:solidFill>
              </a:rPr>
              <a:t>memorizing  dialogues through highly controlled practice including imitation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drills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FF0000"/>
                </a:solidFill>
              </a:rPr>
              <a:t> repetitions.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Dialogues provides the </a:t>
            </a:r>
            <a:r>
              <a:rPr lang="en-US" sz="2000" dirty="0" smtClean="0">
                <a:solidFill>
                  <a:srgbClr val="FF0000"/>
                </a:solidFill>
              </a:rPr>
              <a:t>context</a:t>
            </a:r>
            <a:r>
              <a:rPr lang="en-US" sz="2000" dirty="0" smtClean="0"/>
              <a:t> for </a:t>
            </a:r>
            <a:r>
              <a:rPr lang="en-US" sz="2000" dirty="0" smtClean="0">
                <a:solidFill>
                  <a:srgbClr val="FF0000"/>
                </a:solidFill>
              </a:rPr>
              <a:t>key structures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situations</a:t>
            </a:r>
            <a:r>
              <a:rPr lang="en-US" sz="2000" dirty="0" smtClean="0"/>
              <a:t> in which structures might be used as well as some </a:t>
            </a:r>
            <a:r>
              <a:rPr lang="en-US" sz="2000" dirty="0" smtClean="0">
                <a:solidFill>
                  <a:srgbClr val="FF0000"/>
                </a:solidFill>
              </a:rPr>
              <a:t>cultural aspects  </a:t>
            </a:r>
            <a:r>
              <a:rPr lang="en-US" sz="2000" dirty="0" smtClean="0"/>
              <a:t>of the target language. </a:t>
            </a:r>
          </a:p>
          <a:p>
            <a:pPr marL="0" indent="0">
              <a:buNone/>
            </a:pPr>
            <a:r>
              <a:rPr lang="en-US" sz="2000" dirty="0" smtClean="0"/>
              <a:t> 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E.g. A group of soldiers doing </a:t>
            </a:r>
            <a:r>
              <a:rPr lang="en-US" sz="2000" dirty="0" smtClean="0">
                <a:solidFill>
                  <a:srgbClr val="FF0000"/>
                </a:solidFill>
              </a:rPr>
              <a:t>marching drills </a:t>
            </a:r>
            <a:r>
              <a:rPr lang="en-US" sz="2000" dirty="0" smtClean="0"/>
              <a:t>in the exercise yard, listening to the </a:t>
            </a:r>
            <a:r>
              <a:rPr lang="en-US" sz="2000" dirty="0" smtClean="0">
                <a:solidFill>
                  <a:srgbClr val="FF0000"/>
                </a:solidFill>
              </a:rPr>
              <a:t>short commands </a:t>
            </a:r>
            <a:r>
              <a:rPr lang="en-US" sz="2000" dirty="0" smtClean="0"/>
              <a:t>and repeating  them  until they are </a:t>
            </a:r>
            <a:r>
              <a:rPr lang="en-US" sz="2000" dirty="0" smtClean="0">
                <a:solidFill>
                  <a:srgbClr val="FF0000"/>
                </a:solidFill>
              </a:rPr>
              <a:t>memorized</a:t>
            </a:r>
            <a:r>
              <a:rPr lang="en-US" sz="2000" dirty="0" smtClean="0"/>
              <a:t>. </a:t>
            </a:r>
            <a:r>
              <a:rPr lang="en-US" sz="2000" i="1" dirty="0" smtClean="0"/>
              <a:t>(Add Video Ay </a:t>
            </a:r>
            <a:r>
              <a:rPr lang="en-US" sz="2000" i="1" dirty="0" err="1" smtClean="0"/>
              <a:t>akşamdan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ışıktır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yaylalar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yaylalar</a:t>
            </a:r>
            <a:r>
              <a:rPr lang="en-US" sz="2000" i="1" dirty="0" smtClean="0"/>
              <a:t> ...)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0482" name="AutoShape 2" descr="data:image/jpg;base64,/9j/4AAQSkZJRgABAQAAAQABAAD/2wCEAAkGBhQSEBUUEhQVFRQUFBUVFxUUFRYYGBgVFBQWFRcUFRUXHCYeFxkjGRcUHy8gJCcpLCwsFSAxNTAqNSYtLCkBCQoKDgwOGg8PGiwkHyQsLywsLy8yLCwsLCwvLCwsLCwsLCwsLCwsKSwsLCwsLCwsLywsLCwsLCwsKSwsLCwsLP/AABEIAOgA2gMBIgACEQEDEQH/xAAcAAABBAMBAAAAAAAAAAAAAAAAAwQFBgECBwj/xABGEAACAQIDBgMEBwYEAgsAAAABAgMAEQQSIQUGMUFRYRMicTKBkaEHFEJSYnLRIzOCscHwU4OSskPhFRYXJDREc6KzwvH/xAAaAQACAwEBAAAAAAAAAAAAAAADBAACBQEG/8QAMxEAAgICAgECAwYDCQAAAAAAAAECAwQREiExE0EFImEyUXGBkfAjobEUFTNCUoLB4fH/2gAMAwEAAhEDEQA/AO40UUVCGAKzRRUIFFYvSbzgc6pKcY9tnUtitFIDFCthOOtDWRW3pM7xYrWL1gGs0XZUL0XooruyBei9F60d6pOxRW2dMmSsGWmzyU2bE9ax5Z89vSDRq2SBnoE9RUs/O9R2J23HGbMwv0vr7qrHMt2FWPstKyVteq9gtvIxsGHxHz6VMRzXFOwzP9QGymUPI6opNHrenoTU1tAX0Zoooq5AoooqECiiioQKKKwTXG9EMM9qTMtNzJrScuItWTPMnPfHpfzDKsVkmtTGeU9a1eS9M8RNp7rUq0mttjddXZu2M700wu1GlJECPKoNi66Jccs7WUn0NVuXFjFbQjwbNlizr4gGniXRpPDJ4hbLYjnm7V1CGEKoVQAALAAWAA4AAcBRsbC9RcpstfaqnxS7IeDbORlSZWjZr5c9rNbkGBIJ7XqWWamu3sOrYaTPwCFr/dZRmDA8iCBTPZeJPhrfjlF/eKf16Oo76FuKsjySJkyVqXpsJaBP1qStB8BzmpKWQUkZK0mcEcaUuk5LosodmHem069K0OIsaDLWZCamNRg4lY2xthvrEeGQlHkZAXA9gSPlW19Mxsx5+zwq8bN2RFCto0A6sdWY9Wc6sfWubb4YLJMuI1AbLGXHFHVs0UnYZjY+q10bd7an1nDRy2sWXzDo6kq4HbMDW1hRjw68gsvltfcbbT2RHKuos32XHtA+vMdjoahNibTLID6g26qSD8xT3ezarxRBItJZSVRvuALd5e9hwH3mWofZcAijVBwUWF+Ommveg57imkvIXGg5Vvfj2LJBPenqSXqFws+vGn0ct6Dj2cHtfoAtq7JCiko3pWteE1JbFWtGaKxWaKcCiiioQxWkp0pSkpTQMh6rZ1eSNkc3PrSMklz/AH2pbECmUrW51h+Fs0YLZh5DrTaZf6/rW4k17CmeK2vCgsXUHoDc8eg1qrcZIbhF76RV949hus31qG5ZQrMqmz5k4SRHhmHQ6EaVfty94/rkGZrZ1yhitwrBlDLIoPAEHUciCKicPg5MQLRoyqf+JICot1CnVqse72wI8HCIo7kDUseLHqf05Vp4Ct4/OtL2FM30/wDcNt7sTlgCnhJIkbHkAbm3a9sv8VM4ptKsmJwqSKUdQytoVYAg+oNRh3Swv+Ag7C4HwBol+POySlGWheq+MI8Whm+1FHFh8aBtAHUEH01qTi3fw6iwgiFvwD+tQ28eASEwyRqqAyeE2UAAhwSpIHPMAP4qVtxrIxclLwHrsrnJR0x2mK51pPiLU0DVpI3Wsl5E+DTGVUtmu0MekS5nIAvb1J4AdT2rEePlb2cNiCDzMeX/AHEGqrt/FEbTwo+6YiL6gFp0Qm3W2l+9dbArSwsGLhykwN93ptRSKLtXZGJxMLwiDKHUrmldQBfnZSSbf0q1bu7I+q4aOHNmKDzNa2ZmJZmtyuSakbVmtaqmNS1ERtulZpMhd49lNKqNHbNGW8vDMrCxUE8DcA66aWquvK0f7xJE/Mht8RcfOr4axloN+JG58vDC05Uqlx1tFLw+1YyLK6k9Li/W9SGDxRv1qZxuyopQQ8aN3Ki47g8QfSqhsbFZo0PO3zGhv8KysnHePKMtjlc43xel4LXFNT1KhsO4NSkL1o0W76ELYaF6zWBWafQuFFFFdIFIzUqabyvxpbI1x0WitsZzfrUfilAFO5ZL1GYlr3/vv+tZNmlFmnTFlb2Gfre0ZIZ8xiTxAiBiq3j8P2sti18xOp5Cuh4LYkEX7qJE7hRf48a57uwcu12H43t/mYZW4/5ddGx20I4I2kldUjQXZmNgBWnixiq00hfLnP1HHfQ5tWapmH+lfBu9rShLE+KU8gA4swBLKO5FXCGYMAykEEAgjUEHgQeYptNPwJtNeTeiiksVOERmPBVLH0UXP8q6cNpJAouSABxJNh8TVe3yxSNs+aRWVhEBICpBAaN1e1x6W99VDHbCbaH7XFPIGbVY1YiONeSheBPUnUm/pTXCfR+qC3iNkJ8y2VQwvfzhQM9iNM2nwrNnn1PcTSrw5Rak5Is74pVTMxCqBcljYD1Na4acyE5I5WAHtBCB29qxqrbTmlxG0o8NEcoRkAbWyyOpdpD94pGPL3Y11rC4YRoFXgBb17nqaUxsBWLnNhL8lVvSXZzBtmSz7VUiN1RRBqyEWCSmVybjT2VHqRXVRRas1sVVquPFGdba7JbCiiiigjBNU3bP0lRxFhBDJiQhId0FowRxs9jnsdPKCO9Tu9crLgpyhyt4bAEcswy5geRF7+6qvh4FjRUQWVRlA7DS1I5eS6NaXkexMeNu3IkN3fpHgxNg6mFmIC5iGQk6WEgtZr8mAqE2O3kYDgJp1B7CZ7e6tMbuzBKbsmp9rKSubs4Hte/pT/DYYIAigKq6AAaDsKysvL9aCWuzQooVLen5JrZ+oqXw5qGwN+FSuHajYck0tiWQu2PlNZpK9bI161Y2JvRntClFFFMHDBpjO1iaesaYStS9/gLX5GM54/33pjiFvUhMn9aZyj+lZVkTTqeipy4aeHHLiIo/ES6MwDhTdEeNhY9VYW9KlNoiTGupxCBIEN0gJzXbh4krDQka2UaC99Twc43GCNC7GyqLk/p3vTXAbQeWITCGTwmJAewJspyksg8yi4I4cqtCVsocF4CuEOXN+SJ25u5GitNCgSRBmsmiuq65WA0PA2PIgHlVx3Ac/V2TXLHIQnaN1WRQL8hmI91V/GYrOhSPzs4KgAX1bTXpxq6bA2X4EWU8TYntZVRR7lUe+9MYamm0/AtnKPFP3JOkMdh/EidOGdGW/wCYEX+dL0VpmWUHBSsBkcZXQ5WXoR/TmOxrTEbaVXyi7GwuFF7X4D1NiAOdj0q2bV2AkxzBmje1s6EXI5AhgQbelI7G3Wiw2q3Z7kl31JY6FvU8L9NOGlZH93bm++jVebFx3rs540v1bHJi9WgkdHzgXC3QxOG6XQhhyupHG1dJm3mwyQ+MZkMZHlZWDZuioFuWbsNaqsMWR5oOUcrAfkezqLejD4VrDs6JGzJFGr/eVFB153AoMc14265Lei9mMrmp70PNn/SUj4pcPJBLD4mXI0hW5zEhboNVuRbibEi9qugNcpx+Dz7Uwx6CInW3s4hP+XGurCtXHtdtakxDJqVc9IzRRRTAsIYzCiSNkb2XUqfRhaqbJsXFIcvh+IBoHVkAI6sGIKnrxq81i1AuohatSD03zp+yVbCbrSsLzSZOixWNu7O41PoB76jcGbM6kk5JHQE8TlYrr30q92rnuDe8kx64if8A+Zh/Ssz4hVCqpcV7mhiWztlLk/YncM9P4zrfrUXANfXWpBZKUxpuL2ytsex4j05iphhjrUjENKfx3zsEbVo3FZoorWACc3smmJHWpFhTNl1pa5d7C1sZSKbWppOtqfS9KY4kUhJD9TKvvopGBlI5ZGPorrcfD+VTn0aNbCvFyimYL+SRVlHzZqQ2xgRLh5Y/vo627kG3zpr9Gu1UCyK7KpCxFgWAs6Bo3BueN1B99MYr70dy47gmdAyVtUXLvPhVNmxMAPTxUv8AC9NZN+MEvHExn8t2/wBoNPOSXkzFCT8InqKqzfSPg/stI/5Yn/8AsBS0++8P1VsQgeRUYI6KLOhP3wxGUajXhrXPUj7Mu6bF5iyx1g1Sn3sxkn7rDRxA/amlzH/QgH86aS4XEzfv8W+X7kI8Jfivm+dJ259MPfYeOHY/Ol+/oPNpso2jKFIN4YmYDWzAuuvQlQvwrGWtMFs2OJbRqFv7R5k9WPE++npw9eZyrfWscoo04fJFRZA7W2dIXimisXiYXU8HUOrle2qjWrNHvtGP3sU0fU5PEX4xkn4gUiYbcqQdbU5j586VwB2Vwu8ksm+eDP8A5iNfzkp8nApwu8uFPDEwH/Oj/Wq1JGp0K39R+tRuP2bAsbO8SWRWY+ReQJ6dqfj8VT9gX9gg/wDMzoMe0Y2QusiFBxYOpUW43YGw5Ug+38OOM8I9ZU/WueLsj/u2HwQGVAPrOKsLXmlJkENu1725AJT2Pd6AGwhj/wBA/Smr81VdaBV4SlHk5Fpn31wa8J0dvuxHxGPYCO9VfYWGYRKXBDMzOwPIuzOQe4vUrh9mIo8oA9AAPTSlxFYcKzsm6WQkmtJDFMI074vyYQWtTlL3+VNIwSxtT+FDf30GO2ujlj0OoDrT5DTOGPWnlPUpx7Rn2dsUFZrANZrYQuYNN5FpzSb1Sa2i0Xoj5Y6bTrp86dvxNISR6UnOGhyDI7EC2tVrb8+DhIadIy7XIHhh3YDQm1r2vzOmtWDa2MWKJ5G9lFLn0F64eu1lmneXFs5DG7LH7TWNhEhOiqAWF7i1urXoccf1Nvvr7vIxO/00kvLOrbMhgmiWSJUKNwOUD5U6OGVdQqj3Cmm6OMmxC64MYbDqgEV2JY9gpA0tzt8eNWNMLWZOEk9DMclNbIgrbt6U1k/ZSeMq5lKlJ47X8WEjzAjgWW9xz4jnVhfCCk2wgt01q1fOD5J9nXbGa0/cjdnRhGEebOmUPDJ9+B9VN+ZHA+gPOpc4fSoXKY1dLawXnj6+C5tPGPytZx2IFT+GbMv961e+mL8eJC7m9d+V+9/mYhwtqV8OnK1grVqqYKGtAHY2+xo4ptJ3qSaPSm5g7UpdjvzEvCaI+So3a0g8qgA+ZbqftNqyIei+XMx+6h5sKltpT+FGWAzEkKiDizsQqIPVj7tTUfhsBmfU5vDzKXH2pCQZXHa4CDtGKtRXKPzyW9ePqw3Pl0bYOEqDclmYlmY8WZtWbtc8uQsOVbYuYRRNIVzEDRRzPID1NP48PW02GVwt9QpDfDrQ9Sslyn/4XVkU0vYqP/aAsSkSRN4uaxRT5euYO1h7uNxVg2btqPEw+JGTl1uG0KleIPQ1B7X3MR4pmJOcsGVlUsVAIbKqdxx5mqbLFNAskKM+SW+dSuVrp5XBXWxFrHKTcW5HVhra6Ho0U3/4b1LfudX2diVfVGDDqpBHuIqSVTXMvo92xDADG7EPNKcoCkgaAC7cATauownWj1La/Azsyp1TaF4BrTm9Jx0oBTkY9a+8ypPs3UVtWKzWilpaBBWrCtqwa5LwQYzxm5txptiphErM2iopYnsoJJ+FSjLVT+kNWOz8UEvmMLjTja1yB6i499LTevIzCTl0UFMZLtQ+LK5TCliEw6m11B9qRvtNw7DlU3sPYWEVkmw0fiODlIa0p0BbxI2ewVhbnoQRY3qubgbRWTBRgcY7qw73JB+dWwY5kXMililjZct7XA8oPHQ8OgNDnOXJw9voaccWEqVNeS4Ry3HatwulVbDY54hcKpXM1ola7IoJAKk2BQixCkgre2tqmYdqMRfwJrdQYj8g96RcdvQvKtxW/Yf5eVaeBWuB2gkl8p1BsQQQynoynUH1p6F0qtaWwLk4kDthRHlmI0jbzjrC4ySqe2Vs38IrfY6lVMZ4xM0d+oU+Un1XKffT/aOFDoyngwKn0Isf51EbuzFspPF4IHP5snhMfilWmvka+5r+ZeL339CeiBNKFNPfW0Sa0rl1pmqv5QDl2IMNKRen0kelRG2nZYv2Zs7tHGpOtmkdUDW52zE252odlT5JHYyK/vHtIjERhNTAkkpUa/tXQxYZD+JncsBxtGxtYVLbLwnhwovMKNeptz/nTDYuwUaWV9ckc0kcanW5WySTOTq8jsGGY8gALCrHNFp6UGzzwXhf1DKa1+/37jO/zrSXEqguzADuQKgMRj1l8RnZwiyvFHFGxTN4ZAZ5XHmsSdFW2g70miJe4jiv1KZz7jKWNUjWl5Y5CiUlvRnam0Y5QGYu8HnYpGr5ZCmUeaRRqgLLdVNz3ANm+PRWYMy+ZGzLyysoKeUDQWFx0p1JiG4liT3PDoB091QU8zM5GtdlJQWkaONjPbbIPbmk8TYf99n8oX71tDbh69q7HssMY1z2zWF7da51g9nLGxkkGtj5ycuVTxKtplq47j7SaeJyc2QSMI2fi8Y4NwFx3trxq1HTW/cD8VfKK17e5aEFKpWqit61q4d8jzLZmiiimCoVgms0VCGjVz3am1cRLJMPFEQjlZPCWIO2QWtJI7Hg3EAC1uJrohFRm1NgQz/vY1YjQNz9LjW3albobQeicYS3JHJtmbtJhczK2jXJFsup5AXNh2vT7DYs30qV2vsD6vKoDHwJfJYkkJIdIyCxJCsfIRwuVPWoiLBFX95/vtSTm/LPUYbqcGo/iSYmva9OVf30jBHw5evD1tfWk9h4XFzjjhkZSUe0bswZTZrKz5deI5EEaVRspdZGC7RK4In65Ha9zExb8gZfDLe/xAO1WwCmmxdgrACbl5HN3kbVmPLhoAOQFgKzvFOY8LM40Kxtb1IIHzqvpyTc2YNtismlH8CJn28W1jCBCWVHkZgXKGzMkcaMxQNpmNuHvO+7WzipB1yJFHEpYFS+S5aTKdQC7Na/Id6fbD2asYIH2AkI7JCgW3vbM3vqWC0Scdtxivx/IC5tdGyrWwWgVmtCtaWgLMMKiN4lywq/3JoHPoJkv8iamaabUwglheM/bUrfpcaH3GxqWRXn3JF9kZsiHKZk+7iJT7pG8UH4OKkmSorZuMvKjHTx47MOk8Byuvrb/ZU5lpGda5thW9FM2xuhIZGkw7Kuc5njcEoW0GYEEFWIABI42GlQeLhxMMsCOIR4kmUhM7NkVWZjmJAXh0PGunOlU3eCMtjk6R4djbvI4Uke5D8ao61FGji5M5NQb6GMyaU3w8Aza+vuFG08SyGJVyl5ZQgU3vlsWdgB90LzpYCxHOgyXubMZ9NI13N3XixEK4mdA8krNJd/NbMxKhQdAApXhV9wmECCyiq/uDFbDtH/AIMskQ9Fby/+0rVsVafopT+f3POZdr5uO+gUVtRRT6WhEKKKK6QKKKKhDBrBFbViqtbIRO8eyhPA8Z+0pF+YP2WHcGxHcVQEZpFuxyOUbMbDR1uGNvzAmupTcK5VNIZExJTW74wJbqJJALddb0lfBJpmv8Om/mj9DXYm1syRxzeSZo1YXvaQFfbQnieo4g1Zt32y4kjlKmb+OMhCfepT/TUlgNjYfEYKJXjV4zGpFwNNNLEagjTUUvsndeGBsyGQ2FlDyO4UG1wuYm17D4UGNUnqX5lbMtSi4SJm1Qm+X/gpuyX9wINO/wDrBh8zJ4qAqbG5sAeFsx0vfTjUfvRtBGgaFWUvMMgAINlb25GtwVUzMSelNWrcdIz6/tJj/ZLX8T/1pf8AfapG1Ru74JizEEZ2d9fxuzAfAipSuVxUly+pyfkwBWaKKYSBhWpFbUVCFR3jw7QsWTRXkWRGJsseJGgDH7KTKShPAMR97Se2TtNJ4w6ejKRZlYaMjrxVgdCDTvEYdXRkdQysCrKwuCDoQQeIqpT7iuGPhTR5TYAzQmWRQBovih1Lgci9yBpegyr29hU01pst9Q21dgNJKJY3VWC5CHjLqVuWFgHUqbk86bbq42RIGTFMM8We7Em2RGIJudbC17knystyTUxs3GNKM5Qop1QMfMV5My28t+mptxsdBOCOKUoPor20911jws8pbPOE8USkAZWh/aIsajSOMFbZRxzG9yb1Bu2txwIB+NWjfPGAQ+DmCnEfs8x0CofbJPAEjygHiWFV2fDnp/y7UpkrTSRs/Dm9Ny9x/uDi/wBvjIjofFSUDqskKC4/iR6utcW21vL9Wn/YA/WBHlzKRqSwZFcEFSqjMxvwD+lXLdv6SI5Aq4hkDDKpmiOaAu+igt7Udzp5wBfnWlTB+kpaM3L16r0XiisBqzVxQKKxWahArFZoqECmm0dpJDGXkYKqgkkm3CmO394PAyxxoZsRJcRxKbXtxd24JGObH3XNcu3oxpaQGaQTzAcQtoYidSkKa3PLOxJNuVKZGSqo/Ufw8KeTNRXgm9r/AEnSiN5URViRS9mJMrJcAEKNEJuOJJA1IHCovd2YLDD5g/lzFhexZyZGOv4nb4VVWcPdXNlcFWNr2VuJt1HGnm72PWAhJ3yr5gDbUMq+JltxyuoJU9dOYpCiTtUt+f8Ag3bqIYM118rT7+v1Oi7szWnbCi7QvGZbXIMbFiAqMuoBsT2tUtjNn46NwcNMkkXNMQPOvdJVGo/MD6mqBuDvAsz4h5Zhh3aSLwSwIK2QgxMDoy6ISL8XJuNDXT9jbYMpeOQBJ4rZ0vcFWvlkQ80axsexB1FP1LW4swMhbfOK6f72Mtn7rgRWk0l186E3UcBGGI8y24gizEk21pSPdoWIZyym3lCRxqbG/m8JVz+h07VPUEUV1vXkU5M0jjAFhW9FFXS0tIqFFV3aW9JgxDRsgyqofS+Yx8GdRazZTe68eHUVYI5AwBBuCLgjmDqCK5GSl4LOLSTfubWorNYtV2ioUVg0nHiVZmUMpZbZgCCRfhccq4Qitr7tJO12NgSMwtqbWvYgi2YBQQbggDS4BqZC1mipomxHE4VZFKuAysCCCLgg8iOdcx+kfCJgIFMEs4dzaOMzuU8utgpJNrX0vawrqZrju/G2opXM8ozjxWiwyC3sQ3E0rfgeXKnUhCBxq1dXq2KOgkbHCLe+jnm2Mc7M3iNmle5kNrXZ7Naw0HLTsByqI2btyTDS54iASuVlYBkdDYtHIrCzKbC4PyrO0sUWlve5Ym5/ESNT2uTTHFr5jXpYxio+nrpCfL3fud73J31TwBLGW+rrlTEQsxZsG50EiE3LYZu+qegIHTle/DWvJ26u3JMHiUmQBlPkkQ6iSN7BkZedx869E7u4lsNL9SluVClsNIT7cKn921/+JGCoPUWPPTDy6PRn14YeD5r6lqorF6zSx0KY7Y2muHhaVyFVRck8KdTThVLMQABck6AAcSTXOt4NqNPkxL6Qq2bDQsPbI4YmUdPuL7+NL5Fyqg2xrGod01FDfbm3fAikJDDF4lVZy3GKI+xCOlhqR1ZqoBJc39KlmgbESF3dVUsM0sjBVBPV2PHtxNM8fjIhPHFhj4iNxnZGVWsDcRDnw4msCXO3c9df0PaY7pw0qt/M/P79l9wzKm9OIZF+0iuRwLcRpYAEcr2Nu1aOOZ/u1IEmhxk09pmlZVG2PGa2hw73Ym3Ek+8n+x7hU3gd4pVEeV8skdxHIxJtGbEwuLHNGSoPMrxFV6KW5sabbSx0iSKsYzWF26DNoLkcDoxt2olcrHPp9imTTT6ajJde3/R6A2BvTFiRlByygAtG1r2+8pBIdb/aUkfyqbrzts/ajKwdGs6HMp6HX5HgRzBrp2C+lWBkW6TF8t5FVNFtYMQzkBhmOXS5J9K2KMtST59aPJ53wqzHkuHaZe6Kq0X0j4MrfOw7NGwPwtUfjPpQiW9kKrrZ5Gyi4F7soBYLbnamP7RX4TM54tyTbi+vIlvviBJiEVPagV855Zp4yqRX66Zz0AXrS2zt+FREQQP4aKFBzrn8oC6oeenWqbBtY4hfHJB8ZsxyAhQyAR5Rck3st9fvClZ3VlcNazAk3NhoBxPL2ePekPVkpNrpm3Rgwsoi5d+507Ab0QS6Bip6OMvz4fOpVHB4VxbBxZgCoZdNfq8w4dRci/LW1XzdneNFwoaUeGuYpF7Rkmt7TCO7MWzZut7X0FqbqvcvtGbl4iq04Ftk4Guf7rYtcNiWSYhWYeCzHnKsjOrMT/iLJcE89KfbR32Zm8OICM8S0hXPb8MQJ+J4dDVZ2ljFJOYZ8585bUtpbzX7aUG/IjyTj7B8TCsnFqXSZ1kGs1zbd7fmRPDw7BZHzpChzEXDC6s5sbHKNe6mrbDvRGGyTgwP0ksFbvHJ7Lj099PQluKk1rZmWVOEnH7hfefHGHB4iRfaSGRh6hCR868z7x7SEkr5DdIY4YIz2jUhm9WfO38Vdq+mHbLrgfCg1M5YMRyiRC7n3gAX/FXnWPUD8TW9OX6/CtbBr1/EF7N60bRRZje+gIJJ6Aiw7k1viBc378KWxLBVyJwGuvEnmx/TlWmEQEEm9lGa/pqa1l97FvLCLiVOlhx6cP1+VegcPtyPaWFwphnhGPiCTiIvYl1QrJEw4gMC3I20NiBXn94ssYP2m8x95Jt240ns/HvFIro2V0YMpBtZgbg/GlbcZZEPmCqbg9o9abC22uJjJAKSIcksT6PHIOKsPmCNCCCKk6oOK2qYpcFtFRaLGJDDiByDSDNDIfRiyX7rV7DVgaaemMNdJr3KdvdIcTiBhbkYeKL6xibG2db2igJ5KzBieoXvVI2zjnnclmygcybKqDpyAAFdC/6Mk8XHMym0whWMjmqIwPwZj8aiMXu6t4cNbM0jrLMDbSFCbA9LvlFueVulYWZXO21L21v+ev1N/AyK8dNvt+36bbK/Ngmkjw5RMos6YRXFi8sgvLjpE4qkcY8t9TflmApvtzGIqxxKBaGNY1uBfKgtx6nie5q+PGTicTKBfwY0w0Qtouf9pKQO94h/DXOtrbJkMrEqdT0Nv/yg5r48YJ9a/p0hz4Uo2Wysn58/r2Qcr61qyU8Gz2DG4rZtnN09KS5I9NzQwggJa9WPd7cxsZBiZo2KyfWGAVr5JFjUKFYfZsc9mGovzGlGB2IwjMhF8oJt34Ae8kC3euq7p7G+rYVI7DNYFrc3OrH4k1oYUHZJ78aPPfGMxQSUH2mcDx2AMMhWQGJgbFZCFb16MO63FKpKw48P1516Hxez0lFnRWH4lB/nVaxH0Z4Vm0MqJraNJCEFzchR9kdhYUzbgN/ZA0/H1rVsf0OUqZCOf996SfBtN5CCQdL25dfdXX5Po1wJFhCEI+0jMreuZSCaSw30X4NTdxJLb7Mssjr/AKC1j770JfDpxltM7L47VKLXDyVf6PN11lhlXxSgjmK2jKsc6oBmDEFcutwBe4Azai1WqTcBHN3mkJtbypCg96qgDe+rLg8CkShY1CqNAALADoByFOK1fRUvtLs8160o9QbSKWv0YYfxFZyXCsGymOJbka2LKgOXqOdQm8RIx0hfPGFjWNFWRIl8IFvtsQbMRfKnIC5uLDp9R+0tiRTgeItyDcEEqw0ItmGtrE1yVC46iXryWp8p9nKzIoNkyKg1IhUsv5pJ2AHfr3rOH2DiMRrDDIymx8RrRoRfipkszD0X310vDbp4ZDcRKxGoMhaS3p4hNvdUuFoKw4vuY6/ik4rVa1+J52xexcQMRLIVZPq7AODxVmBjiW40OZTm0JHmAvrUFPvJiFcnxWJtlIc5xYfZyvdSB6V6N2/urDihd1tIBZZUsJF/it5l/C1x2rz/AL1bIXC4hoMQ8ZYG4kjH2SdPEQao3y0r0WDOtR9LRi5TnbN2v8xvg9/p484BjCvG0TAxg+RuIT/D15LpwuDaoB8gFwCLMSLkaA8BYak99KUlwsQNxMhHa5J91r0m+H4WRyDmKm1g2TQ+gBtrWh/DgutIDHchrBGXPX+70/wWDLA/cU3NuDEcB3A4nvScJQGxa4+6gIv2Zjrb0p19d0CjgBw5duFUqkrOk+iWbr8+Rpjm/v8ArSGFguw0vrTsxX48q6T9GO7OGxE5GIRiwTOi3srZWs2e2p4qbcDR7Z+nFyBwfJnQ9y8EMVsiGLEpmXIqZbFbiJwUOltfKpuOlW4R0RRBQAoAAFgALADoBW9eZlLlJsdXRi1ILglEhkt5mVVJ7KWI/wBxpxRVNEEo8Oq3sAMxLHuTxJ+ApHFbOR+I1tYU7oqk64zWpLospOL2mVmbcpC1wQOunOt4dyogbkk9hpVjopVfD8dPfEaedka1yZGx7BiChcoIVlcX+8typPWxN6kQKzRTkYRitRQrKUpPcnsKKKKsVCiiioQKKKKhAoooqECiiioQiNrY2U3iw6HxCLeK4tFHf7ZJ/eEccq3udCRXFN99nggxIhyxyOWdtZJZiQryynqbAADRQbCvQNqisdu3DIxfw08Ug2dlzAE/aKE5WPrTOPbGt7aKyTfSPO26O4L4zErECUAGeR7XyR3sAPxMb26WvXTN+NwYlXAxQAL5nw6g888TyDN180ak+pq/7E2BHhlIQXZzmeQgZnb7zW09ALADQAUbf2YZkXL+8ikSWMnk6G+vYi6nsxqWXuck10l4Lw6WjyvtHYTxTFSpte/DUdQe4N63/wCjn42NemsTuZhXkEpjAZXzm3Bje5DA3FqcY7aOHUFZApVUZiMmZQqqzNpa1gFPCj15UKvsIBKErPtnnXdjdqbFzZIkLEWu1rIo6s1rD04mu67mbjrgruWzylct7WVVuCVW+puRx7CtJ94gvjRYdEj8NZbEZReSPITaNRoMrEgnjkNgQL0tuntYHyyF0aYLJHHI2a6CNQzI9yGOYFmUG631Aod+XO3rwjsalEtNFFFJhQoooqECiiioQKKKKhAoooqECiiioQKKKKhAoooqECiiioQKKKKhAoooqECiiioQqW+nj+NhTAkjiKQzuI+YVkjKML+YFZJNNeF+VVobn4ufMLhEaHLGZC6siSeMOCj2hnQlG+4NdbAorhCz4HcdFkkaRi6StHIYdQizKmRmBGpW3Ad9b6ATe0NiRzQ+EwKqDmUp5WjcaiSNh7Dg6gj+RtRRXSD5FsAL3sOJtc9zatqKKhD/2Q=="/>
          <p:cNvSpPr>
            <a:spLocks noChangeAspect="1" noChangeArrowheads="1"/>
          </p:cNvSpPr>
          <p:nvPr/>
        </p:nvSpPr>
        <p:spPr bwMode="auto">
          <a:xfrm>
            <a:off x="63500" y="-1071563"/>
            <a:ext cx="2076450" cy="2209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484" name="AutoShape 4" descr="data:image/jpg;base64,/9j/4AAQSkZJRgABAQAAAQABAAD/2wCEAAkGBhQSEBUUEhQVFRQUFBUVFxUUFRYYGBgVFBQWFRcUFRUXHCYeFxkjGRcUHy8gJCcpLCwsFSAxNTAqNSYtLCkBCQoKDgwOGg8PGiwkHyQsLywsLy8yLCwsLCwvLCwsLCwsLCwsLCwsKSwsLCwsLCwsLywsLCwsLCwsKSwsLCwsLP/AABEIAOgA2gMBIgACEQEDEQH/xAAcAAABBAMBAAAAAAAAAAAAAAAAAwQFBgECBwj/xABGEAACAQIDBgMEBwYEAgsAAAABAgMAEQQSIQUGMUFRYRMicTKBkaEHFEJSYnLRIzOCscHwU4OSskPhFRYXJDREc6KzwvH/xAAaAQACAwEBAAAAAAAAAAAAAAADBAACBQEG/8QAMxEAAgICAgECAwYDCQAAAAAAAAECAwQREiExE0EFImEyUXGBkfAjobEUFTNCUoLB4fH/2gAMAwEAAhEDEQA/AO40UUVCGAKzRRUIFFYvSbzgc6pKcY9tnUtitFIDFCthOOtDWRW3pM7xYrWL1gGs0XZUL0XooruyBei9F60d6pOxRW2dMmSsGWmzyU2bE9ax5Z89vSDRq2SBnoE9RUs/O9R2J23HGbMwv0vr7qrHMt2FWPstKyVteq9gtvIxsGHxHz6VMRzXFOwzP9QGymUPI6opNHrenoTU1tAX0Zoooq5AoooqECiiioQKKKwTXG9EMM9qTMtNzJrScuItWTPMnPfHpfzDKsVkmtTGeU9a1eS9M8RNp7rUq0mttjddXZu2M700wu1GlJECPKoNi66Jccs7WUn0NVuXFjFbQjwbNlizr4gGniXRpPDJ4hbLYjnm7V1CGEKoVQAALAAWAA4AAcBRsbC9RcpstfaqnxS7IeDbORlSZWjZr5c9rNbkGBIJ7XqWWamu3sOrYaTPwCFr/dZRmDA8iCBTPZeJPhrfjlF/eKf16Oo76FuKsjySJkyVqXpsJaBP1qStB8BzmpKWQUkZK0mcEcaUuk5LosodmHem069K0OIsaDLWZCamNRg4lY2xthvrEeGQlHkZAXA9gSPlW19Mxsx5+zwq8bN2RFCto0A6sdWY9Wc6sfWubb4YLJMuI1AbLGXHFHVs0UnYZjY+q10bd7an1nDRy2sWXzDo6kq4HbMDW1hRjw68gsvltfcbbT2RHKuos32XHtA+vMdjoahNibTLID6g26qSD8xT3ezarxRBItJZSVRvuALd5e9hwH3mWofZcAijVBwUWF+Ommveg57imkvIXGg5Vvfj2LJBPenqSXqFws+vGn0ct6Dj2cHtfoAtq7JCiko3pWteE1JbFWtGaKxWaKcCiiioQxWkp0pSkpTQMh6rZ1eSNkc3PrSMklz/AH2pbECmUrW51h+Fs0YLZh5DrTaZf6/rW4k17CmeK2vCgsXUHoDc8eg1qrcZIbhF76RV949hus31qG5ZQrMqmz5k4SRHhmHQ6EaVfty94/rkGZrZ1yhitwrBlDLIoPAEHUciCKicPg5MQLRoyqf+JICot1CnVqse72wI8HCIo7kDUseLHqf05Vp4Ct4/OtL2FM30/wDcNt7sTlgCnhJIkbHkAbm3a9sv8VM4ptKsmJwqSKUdQytoVYAg+oNRh3Swv+Ag7C4HwBol+POySlGWheq+MI8Whm+1FHFh8aBtAHUEH01qTi3fw6iwgiFvwD+tQ28eASEwyRqqAyeE2UAAhwSpIHPMAP4qVtxrIxclLwHrsrnJR0x2mK51pPiLU0DVpI3Wsl5E+DTGVUtmu0MekS5nIAvb1J4AdT2rEePlb2cNiCDzMeX/AHEGqrt/FEbTwo+6YiL6gFp0Qm3W2l+9dbArSwsGLhykwN93ptRSKLtXZGJxMLwiDKHUrmldQBfnZSSbf0q1bu7I+q4aOHNmKDzNa2ZmJZmtyuSakbVmtaqmNS1ERtulZpMhd49lNKqNHbNGW8vDMrCxUE8DcA66aWquvK0f7xJE/Mht8RcfOr4axloN+JG58vDC05Uqlx1tFLw+1YyLK6k9Li/W9SGDxRv1qZxuyopQQ8aN3Ki47g8QfSqhsbFZo0PO3zGhv8KysnHePKMtjlc43xel4LXFNT1KhsO4NSkL1o0W76ELYaF6zWBWafQuFFFFdIFIzUqabyvxpbI1x0WitsZzfrUfilAFO5ZL1GYlr3/vv+tZNmlFmnTFlb2Gfre0ZIZ8xiTxAiBiq3j8P2sti18xOp5Cuh4LYkEX7qJE7hRf48a57uwcu12H43t/mYZW4/5ddGx20I4I2kldUjQXZmNgBWnixiq00hfLnP1HHfQ5tWapmH+lfBu9rShLE+KU8gA4swBLKO5FXCGYMAykEEAgjUEHgQeYptNPwJtNeTeiiksVOERmPBVLH0UXP8q6cNpJAouSABxJNh8TVe3yxSNs+aRWVhEBICpBAaN1e1x6W99VDHbCbaH7XFPIGbVY1YiONeSheBPUnUm/pTXCfR+qC3iNkJ8y2VQwvfzhQM9iNM2nwrNnn1PcTSrw5Rak5Is74pVTMxCqBcljYD1Na4acyE5I5WAHtBCB29qxqrbTmlxG0o8NEcoRkAbWyyOpdpD94pGPL3Y11rC4YRoFXgBb17nqaUxsBWLnNhL8lVvSXZzBtmSz7VUiN1RRBqyEWCSmVybjT2VHqRXVRRas1sVVquPFGdba7JbCiiiigjBNU3bP0lRxFhBDJiQhId0FowRxs9jnsdPKCO9Tu9crLgpyhyt4bAEcswy5geRF7+6qvh4FjRUQWVRlA7DS1I5eS6NaXkexMeNu3IkN3fpHgxNg6mFmIC5iGQk6WEgtZr8mAqE2O3kYDgJp1B7CZ7e6tMbuzBKbsmp9rKSubs4Hte/pT/DYYIAigKq6AAaDsKysvL9aCWuzQooVLen5JrZ+oqXw5qGwN+FSuHajYck0tiWQu2PlNZpK9bI161Y2JvRntClFFFMHDBpjO1iaesaYStS9/gLX5GM54/33pjiFvUhMn9aZyj+lZVkTTqeipy4aeHHLiIo/ES6MwDhTdEeNhY9VYW9KlNoiTGupxCBIEN0gJzXbh4krDQka2UaC99Twc43GCNC7GyqLk/p3vTXAbQeWITCGTwmJAewJspyksg8yi4I4cqtCVsocF4CuEOXN+SJ25u5GitNCgSRBmsmiuq65WA0PA2PIgHlVx3Ac/V2TXLHIQnaN1WRQL8hmI91V/GYrOhSPzs4KgAX1bTXpxq6bA2X4EWU8TYntZVRR7lUe+9MYamm0/AtnKPFP3JOkMdh/EidOGdGW/wCYEX+dL0VpmWUHBSsBkcZXQ5WXoR/TmOxrTEbaVXyi7GwuFF7X4D1NiAOdj0q2bV2AkxzBmje1s6EXI5AhgQbelI7G3Wiw2q3Z7kl31JY6FvU8L9NOGlZH93bm++jVebFx3rs540v1bHJi9WgkdHzgXC3QxOG6XQhhyupHG1dJm3mwyQ+MZkMZHlZWDZuioFuWbsNaqsMWR5oOUcrAfkezqLejD4VrDs6JGzJFGr/eVFB153AoMc14265Lei9mMrmp70PNn/SUj4pcPJBLD4mXI0hW5zEhboNVuRbibEi9qugNcpx+Dz7Uwx6CInW3s4hP+XGurCtXHtdtakxDJqVc9IzRRRTAsIYzCiSNkb2XUqfRhaqbJsXFIcvh+IBoHVkAI6sGIKnrxq81i1AuohatSD03zp+yVbCbrSsLzSZOixWNu7O41PoB76jcGbM6kk5JHQE8TlYrr30q92rnuDe8kx64if8A+Zh/Ssz4hVCqpcV7mhiWztlLk/YncM9P4zrfrUXANfXWpBZKUxpuL2ytsex4j05iphhjrUjENKfx3zsEbVo3FZoorWACc3smmJHWpFhTNl1pa5d7C1sZSKbWppOtqfS9KY4kUhJD9TKvvopGBlI5ZGPorrcfD+VTn0aNbCvFyimYL+SRVlHzZqQ2xgRLh5Y/vo627kG3zpr9Gu1UCyK7KpCxFgWAs6Bo3BueN1B99MYr70dy47gmdAyVtUXLvPhVNmxMAPTxUv8AC9NZN+MEvHExn8t2/wBoNPOSXkzFCT8InqKqzfSPg/stI/5Yn/8AsBS0++8P1VsQgeRUYI6KLOhP3wxGUajXhrXPUj7Mu6bF5iyx1g1Sn3sxkn7rDRxA/amlzH/QgH86aS4XEzfv8W+X7kI8Jfivm+dJ259MPfYeOHY/Ol+/oPNpso2jKFIN4YmYDWzAuuvQlQvwrGWtMFs2OJbRqFv7R5k9WPE++npw9eZyrfWscoo04fJFRZA7W2dIXimisXiYXU8HUOrle2qjWrNHvtGP3sU0fU5PEX4xkn4gUiYbcqQdbU5j586VwB2Vwu8ksm+eDP8A5iNfzkp8nApwu8uFPDEwH/Oj/Wq1JGp0K39R+tRuP2bAsbO8SWRWY+ReQJ6dqfj8VT9gX9gg/wDMzoMe0Y2QusiFBxYOpUW43YGw5Ug+38OOM8I9ZU/WueLsj/u2HwQGVAPrOKsLXmlJkENu1725AJT2Pd6AGwhj/wBA/Smr81VdaBV4SlHk5Fpn31wa8J0dvuxHxGPYCO9VfYWGYRKXBDMzOwPIuzOQe4vUrh9mIo8oA9AAPTSlxFYcKzsm6WQkmtJDFMI074vyYQWtTlL3+VNIwSxtT+FDf30GO2ujlj0OoDrT5DTOGPWnlPUpx7Rn2dsUFZrANZrYQuYNN5FpzSb1Sa2i0Xoj5Y6bTrp86dvxNISR6UnOGhyDI7EC2tVrb8+DhIadIy7XIHhh3YDQm1r2vzOmtWDa2MWKJ5G9lFLn0F64eu1lmneXFs5DG7LH7TWNhEhOiqAWF7i1urXoccf1Nvvr7vIxO/00kvLOrbMhgmiWSJUKNwOUD5U6OGVdQqj3Cmm6OMmxC64MYbDqgEV2JY9gpA0tzt8eNWNMLWZOEk9DMclNbIgrbt6U1k/ZSeMq5lKlJ47X8WEjzAjgWW9xz4jnVhfCCk2wgt01q1fOD5J9nXbGa0/cjdnRhGEebOmUPDJ9+B9VN+ZHA+gPOpc4fSoXKY1dLawXnj6+C5tPGPytZx2IFT+GbMv961e+mL8eJC7m9d+V+9/mYhwtqV8OnK1grVqqYKGtAHY2+xo4ptJ3qSaPSm5g7UpdjvzEvCaI+So3a0g8qgA+ZbqftNqyIei+XMx+6h5sKltpT+FGWAzEkKiDizsQqIPVj7tTUfhsBmfU5vDzKXH2pCQZXHa4CDtGKtRXKPzyW9ePqw3Pl0bYOEqDclmYlmY8WZtWbtc8uQsOVbYuYRRNIVzEDRRzPID1NP48PW02GVwt9QpDfDrQ9Sslyn/4XVkU0vYqP/aAsSkSRN4uaxRT5euYO1h7uNxVg2btqPEw+JGTl1uG0KleIPQ1B7X3MR4pmJOcsGVlUsVAIbKqdxx5mqbLFNAskKM+SW+dSuVrp5XBXWxFrHKTcW5HVhra6Ho0U3/4b1LfudX2diVfVGDDqpBHuIqSVTXMvo92xDADG7EPNKcoCkgaAC7cATauownWj1La/Azsyp1TaF4BrTm9Jx0oBTkY9a+8ypPs3UVtWKzWilpaBBWrCtqwa5LwQYzxm5txptiphErM2iopYnsoJJ+FSjLVT+kNWOz8UEvmMLjTja1yB6i499LTevIzCTl0UFMZLtQ+LK5TCliEw6m11B9qRvtNw7DlU3sPYWEVkmw0fiODlIa0p0BbxI2ewVhbnoQRY3qubgbRWTBRgcY7qw73JB+dWwY5kXMililjZct7XA8oPHQ8OgNDnOXJw9voaccWEqVNeS4Ry3HatwulVbDY54hcKpXM1ola7IoJAKk2BQixCkgre2tqmYdqMRfwJrdQYj8g96RcdvQvKtxW/Yf5eVaeBWuB2gkl8p1BsQQQynoynUH1p6F0qtaWwLk4kDthRHlmI0jbzjrC4ySqe2Vs38IrfY6lVMZ4xM0d+oU+Un1XKffT/aOFDoyngwKn0Isf51EbuzFspPF4IHP5snhMfilWmvka+5r+ZeL339CeiBNKFNPfW0Sa0rl1pmqv5QDl2IMNKRen0kelRG2nZYv2Zs7tHGpOtmkdUDW52zE252odlT5JHYyK/vHtIjERhNTAkkpUa/tXQxYZD+JncsBxtGxtYVLbLwnhwovMKNeptz/nTDYuwUaWV9ckc0kcanW5WySTOTq8jsGGY8gALCrHNFp6UGzzwXhf1DKa1+/37jO/zrSXEqguzADuQKgMRj1l8RnZwiyvFHFGxTN4ZAZ5XHmsSdFW2g70miJe4jiv1KZz7jKWNUjWl5Y5CiUlvRnam0Y5QGYu8HnYpGr5ZCmUeaRRqgLLdVNz3ANm+PRWYMy+ZGzLyysoKeUDQWFx0p1JiG4liT3PDoB091QU8zM5GtdlJQWkaONjPbbIPbmk8TYf99n8oX71tDbh69q7HssMY1z2zWF7da51g9nLGxkkGtj5ycuVTxKtplq47j7SaeJyc2QSMI2fi8Y4NwFx3trxq1HTW/cD8VfKK17e5aEFKpWqit61q4d8jzLZmiiimCoVgms0VCGjVz3am1cRLJMPFEQjlZPCWIO2QWtJI7Hg3EAC1uJrohFRm1NgQz/vY1YjQNz9LjW3albobQeicYS3JHJtmbtJhczK2jXJFsup5AXNh2vT7DYs30qV2vsD6vKoDHwJfJYkkJIdIyCxJCsfIRwuVPWoiLBFX95/vtSTm/LPUYbqcGo/iSYmva9OVf30jBHw5evD1tfWk9h4XFzjjhkZSUe0bswZTZrKz5deI5EEaVRspdZGC7RK4In65Ha9zExb8gZfDLe/xAO1WwCmmxdgrACbl5HN3kbVmPLhoAOQFgKzvFOY8LM40Kxtb1IIHzqvpyTc2YNtismlH8CJn28W1jCBCWVHkZgXKGzMkcaMxQNpmNuHvO+7WzipB1yJFHEpYFS+S5aTKdQC7Na/Id6fbD2asYIH2AkI7JCgW3vbM3vqWC0Scdtxivx/IC5tdGyrWwWgVmtCtaWgLMMKiN4lywq/3JoHPoJkv8iamaabUwglheM/bUrfpcaH3GxqWRXn3JF9kZsiHKZk+7iJT7pG8UH4OKkmSorZuMvKjHTx47MOk8Byuvrb/ZU5lpGda5thW9FM2xuhIZGkw7Kuc5njcEoW0GYEEFWIABI42GlQeLhxMMsCOIR4kmUhM7NkVWZjmJAXh0PGunOlU3eCMtjk6R4djbvI4Uke5D8ao61FGji5M5NQb6GMyaU3w8Aza+vuFG08SyGJVyl5ZQgU3vlsWdgB90LzpYCxHOgyXubMZ9NI13N3XixEK4mdA8krNJd/NbMxKhQdAApXhV9wmECCyiq/uDFbDtH/AIMskQ9Fby/+0rVsVafopT+f3POZdr5uO+gUVtRRT6WhEKKKK6QKKKKhDBrBFbViqtbIRO8eyhPA8Z+0pF+YP2WHcGxHcVQEZpFuxyOUbMbDR1uGNvzAmupTcK5VNIZExJTW74wJbqJJALddb0lfBJpmv8Om/mj9DXYm1syRxzeSZo1YXvaQFfbQnieo4g1Zt32y4kjlKmb+OMhCfepT/TUlgNjYfEYKJXjV4zGpFwNNNLEagjTUUvsndeGBsyGQ2FlDyO4UG1wuYm17D4UGNUnqX5lbMtSi4SJm1Qm+X/gpuyX9wINO/wDrBh8zJ4qAqbG5sAeFsx0vfTjUfvRtBGgaFWUvMMgAINlb25GtwVUzMSelNWrcdIz6/tJj/ZLX8T/1pf8AfapG1Ru74JizEEZ2d9fxuzAfAipSuVxUly+pyfkwBWaKKYSBhWpFbUVCFR3jw7QsWTRXkWRGJsseJGgDH7KTKShPAMR97Se2TtNJ4w6ejKRZlYaMjrxVgdCDTvEYdXRkdQysCrKwuCDoQQeIqpT7iuGPhTR5TYAzQmWRQBovih1Lgci9yBpegyr29hU01pst9Q21dgNJKJY3VWC5CHjLqVuWFgHUqbk86bbq42RIGTFMM8We7Em2RGIJudbC17knystyTUxs3GNKM5Qop1QMfMV5My28t+mptxsdBOCOKUoPor20911jws8pbPOE8USkAZWh/aIsajSOMFbZRxzG9yb1Bu2txwIB+NWjfPGAQ+DmCnEfs8x0CofbJPAEjygHiWFV2fDnp/y7UpkrTSRs/Dm9Ny9x/uDi/wBvjIjofFSUDqskKC4/iR6utcW21vL9Wn/YA/WBHlzKRqSwZFcEFSqjMxvwD+lXLdv6SI5Aq4hkDDKpmiOaAu+igt7Udzp5wBfnWlTB+kpaM3L16r0XiisBqzVxQKKxWahArFZoqECmm0dpJDGXkYKqgkkm3CmO394PAyxxoZsRJcRxKbXtxd24JGObH3XNcu3oxpaQGaQTzAcQtoYidSkKa3PLOxJNuVKZGSqo/Ufw8KeTNRXgm9r/AEnSiN5URViRS9mJMrJcAEKNEJuOJJA1IHCovd2YLDD5g/lzFhexZyZGOv4nb4VVWcPdXNlcFWNr2VuJt1HGnm72PWAhJ3yr5gDbUMq+JltxyuoJU9dOYpCiTtUt+f8Ag3bqIYM118rT7+v1Oi7szWnbCi7QvGZbXIMbFiAqMuoBsT2tUtjNn46NwcNMkkXNMQPOvdJVGo/MD6mqBuDvAsz4h5Zhh3aSLwSwIK2QgxMDoy6ISL8XJuNDXT9jbYMpeOQBJ4rZ0vcFWvlkQ80axsexB1FP1LW4swMhbfOK6f72Mtn7rgRWk0l186E3UcBGGI8y24gizEk21pSPdoWIZyym3lCRxqbG/m8JVz+h07VPUEUV1vXkU5M0jjAFhW9FFXS0tIqFFV3aW9JgxDRsgyqofS+Yx8GdRazZTe68eHUVYI5AwBBuCLgjmDqCK5GSl4LOLSTfubWorNYtV2ioUVg0nHiVZmUMpZbZgCCRfhccq4Qitr7tJO12NgSMwtqbWvYgi2YBQQbggDS4BqZC1mipomxHE4VZFKuAysCCCLgg8iOdcx+kfCJgIFMEs4dzaOMzuU8utgpJNrX0vawrqZrju/G2opXM8ozjxWiwyC3sQ3E0rfgeXKnUhCBxq1dXq2KOgkbHCLe+jnm2Mc7M3iNmle5kNrXZ7Naw0HLTsByqI2btyTDS54iASuVlYBkdDYtHIrCzKbC4PyrO0sUWlve5Ym5/ESNT2uTTHFr5jXpYxio+nrpCfL3fud73J31TwBLGW+rrlTEQsxZsG50EiE3LYZu+qegIHTle/DWvJ26u3JMHiUmQBlPkkQ6iSN7BkZedx869E7u4lsNL9SluVClsNIT7cKn921/+JGCoPUWPPTDy6PRn14YeD5r6lqorF6zSx0KY7Y2muHhaVyFVRck8KdTThVLMQABck6AAcSTXOt4NqNPkxL6Qq2bDQsPbI4YmUdPuL7+NL5Fyqg2xrGod01FDfbm3fAikJDDF4lVZy3GKI+xCOlhqR1ZqoBJc39KlmgbESF3dVUsM0sjBVBPV2PHtxNM8fjIhPHFhj4iNxnZGVWsDcRDnw4msCXO3c9df0PaY7pw0qt/M/P79l9wzKm9OIZF+0iuRwLcRpYAEcr2Nu1aOOZ/u1IEmhxk09pmlZVG2PGa2hw73Ym3Ek+8n+x7hU3gd4pVEeV8skdxHIxJtGbEwuLHNGSoPMrxFV6KW5sabbSx0iSKsYzWF26DNoLkcDoxt2olcrHPp9imTTT6ajJde3/R6A2BvTFiRlByygAtG1r2+8pBIdb/aUkfyqbrzts/ajKwdGs6HMp6HX5HgRzBrp2C+lWBkW6TF8t5FVNFtYMQzkBhmOXS5J9K2KMtST59aPJ53wqzHkuHaZe6Kq0X0j4MrfOw7NGwPwtUfjPpQiW9kKrrZ5Gyi4F7soBYLbnamP7RX4TM54tyTbi+vIlvviBJiEVPagV855Zp4yqRX66Zz0AXrS2zt+FREQQP4aKFBzrn8oC6oeenWqbBtY4hfHJB8ZsxyAhQyAR5Rck3st9fvClZ3VlcNazAk3NhoBxPL2ePekPVkpNrpm3Rgwsoi5d+507Ab0QS6Bip6OMvz4fOpVHB4VxbBxZgCoZdNfq8w4dRci/LW1XzdneNFwoaUeGuYpF7Rkmt7TCO7MWzZut7X0FqbqvcvtGbl4iq04Ftk4Guf7rYtcNiWSYhWYeCzHnKsjOrMT/iLJcE89KfbR32Zm8OICM8S0hXPb8MQJ+J4dDVZ2ljFJOYZ8585bUtpbzX7aUG/IjyTj7B8TCsnFqXSZ1kGs1zbd7fmRPDw7BZHzpChzEXDC6s5sbHKNe6mrbDvRGGyTgwP0ksFbvHJ7Lj099PQluKk1rZmWVOEnH7hfefHGHB4iRfaSGRh6hCR868z7x7SEkr5DdIY4YIz2jUhm9WfO38Vdq+mHbLrgfCg1M5YMRyiRC7n3gAX/FXnWPUD8TW9OX6/CtbBr1/EF7N60bRRZje+gIJJ6Aiw7k1viBc378KWxLBVyJwGuvEnmx/TlWmEQEEm9lGa/pqa1l97FvLCLiVOlhx6cP1+VegcPtyPaWFwphnhGPiCTiIvYl1QrJEw4gMC3I20NiBXn94ssYP2m8x95Jt240ns/HvFIro2V0YMpBtZgbg/GlbcZZEPmCqbg9o9abC22uJjJAKSIcksT6PHIOKsPmCNCCCKk6oOK2qYpcFtFRaLGJDDiByDSDNDIfRiyX7rV7DVgaaemMNdJr3KdvdIcTiBhbkYeKL6xibG2db2igJ5KzBieoXvVI2zjnnclmygcybKqDpyAAFdC/6Mk8XHMym0whWMjmqIwPwZj8aiMXu6t4cNbM0jrLMDbSFCbA9LvlFueVulYWZXO21L21v+ev1N/AyK8dNvt+36bbK/Ngmkjw5RMos6YRXFi8sgvLjpE4qkcY8t9TflmApvtzGIqxxKBaGNY1uBfKgtx6nie5q+PGTicTKBfwY0w0Qtouf9pKQO94h/DXOtrbJkMrEqdT0Nv/yg5r48YJ9a/p0hz4Uo2Wysn58/r2Qcr61qyU8Gz2DG4rZtnN09KS5I9NzQwggJa9WPd7cxsZBiZo2KyfWGAVr5JFjUKFYfZsc9mGovzGlGB2IwjMhF8oJt34Ae8kC3euq7p7G+rYVI7DNYFrc3OrH4k1oYUHZJ78aPPfGMxQSUH2mcDx2AMMhWQGJgbFZCFb16MO63FKpKw48P1516Hxez0lFnRWH4lB/nVaxH0Z4Vm0MqJraNJCEFzchR9kdhYUzbgN/ZA0/H1rVsf0OUqZCOf996SfBtN5CCQdL25dfdXX5Po1wJFhCEI+0jMreuZSCaSw30X4NTdxJLb7Mssjr/AKC1j770JfDpxltM7L47VKLXDyVf6PN11lhlXxSgjmK2jKsc6oBmDEFcutwBe4Azai1WqTcBHN3mkJtbypCg96qgDe+rLg8CkShY1CqNAALADoByFOK1fRUvtLs8160o9QbSKWv0YYfxFZyXCsGymOJbka2LKgOXqOdQm8RIx0hfPGFjWNFWRIl8IFvtsQbMRfKnIC5uLDp9R+0tiRTgeItyDcEEqw0ItmGtrE1yVC46iXryWp8p9nKzIoNkyKg1IhUsv5pJ2AHfr3rOH2DiMRrDDIymx8RrRoRfipkszD0X310vDbp4ZDcRKxGoMhaS3p4hNvdUuFoKw4vuY6/ik4rVa1+J52xexcQMRLIVZPq7AODxVmBjiW40OZTm0JHmAvrUFPvJiFcnxWJtlIc5xYfZyvdSB6V6N2/urDihd1tIBZZUsJF/it5l/C1x2rz/AL1bIXC4hoMQ8ZYG4kjH2SdPEQao3y0r0WDOtR9LRi5TnbN2v8xvg9/p484BjCvG0TAxg+RuIT/D15LpwuDaoB8gFwCLMSLkaA8BYak99KUlwsQNxMhHa5J91r0m+H4WRyDmKm1g2TQ+gBtrWh/DgutIDHchrBGXPX+70/wWDLA/cU3NuDEcB3A4nvScJQGxa4+6gIv2Zjrb0p19d0CjgBw5duFUqkrOk+iWbr8+Rpjm/v8ArSGFguw0vrTsxX48q6T9GO7OGxE5GIRiwTOi3srZWs2e2p4qbcDR7Z+nFyBwfJnQ9y8EMVsiGLEpmXIqZbFbiJwUOltfKpuOlW4R0RRBQAoAAFgALADoBW9eZlLlJsdXRi1ILglEhkt5mVVJ7KWI/wBxpxRVNEEo8Oq3sAMxLHuTxJ+ApHFbOR+I1tYU7oqk64zWpLospOL2mVmbcpC1wQOunOt4dyogbkk9hpVjopVfD8dPfEaedka1yZGx7BiChcoIVlcX+8typPWxN6kQKzRTkYRitRQrKUpPcnsKKKKsVCiiioQKKKKhAoooqECiiioQiNrY2U3iw6HxCLeK4tFHf7ZJ/eEccq3udCRXFN99nggxIhyxyOWdtZJZiQryynqbAADRQbCvQNqisdu3DIxfw08Ug2dlzAE/aKE5WPrTOPbGt7aKyTfSPO26O4L4zErECUAGeR7XyR3sAPxMb26WvXTN+NwYlXAxQAL5nw6g888TyDN180ak+pq/7E2BHhlIQXZzmeQgZnb7zW09ALADQAUbf2YZkXL+8ikSWMnk6G+vYi6nsxqWXuck10l4Lw6WjyvtHYTxTFSpte/DUdQe4N63/wCjn42NemsTuZhXkEpjAZXzm3Bje5DA3FqcY7aOHUFZApVUZiMmZQqqzNpa1gFPCj15UKvsIBKErPtnnXdjdqbFzZIkLEWu1rIo6s1rD04mu67mbjrgruWzylct7WVVuCVW+puRx7CtJ94gvjRYdEj8NZbEZReSPITaNRoMrEgnjkNgQL0tuntYHyyF0aYLJHHI2a6CNQzI9yGOYFmUG631Aod+XO3rwjsalEtNFFFJhQoooqECiiioQKKKKhAoooqECiiioQKKKKhAoooqECiiioQKKKKhAoooqECiiioQqW+nj+NhTAkjiKQzuI+YVkjKML+YFZJNNeF+VVobn4ufMLhEaHLGZC6siSeMOCj2hnQlG+4NdbAorhCz4HcdFkkaRi6StHIYdQizKmRmBGpW3Ad9b6ATe0NiRzQ+EwKqDmUp5WjcaiSNh7Dg6gj+RtRRXSD5FsAL3sOJtc9zatqKKhD/2Q=="/>
          <p:cNvSpPr>
            <a:spLocks noChangeAspect="1" noChangeArrowheads="1"/>
          </p:cNvSpPr>
          <p:nvPr/>
        </p:nvSpPr>
        <p:spPr bwMode="auto">
          <a:xfrm>
            <a:off x="63500" y="-1071563"/>
            <a:ext cx="2076450" cy="2209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486" name="AutoShape 6" descr="data:image/jpg;base64,/9j/4AAQSkZJRgABAQAAAQABAAD/2wCEAAkGBhQSEBUUEhQVFRQUFBUVFxUUFRYYGBgVFBQWFRcUFRUXHCYeFxkjGRcUHy8gJCcpLCwsFSAxNTAqNSYtLCkBCQoKDgwOGg8PGiwkHyQsLywsLy8yLCwsLCwvLCwsLCwsLCwsLCwsKSwsLCwsLCwsLywsLCwsLCwsKSwsLCwsLP/AABEIAOgA2gMBIgACEQEDEQH/xAAcAAABBAMBAAAAAAAAAAAAAAAAAwQFBgECBwj/xABGEAACAQIDBgMEBwYEAgsAAAABAgMAEQQSIQUGMUFRYRMicTKBkaEHFEJSYnLRIzOCscHwU4OSskPhFRYXJDREc6KzwvH/xAAaAQACAwEBAAAAAAAAAAAAAAADBAACBQEG/8QAMxEAAgICAgECAwYDCQAAAAAAAAECAwQREiExE0EFImEyUXGBkfAjobEUFTNCUoLB4fH/2gAMAwEAAhEDEQA/AO40UUVCGAKzRRUIFFYvSbzgc6pKcY9tnUtitFIDFCthOOtDWRW3pM7xYrWL1gGs0XZUL0XooruyBei9F60d6pOxRW2dMmSsGWmzyU2bE9ax5Z89vSDRq2SBnoE9RUs/O9R2J23HGbMwv0vr7qrHMt2FWPstKyVteq9gtvIxsGHxHz6VMRzXFOwzP9QGymUPI6opNHrenoTU1tAX0Zoooq5AoooqECiiioQKKKwTXG9EMM9qTMtNzJrScuItWTPMnPfHpfzDKsVkmtTGeU9a1eS9M8RNp7rUq0mttjddXZu2M700wu1GlJECPKoNi66Jccs7WUn0NVuXFjFbQjwbNlizr4gGniXRpPDJ4hbLYjnm7V1CGEKoVQAALAAWAA4AAcBRsbC9RcpstfaqnxS7IeDbORlSZWjZr5c9rNbkGBIJ7XqWWamu3sOrYaTPwCFr/dZRmDA8iCBTPZeJPhrfjlF/eKf16Oo76FuKsjySJkyVqXpsJaBP1qStB8BzmpKWQUkZK0mcEcaUuk5LosodmHem069K0OIsaDLWZCamNRg4lY2xthvrEeGQlHkZAXA9gSPlW19Mxsx5+zwq8bN2RFCto0A6sdWY9Wc6sfWubb4YLJMuI1AbLGXHFHVs0UnYZjY+q10bd7an1nDRy2sWXzDo6kq4HbMDW1hRjw68gsvltfcbbT2RHKuos32XHtA+vMdjoahNibTLID6g26qSD8xT3ezarxRBItJZSVRvuALd5e9hwH3mWofZcAijVBwUWF+Ommveg57imkvIXGg5Vvfj2LJBPenqSXqFws+vGn0ct6Dj2cHtfoAtq7JCiko3pWteE1JbFWtGaKxWaKcCiiioQxWkp0pSkpTQMh6rZ1eSNkc3PrSMklz/AH2pbECmUrW51h+Fs0YLZh5DrTaZf6/rW4k17CmeK2vCgsXUHoDc8eg1qrcZIbhF76RV949hus31qG5ZQrMqmz5k4SRHhmHQ6EaVfty94/rkGZrZ1yhitwrBlDLIoPAEHUciCKicPg5MQLRoyqf+JICot1CnVqse72wI8HCIo7kDUseLHqf05Vp4Ct4/OtL2FM30/wDcNt7sTlgCnhJIkbHkAbm3a9sv8VM4ptKsmJwqSKUdQytoVYAg+oNRh3Swv+Ag7C4HwBol+POySlGWheq+MI8Whm+1FHFh8aBtAHUEH01qTi3fw6iwgiFvwD+tQ28eASEwyRqqAyeE2UAAhwSpIHPMAP4qVtxrIxclLwHrsrnJR0x2mK51pPiLU0DVpI3Wsl5E+DTGVUtmu0MekS5nIAvb1J4AdT2rEePlb2cNiCDzMeX/AHEGqrt/FEbTwo+6YiL6gFp0Qm3W2l+9dbArSwsGLhykwN93ptRSKLtXZGJxMLwiDKHUrmldQBfnZSSbf0q1bu7I+q4aOHNmKDzNa2ZmJZmtyuSakbVmtaqmNS1ERtulZpMhd49lNKqNHbNGW8vDMrCxUE8DcA66aWquvK0f7xJE/Mht8RcfOr4axloN+JG58vDC05Uqlx1tFLw+1YyLK6k9Li/W9SGDxRv1qZxuyopQQ8aN3Ki47g8QfSqhsbFZo0PO3zGhv8KysnHePKMtjlc43xel4LXFNT1KhsO4NSkL1o0W76ELYaF6zWBWafQuFFFFdIFIzUqabyvxpbI1x0WitsZzfrUfilAFO5ZL1GYlr3/vv+tZNmlFmnTFlb2Gfre0ZIZ8xiTxAiBiq3j8P2sti18xOp5Cuh4LYkEX7qJE7hRf48a57uwcu12H43t/mYZW4/5ddGx20I4I2kldUjQXZmNgBWnixiq00hfLnP1HHfQ5tWapmH+lfBu9rShLE+KU8gA4swBLKO5FXCGYMAykEEAgjUEHgQeYptNPwJtNeTeiiksVOERmPBVLH0UXP8q6cNpJAouSABxJNh8TVe3yxSNs+aRWVhEBICpBAaN1e1x6W99VDHbCbaH7XFPIGbVY1YiONeSheBPUnUm/pTXCfR+qC3iNkJ8y2VQwvfzhQM9iNM2nwrNnn1PcTSrw5Rak5Is74pVTMxCqBcljYD1Na4acyE5I5WAHtBCB29qxqrbTmlxG0o8NEcoRkAbWyyOpdpD94pGPL3Y11rC4YRoFXgBb17nqaUxsBWLnNhL8lVvSXZzBtmSz7VUiN1RRBqyEWCSmVybjT2VHqRXVRRas1sVVquPFGdba7JbCiiiigjBNU3bP0lRxFhBDJiQhId0FowRxs9jnsdPKCO9Tu9crLgpyhyt4bAEcswy5geRF7+6qvh4FjRUQWVRlA7DS1I5eS6NaXkexMeNu3IkN3fpHgxNg6mFmIC5iGQk6WEgtZr8mAqE2O3kYDgJp1B7CZ7e6tMbuzBKbsmp9rKSubs4Hte/pT/DYYIAigKq6AAaDsKysvL9aCWuzQooVLen5JrZ+oqXw5qGwN+FSuHajYck0tiWQu2PlNZpK9bI161Y2JvRntClFFFMHDBpjO1iaesaYStS9/gLX5GM54/33pjiFvUhMn9aZyj+lZVkTTqeipy4aeHHLiIo/ES6MwDhTdEeNhY9VYW9KlNoiTGupxCBIEN0gJzXbh4krDQka2UaC99Twc43GCNC7GyqLk/p3vTXAbQeWITCGTwmJAewJspyksg8yi4I4cqtCVsocF4CuEOXN+SJ25u5GitNCgSRBmsmiuq65WA0PA2PIgHlVx3Ac/V2TXLHIQnaN1WRQL8hmI91V/GYrOhSPzs4KgAX1bTXpxq6bA2X4EWU8TYntZVRR7lUe+9MYamm0/AtnKPFP3JOkMdh/EidOGdGW/wCYEX+dL0VpmWUHBSsBkcZXQ5WXoR/TmOxrTEbaVXyi7GwuFF7X4D1NiAOdj0q2bV2AkxzBmje1s6EXI5AhgQbelI7G3Wiw2q3Z7kl31JY6FvU8L9NOGlZH93bm++jVebFx3rs540v1bHJi9WgkdHzgXC3QxOG6XQhhyupHG1dJm3mwyQ+MZkMZHlZWDZuioFuWbsNaqsMWR5oOUcrAfkezqLejD4VrDs6JGzJFGr/eVFB153AoMc14265Lei9mMrmp70PNn/SUj4pcPJBLD4mXI0hW5zEhboNVuRbibEi9qugNcpx+Dz7Uwx6CInW3s4hP+XGurCtXHtdtakxDJqVc9IzRRRTAsIYzCiSNkb2XUqfRhaqbJsXFIcvh+IBoHVkAI6sGIKnrxq81i1AuohatSD03zp+yVbCbrSsLzSZOixWNu7O41PoB76jcGbM6kk5JHQE8TlYrr30q92rnuDe8kx64if8A+Zh/Ssz4hVCqpcV7mhiWztlLk/YncM9P4zrfrUXANfXWpBZKUxpuL2ytsex4j05iphhjrUjENKfx3zsEbVo3FZoorWACc3smmJHWpFhTNl1pa5d7C1sZSKbWppOtqfS9KY4kUhJD9TKvvopGBlI5ZGPorrcfD+VTn0aNbCvFyimYL+SRVlHzZqQ2xgRLh5Y/vo627kG3zpr9Gu1UCyK7KpCxFgWAs6Bo3BueN1B99MYr70dy47gmdAyVtUXLvPhVNmxMAPTxUv8AC9NZN+MEvHExn8t2/wBoNPOSXkzFCT8InqKqzfSPg/stI/5Yn/8AsBS0++8P1VsQgeRUYI6KLOhP3wxGUajXhrXPUj7Mu6bF5iyx1g1Sn3sxkn7rDRxA/amlzH/QgH86aS4XEzfv8W+X7kI8Jfivm+dJ259MPfYeOHY/Ol+/oPNpso2jKFIN4YmYDWzAuuvQlQvwrGWtMFs2OJbRqFv7R5k9WPE++npw9eZyrfWscoo04fJFRZA7W2dIXimisXiYXU8HUOrle2qjWrNHvtGP3sU0fU5PEX4xkn4gUiYbcqQdbU5j586VwB2Vwu8ksm+eDP8A5iNfzkp8nApwu8uFPDEwH/Oj/Wq1JGp0K39R+tRuP2bAsbO8SWRWY+ReQJ6dqfj8VT9gX9gg/wDMzoMe0Y2QusiFBxYOpUW43YGw5Ug+38OOM8I9ZU/WueLsj/u2HwQGVAPrOKsLXmlJkENu1725AJT2Pd6AGwhj/wBA/Smr81VdaBV4SlHk5Fpn31wa8J0dvuxHxGPYCO9VfYWGYRKXBDMzOwPIuzOQe4vUrh9mIo8oA9AAPTSlxFYcKzsm6WQkmtJDFMI074vyYQWtTlL3+VNIwSxtT+FDf30GO2ujlj0OoDrT5DTOGPWnlPUpx7Rn2dsUFZrANZrYQuYNN5FpzSb1Sa2i0Xoj5Y6bTrp86dvxNISR6UnOGhyDI7EC2tVrb8+DhIadIy7XIHhh3YDQm1r2vzOmtWDa2MWKJ5G9lFLn0F64eu1lmneXFs5DG7LH7TWNhEhOiqAWF7i1urXoccf1Nvvr7vIxO/00kvLOrbMhgmiWSJUKNwOUD5U6OGVdQqj3Cmm6OMmxC64MYbDqgEV2JY9gpA0tzt8eNWNMLWZOEk9DMclNbIgrbt6U1k/ZSeMq5lKlJ47X8WEjzAjgWW9xz4jnVhfCCk2wgt01q1fOD5J9nXbGa0/cjdnRhGEebOmUPDJ9+B9VN+ZHA+gPOpc4fSoXKY1dLawXnj6+C5tPGPytZx2IFT+GbMv961e+mL8eJC7m9d+V+9/mYhwtqV8OnK1grVqqYKGtAHY2+xo4ptJ3qSaPSm5g7UpdjvzEvCaI+So3a0g8qgA+ZbqftNqyIei+XMx+6h5sKltpT+FGWAzEkKiDizsQqIPVj7tTUfhsBmfU5vDzKXH2pCQZXHa4CDtGKtRXKPzyW9ePqw3Pl0bYOEqDclmYlmY8WZtWbtc8uQsOVbYuYRRNIVzEDRRzPID1NP48PW02GVwt9QpDfDrQ9Sslyn/4XVkU0vYqP/aAsSkSRN4uaxRT5euYO1h7uNxVg2btqPEw+JGTl1uG0KleIPQ1B7X3MR4pmJOcsGVlUsVAIbKqdxx5mqbLFNAskKM+SW+dSuVrp5XBXWxFrHKTcW5HVhra6Ho0U3/4b1LfudX2diVfVGDDqpBHuIqSVTXMvo92xDADG7EPNKcoCkgaAC7cATauownWj1La/Azsyp1TaF4BrTm9Jx0oBTkY9a+8ypPs3UVtWKzWilpaBBWrCtqwa5LwQYzxm5txptiphErM2iopYnsoJJ+FSjLVT+kNWOz8UEvmMLjTja1yB6i499LTevIzCTl0UFMZLtQ+LK5TCliEw6m11B9qRvtNw7DlU3sPYWEVkmw0fiODlIa0p0BbxI2ewVhbnoQRY3qubgbRWTBRgcY7qw73JB+dWwY5kXMililjZct7XA8oPHQ8OgNDnOXJw9voaccWEqVNeS4Ry3HatwulVbDY54hcKpXM1ola7IoJAKk2BQixCkgre2tqmYdqMRfwJrdQYj8g96RcdvQvKtxW/Yf5eVaeBWuB2gkl8p1BsQQQynoynUH1p6F0qtaWwLk4kDthRHlmI0jbzjrC4ySqe2Vs38IrfY6lVMZ4xM0d+oU+Un1XKffT/aOFDoyngwKn0Isf51EbuzFspPF4IHP5snhMfilWmvka+5r+ZeL339CeiBNKFNPfW0Sa0rl1pmqv5QDl2IMNKRen0kelRG2nZYv2Zs7tHGpOtmkdUDW52zE252odlT5JHYyK/vHtIjERhNTAkkpUa/tXQxYZD+JncsBxtGxtYVLbLwnhwovMKNeptz/nTDYuwUaWV9ckc0kcanW5WySTOTq8jsGGY8gALCrHNFp6UGzzwXhf1DKa1+/37jO/zrSXEqguzADuQKgMRj1l8RnZwiyvFHFGxTN4ZAZ5XHmsSdFW2g70miJe4jiv1KZz7jKWNUjWl5Y5CiUlvRnam0Y5QGYu8HnYpGr5ZCmUeaRRqgLLdVNz3ANm+PRWYMy+ZGzLyysoKeUDQWFx0p1JiG4liT3PDoB091QU8zM5GtdlJQWkaONjPbbIPbmk8TYf99n8oX71tDbh69q7HssMY1z2zWF7da51g9nLGxkkGtj5ycuVTxKtplq47j7SaeJyc2QSMI2fi8Y4NwFx3trxq1HTW/cD8VfKK17e5aEFKpWqit61q4d8jzLZmiiimCoVgms0VCGjVz3am1cRLJMPFEQjlZPCWIO2QWtJI7Hg3EAC1uJrohFRm1NgQz/vY1YjQNz9LjW3albobQeicYS3JHJtmbtJhczK2jXJFsup5AXNh2vT7DYs30qV2vsD6vKoDHwJfJYkkJIdIyCxJCsfIRwuVPWoiLBFX95/vtSTm/LPUYbqcGo/iSYmva9OVf30jBHw5evD1tfWk9h4XFzjjhkZSUe0bswZTZrKz5deI5EEaVRspdZGC7RK4In65Ha9zExb8gZfDLe/xAO1WwCmmxdgrACbl5HN3kbVmPLhoAOQFgKzvFOY8LM40Kxtb1IIHzqvpyTc2YNtismlH8CJn28W1jCBCWVHkZgXKGzMkcaMxQNpmNuHvO+7WzipB1yJFHEpYFS+S5aTKdQC7Na/Id6fbD2asYIH2AkI7JCgW3vbM3vqWC0Scdtxivx/IC5tdGyrWwWgVmtCtaWgLMMKiN4lywq/3JoHPoJkv8iamaabUwglheM/bUrfpcaH3GxqWRXn3JF9kZsiHKZk+7iJT7pG8UH4OKkmSorZuMvKjHTx47MOk8Byuvrb/ZU5lpGda5thW9FM2xuhIZGkw7Kuc5njcEoW0GYEEFWIABI42GlQeLhxMMsCOIR4kmUhM7NkVWZjmJAXh0PGunOlU3eCMtjk6R4djbvI4Uke5D8ao61FGji5M5NQb6GMyaU3w8Aza+vuFG08SyGJVyl5ZQgU3vlsWdgB90LzpYCxHOgyXubMZ9NI13N3XixEK4mdA8krNJd/NbMxKhQdAApXhV9wmECCyiq/uDFbDtH/AIMskQ9Fby/+0rVsVafopT+f3POZdr5uO+gUVtRRT6WhEKKKK6QKKKKhDBrBFbViqtbIRO8eyhPA8Z+0pF+YP2WHcGxHcVQEZpFuxyOUbMbDR1uGNvzAmupTcK5VNIZExJTW74wJbqJJALddb0lfBJpmv8Om/mj9DXYm1syRxzeSZo1YXvaQFfbQnieo4g1Zt32y4kjlKmb+OMhCfepT/TUlgNjYfEYKJXjV4zGpFwNNNLEagjTUUvsndeGBsyGQ2FlDyO4UG1wuYm17D4UGNUnqX5lbMtSi4SJm1Qm+X/gpuyX9wINO/wDrBh8zJ4qAqbG5sAeFsx0vfTjUfvRtBGgaFWUvMMgAINlb25GtwVUzMSelNWrcdIz6/tJj/ZLX8T/1pf8AfapG1Ru74JizEEZ2d9fxuzAfAipSuVxUly+pyfkwBWaKKYSBhWpFbUVCFR3jw7QsWTRXkWRGJsseJGgDH7KTKShPAMR97Se2TtNJ4w6ejKRZlYaMjrxVgdCDTvEYdXRkdQysCrKwuCDoQQeIqpT7iuGPhTR5TYAzQmWRQBovih1Lgci9yBpegyr29hU01pst9Q21dgNJKJY3VWC5CHjLqVuWFgHUqbk86bbq42RIGTFMM8We7Em2RGIJudbC17knystyTUxs3GNKM5Qop1QMfMV5My28t+mptxsdBOCOKUoPor20911jws8pbPOE8USkAZWh/aIsajSOMFbZRxzG9yb1Bu2txwIB+NWjfPGAQ+DmCnEfs8x0CofbJPAEjygHiWFV2fDnp/y7UpkrTSRs/Dm9Ny9x/uDi/wBvjIjofFSUDqskKC4/iR6utcW21vL9Wn/YA/WBHlzKRqSwZFcEFSqjMxvwD+lXLdv6SI5Aq4hkDDKpmiOaAu+igt7Udzp5wBfnWlTB+kpaM3L16r0XiisBqzVxQKKxWahArFZoqECmm0dpJDGXkYKqgkkm3CmO394PAyxxoZsRJcRxKbXtxd24JGObH3XNcu3oxpaQGaQTzAcQtoYidSkKa3PLOxJNuVKZGSqo/Ufw8KeTNRXgm9r/AEnSiN5URViRS9mJMrJcAEKNEJuOJJA1IHCovd2YLDD5g/lzFhexZyZGOv4nb4VVWcPdXNlcFWNr2VuJt1HGnm72PWAhJ3yr5gDbUMq+JltxyuoJU9dOYpCiTtUt+f8Ag3bqIYM118rT7+v1Oi7szWnbCi7QvGZbXIMbFiAqMuoBsT2tUtjNn46NwcNMkkXNMQPOvdJVGo/MD6mqBuDvAsz4h5Zhh3aSLwSwIK2QgxMDoy6ISL8XJuNDXT9jbYMpeOQBJ4rZ0vcFWvlkQ80axsexB1FP1LW4swMhbfOK6f72Mtn7rgRWk0l186E3UcBGGI8y24gizEk21pSPdoWIZyym3lCRxqbG/m8JVz+h07VPUEUV1vXkU5M0jjAFhW9FFXS0tIqFFV3aW9JgxDRsgyqofS+Yx8GdRazZTe68eHUVYI5AwBBuCLgjmDqCK5GSl4LOLSTfubWorNYtV2ioUVg0nHiVZmUMpZbZgCCRfhccq4Qitr7tJO12NgSMwtqbWvYgi2YBQQbggDS4BqZC1mipomxHE4VZFKuAysCCCLgg8iOdcx+kfCJgIFMEs4dzaOMzuU8utgpJNrX0vawrqZrju/G2opXM8ozjxWiwyC3sQ3E0rfgeXKnUhCBxq1dXq2KOgkbHCLe+jnm2Mc7M3iNmle5kNrXZ7Naw0HLTsByqI2btyTDS54iASuVlYBkdDYtHIrCzKbC4PyrO0sUWlve5Ym5/ESNT2uTTHFr5jXpYxio+nrpCfL3fud73J31TwBLGW+rrlTEQsxZsG50EiE3LYZu+qegIHTle/DWvJ26u3JMHiUmQBlPkkQ6iSN7BkZedx869E7u4lsNL9SluVClsNIT7cKn921/+JGCoPUWPPTDy6PRn14YeD5r6lqorF6zSx0KY7Y2muHhaVyFVRck8KdTThVLMQABck6AAcSTXOt4NqNPkxL6Qq2bDQsPbI4YmUdPuL7+NL5Fyqg2xrGod01FDfbm3fAikJDDF4lVZy3GKI+xCOlhqR1ZqoBJc39KlmgbESF3dVUsM0sjBVBPV2PHtxNM8fjIhPHFhj4iNxnZGVWsDcRDnw4msCXO3c9df0PaY7pw0qt/M/P79l9wzKm9OIZF+0iuRwLcRpYAEcr2Nu1aOOZ/u1IEmhxk09pmlZVG2PGa2hw73Ym3Ek+8n+x7hU3gd4pVEeV8skdxHIxJtGbEwuLHNGSoPMrxFV6KW5sabbSx0iSKsYzWF26DNoLkcDoxt2olcrHPp9imTTT6ajJde3/R6A2BvTFiRlByygAtG1r2+8pBIdb/aUkfyqbrzts/ajKwdGs6HMp6HX5HgRzBrp2C+lWBkW6TF8t5FVNFtYMQzkBhmOXS5J9K2KMtST59aPJ53wqzHkuHaZe6Kq0X0j4MrfOw7NGwPwtUfjPpQiW9kKrrZ5Gyi4F7soBYLbnamP7RX4TM54tyTbi+vIlvviBJiEVPagV855Zp4yqRX66Zz0AXrS2zt+FREQQP4aKFBzrn8oC6oeenWqbBtY4hfHJB8ZsxyAhQyAR5Rck3st9fvClZ3VlcNazAk3NhoBxPL2ePekPVkpNrpm3Rgwsoi5d+507Ab0QS6Bip6OMvz4fOpVHB4VxbBxZgCoZdNfq8w4dRci/LW1XzdneNFwoaUeGuYpF7Rkmt7TCO7MWzZut7X0FqbqvcvtGbl4iq04Ftk4Guf7rYtcNiWSYhWYeCzHnKsjOrMT/iLJcE89KfbR32Zm8OICM8S0hXPb8MQJ+J4dDVZ2ljFJOYZ8585bUtpbzX7aUG/IjyTj7B8TCsnFqXSZ1kGs1zbd7fmRPDw7BZHzpChzEXDC6s5sbHKNe6mrbDvRGGyTgwP0ksFbvHJ7Lj099PQluKk1rZmWVOEnH7hfefHGHB4iRfaSGRh6hCR868z7x7SEkr5DdIY4YIz2jUhm9WfO38Vdq+mHbLrgfCg1M5YMRyiRC7n3gAX/FXnWPUD8TW9OX6/CtbBr1/EF7N60bRRZje+gIJJ6Aiw7k1viBc378KWxLBVyJwGuvEnmx/TlWmEQEEm9lGa/pqa1l97FvLCLiVOlhx6cP1+VegcPtyPaWFwphnhGPiCTiIvYl1QrJEw4gMC3I20NiBXn94ssYP2m8x95Jt240ns/HvFIro2V0YMpBtZgbg/GlbcZZEPmCqbg9o9abC22uJjJAKSIcksT6PHIOKsPmCNCCCKk6oOK2qYpcFtFRaLGJDDiByDSDNDIfRiyX7rV7DVgaaemMNdJr3KdvdIcTiBhbkYeKL6xibG2db2igJ5KzBieoXvVI2zjnnclmygcybKqDpyAAFdC/6Mk8XHMym0whWMjmqIwPwZj8aiMXu6t4cNbM0jrLMDbSFCbA9LvlFueVulYWZXO21L21v+ev1N/AyK8dNvt+36bbK/Ngmkjw5RMos6YRXFi8sgvLjpE4qkcY8t9TflmApvtzGIqxxKBaGNY1uBfKgtx6nie5q+PGTicTKBfwY0w0Qtouf9pKQO94h/DXOtrbJkMrEqdT0Nv/yg5r48YJ9a/p0hz4Uo2Wysn58/r2Qcr61qyU8Gz2DG4rZtnN09KS5I9NzQwggJa9WPd7cxsZBiZo2KyfWGAVr5JFjUKFYfZsc9mGovzGlGB2IwjMhF8oJt34Ae8kC3euq7p7G+rYVI7DNYFrc3OrH4k1oYUHZJ78aPPfGMxQSUH2mcDx2AMMhWQGJgbFZCFb16MO63FKpKw48P1516Hxez0lFnRWH4lB/nVaxH0Z4Vm0MqJraNJCEFzchR9kdhYUzbgN/ZA0/H1rVsf0OUqZCOf996SfBtN5CCQdL25dfdXX5Po1wJFhCEI+0jMreuZSCaSw30X4NTdxJLb7Mssjr/AKC1j770JfDpxltM7L47VKLXDyVf6PN11lhlXxSgjmK2jKsc6oBmDEFcutwBe4Azai1WqTcBHN3mkJtbypCg96qgDe+rLg8CkShY1CqNAALADoByFOK1fRUvtLs8160o9QbSKWv0YYfxFZyXCsGymOJbka2LKgOXqOdQm8RIx0hfPGFjWNFWRIl8IFvtsQbMRfKnIC5uLDp9R+0tiRTgeItyDcEEqw0ItmGtrE1yVC46iXryWp8p9nKzIoNkyKg1IhUsv5pJ2AHfr3rOH2DiMRrDDIymx8RrRoRfipkszD0X310vDbp4ZDcRKxGoMhaS3p4hNvdUuFoKw4vuY6/ik4rVa1+J52xexcQMRLIVZPq7AODxVmBjiW40OZTm0JHmAvrUFPvJiFcnxWJtlIc5xYfZyvdSB6V6N2/urDihd1tIBZZUsJF/it5l/C1x2rz/AL1bIXC4hoMQ8ZYG4kjH2SdPEQao3y0r0WDOtR9LRi5TnbN2v8xvg9/p484BjCvG0TAxg+RuIT/D15LpwuDaoB8gFwCLMSLkaA8BYak99KUlwsQNxMhHa5J91r0m+H4WRyDmKm1g2TQ+gBtrWh/DgutIDHchrBGXPX+70/wWDLA/cU3NuDEcB3A4nvScJQGxa4+6gIv2Zjrb0p19d0CjgBw5duFUqkrOk+iWbr8+Rpjm/v8ArSGFguw0vrTsxX48q6T9GO7OGxE5GIRiwTOi3srZWs2e2p4qbcDR7Z+nFyBwfJnQ9y8EMVsiGLEpmXIqZbFbiJwUOltfKpuOlW4R0RRBQAoAAFgALADoBW9eZlLlJsdXRi1ILglEhkt5mVVJ7KWI/wBxpxRVNEEo8Oq3sAMxLHuTxJ+ApHFbOR+I1tYU7oqk64zWpLospOL2mVmbcpC1wQOunOt4dyogbkk9hpVjopVfD8dPfEaedka1yZGx7BiChcoIVlcX+8typPWxN6kQKzRTkYRitRQrKUpPcnsKKKKsVCiiioQKKKKhAoooqECiiioQiNrY2U3iw6HxCLeK4tFHf7ZJ/eEccq3udCRXFN99nggxIhyxyOWdtZJZiQryynqbAADRQbCvQNqisdu3DIxfw08Ug2dlzAE/aKE5WPrTOPbGt7aKyTfSPO26O4L4zErECUAGeR7XyR3sAPxMb26WvXTN+NwYlXAxQAL5nw6g888TyDN180ak+pq/7E2BHhlIQXZzmeQgZnb7zW09ALADQAUbf2YZkXL+8ikSWMnk6G+vYi6nsxqWXuck10l4Lw6WjyvtHYTxTFSpte/DUdQe4N63/wCjn42NemsTuZhXkEpjAZXzm3Bje5DA3FqcY7aOHUFZApVUZiMmZQqqzNpa1gFPCj15UKvsIBKErPtnnXdjdqbFzZIkLEWu1rIo6s1rD04mu67mbjrgruWzylct7WVVuCVW+puRx7CtJ94gvjRYdEj8NZbEZReSPITaNRoMrEgnjkNgQL0tuntYHyyF0aYLJHHI2a6CNQzI9yGOYFmUG631Aod+XO3rwjsalEtNFFFJhQoooqECiiioQKKKKhAoooqECiiioQKKKKhAoooqECiiioQKKKKhAoooqECiiioQqW+nj+NhTAkjiKQzuI+YVkjKML+YFZJNNeF+VVobn4ufMLhEaHLGZC6siSeMOCj2hnQlG+4NdbAorhCz4HcdFkkaRi6StHIYdQizKmRmBGpW3Ad9b6ATe0NiRzQ+EwKqDmUp5WjcaiSNh7Dg6gj+RtRRXSD5FsAL3sOJtc9zatqKKhD/2Q=="/>
          <p:cNvSpPr>
            <a:spLocks noChangeAspect="1" noChangeArrowheads="1"/>
          </p:cNvSpPr>
          <p:nvPr/>
        </p:nvSpPr>
        <p:spPr bwMode="auto">
          <a:xfrm>
            <a:off x="63500" y="-1071563"/>
            <a:ext cx="2076450" cy="2209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488" name="Picture 8" descr="http://2.bp.blogspot.com/-vgAVzVQA1-w/TW2xyQFZSAI/AAAAAAAAAzs/3he90UocsaY/s400/Dialo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8880" y="0"/>
            <a:ext cx="2865120" cy="3048001"/>
          </a:xfrm>
          <a:prstGeom prst="rect">
            <a:avLst/>
          </a:prstGeom>
          <a:noFill/>
        </p:spPr>
      </p:pic>
      <p:pic>
        <p:nvPicPr>
          <p:cNvPr id="20490" name="Picture 10" descr="http://t1.gstatic.com/images?q=tbn:ANd9GcR__pEctu5JsOqIm6-yIPg_pKz0xsb2Qd7w6uUlYkUpObcc1c5oSWhuAjGQD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7818" y="3124200"/>
            <a:ext cx="2566182" cy="1676400"/>
          </a:xfrm>
          <a:prstGeom prst="rect">
            <a:avLst/>
          </a:prstGeom>
          <a:noFill/>
        </p:spPr>
      </p:pic>
      <p:pic>
        <p:nvPicPr>
          <p:cNvPr id="20492" name="Picture 12" descr="http://t1.gstatic.com/images?q=tbn:ANd9GcRhL_bvSqa7Teqz8Hi4OIkixGt-oJD0oalbzlhO4oJyNdOWeSkb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714875"/>
            <a:ext cx="21336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6934200" cy="6248400"/>
          </a:xfrm>
        </p:spPr>
        <p:txBody>
          <a:bodyPr>
            <a:normAutofit/>
          </a:bodyPr>
          <a:lstStyle/>
          <a:p>
            <a:pPr marL="53975" indent="14288">
              <a:buNone/>
            </a:pPr>
            <a:endParaRPr lang="en-US" sz="2000" dirty="0" smtClean="0"/>
          </a:p>
          <a:p>
            <a:pPr marL="53975" indent="14288">
              <a:buNone/>
            </a:pPr>
            <a:r>
              <a:rPr lang="tr-TR" sz="2000" dirty="0" smtClean="0"/>
              <a:t>ALM </a:t>
            </a:r>
            <a:r>
              <a:rPr lang="en-US" sz="2000" dirty="0" smtClean="0">
                <a:solidFill>
                  <a:srgbClr val="FF0000"/>
                </a:solidFill>
              </a:rPr>
              <a:t>focuses mainly on drills to teach  grammatical sentence patterns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/>
              <a:t>through</a:t>
            </a:r>
            <a:r>
              <a:rPr lang="tr-T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tapes</a:t>
            </a:r>
            <a:r>
              <a:rPr lang="tr-TR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language labs, and visual aids</a:t>
            </a:r>
            <a:r>
              <a:rPr lang="en-US" sz="2000" dirty="0" smtClean="0"/>
              <a:t>.</a:t>
            </a:r>
          </a:p>
          <a:p>
            <a:pPr marL="53975" indent="14288">
              <a:buNone/>
            </a:pPr>
            <a:endParaRPr lang="tr-TR" sz="2000" dirty="0" smtClean="0"/>
          </a:p>
          <a:p>
            <a:pPr marL="53975" indent="14288">
              <a:buNone/>
            </a:pPr>
            <a:r>
              <a:rPr lang="en-US" sz="2000" dirty="0" smtClean="0"/>
              <a:t>E.g. Language learning is like learning driving a car.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53975" indent="14288">
              <a:buNone/>
            </a:pPr>
            <a:endParaRPr lang="en-US" dirty="0" smtClean="0"/>
          </a:p>
          <a:p>
            <a:pPr marL="53975" indent="14288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small" dirty="0" smtClean="0">
                <a:hlinkClick r:id="rId2" action="ppaction://hlinkfile"/>
              </a:rPr>
              <a:t>Examples To drills</a:t>
            </a:r>
            <a:endParaRPr lang="en-US" cap="small" dirty="0" smtClean="0"/>
          </a:p>
          <a:p>
            <a:endParaRPr lang="en-US" cap="small" dirty="0" smtClean="0"/>
          </a:p>
          <a:p>
            <a:r>
              <a:rPr lang="en-US" cap="small" dirty="0" smtClean="0"/>
              <a:t>T: </a:t>
            </a:r>
            <a:r>
              <a:rPr lang="en-US" dirty="0" smtClean="0"/>
              <a:t>I bought the </a:t>
            </a:r>
            <a:r>
              <a:rPr lang="en-US" i="1" dirty="0" smtClean="0"/>
              <a:t>ticket. &gt; She.</a:t>
            </a:r>
            <a:endParaRPr lang="en-US" dirty="0" smtClean="0"/>
          </a:p>
          <a:p>
            <a:r>
              <a:rPr lang="en-US" i="1" dirty="0" smtClean="0"/>
              <a:t>SS: </a:t>
            </a:r>
            <a:r>
              <a:rPr lang="en-US" i="1" dirty="0" smtClean="0">
                <a:solidFill>
                  <a:srgbClr val="FF0000"/>
                </a:solidFill>
              </a:rPr>
              <a:t>She</a:t>
            </a:r>
            <a:r>
              <a:rPr lang="en-US" i="1" dirty="0" smtClean="0"/>
              <a:t> </a:t>
            </a:r>
            <a:r>
              <a:rPr lang="en-US" dirty="0" smtClean="0"/>
              <a:t>bought the ticket.</a:t>
            </a:r>
          </a:p>
          <a:p>
            <a:r>
              <a:rPr lang="en-US" dirty="0" smtClean="0"/>
              <a:t>T: </a:t>
            </a:r>
            <a:r>
              <a:rPr lang="en-US" i="1" dirty="0" smtClean="0"/>
              <a:t>They.  </a:t>
            </a:r>
          </a:p>
          <a:p>
            <a:r>
              <a:rPr lang="en-US" dirty="0" smtClean="0"/>
              <a:t>SS: </a:t>
            </a:r>
            <a:r>
              <a:rPr lang="en-US" i="1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bought the ticket.</a:t>
            </a:r>
          </a:p>
          <a:p>
            <a:r>
              <a:rPr lang="en-US" dirty="0" smtClean="0"/>
              <a:t>T: We.</a:t>
            </a:r>
          </a:p>
          <a:p>
            <a:r>
              <a:rPr lang="en-US" dirty="0" smtClean="0"/>
              <a:t>SS:</a:t>
            </a:r>
            <a:r>
              <a:rPr lang="en-US" dirty="0" smtClean="0">
                <a:solidFill>
                  <a:srgbClr val="FF0000"/>
                </a:solidFill>
              </a:rPr>
              <a:t> We </a:t>
            </a:r>
            <a:r>
              <a:rPr lang="en-US" dirty="0" smtClean="0"/>
              <a:t>bought the ticket.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37338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T: We are going to the cinema. &gt; </a:t>
            </a:r>
            <a:r>
              <a:rPr lang="en-US" dirty="0" smtClean="0">
                <a:solidFill>
                  <a:srgbClr val="FF0000"/>
                </a:solidFill>
              </a:rPr>
              <a:t>Zoo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SS: We are going to the </a:t>
            </a:r>
            <a:r>
              <a:rPr lang="en-US" dirty="0" smtClean="0">
                <a:solidFill>
                  <a:srgbClr val="FF0000"/>
                </a:solidFill>
              </a:rPr>
              <a:t>zoo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T: </a:t>
            </a:r>
            <a:r>
              <a:rPr lang="en-US" dirty="0" smtClean="0">
                <a:solidFill>
                  <a:srgbClr val="FF0000"/>
                </a:solidFill>
              </a:rPr>
              <a:t>Restaurant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SS: We are going to the </a:t>
            </a:r>
            <a:r>
              <a:rPr lang="en-US" dirty="0" smtClean="0">
                <a:solidFill>
                  <a:srgbClr val="FF0000"/>
                </a:solidFill>
              </a:rPr>
              <a:t>restaurant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T: </a:t>
            </a:r>
            <a:r>
              <a:rPr lang="en-US" dirty="0" smtClean="0">
                <a:solidFill>
                  <a:srgbClr val="FF0000"/>
                </a:solidFill>
              </a:rPr>
              <a:t>Concert.</a:t>
            </a:r>
          </a:p>
          <a:p>
            <a:r>
              <a:rPr lang="en-US" dirty="0" smtClean="0"/>
              <a:t>SS: We are going to the </a:t>
            </a:r>
            <a:r>
              <a:rPr lang="en-US" dirty="0" smtClean="0">
                <a:solidFill>
                  <a:srgbClr val="FF0000"/>
                </a:solidFill>
              </a:rPr>
              <a:t>concer</a:t>
            </a:r>
            <a:r>
              <a:rPr lang="en-US" dirty="0" smtClean="0"/>
              <a:t>t.</a:t>
            </a:r>
            <a:endParaRPr lang="en-US" dirty="0"/>
          </a:p>
        </p:txBody>
      </p:sp>
      <p:pic>
        <p:nvPicPr>
          <p:cNvPr id="14338" name="Picture 2" descr="http://www.vet.ohio-state.edu/assets/courses/vcs727/avianident/img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048000"/>
            <a:ext cx="1600200" cy="2228850"/>
          </a:xfrm>
          <a:prstGeom prst="rect">
            <a:avLst/>
          </a:prstGeom>
          <a:noFill/>
        </p:spPr>
      </p:pic>
      <p:pic>
        <p:nvPicPr>
          <p:cNvPr id="14342" name="Picture 6" descr="http://www.pacca.org/uploadedImages/Advocacy/iStock_000004113069Small_reading%20to%20chi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33400"/>
            <a:ext cx="1676400" cy="2504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tr-TR" dirty="0" err="1" smtClean="0"/>
              <a:t>Energizer</a:t>
            </a:r>
            <a:endParaRPr lang="en-US" dirty="0"/>
          </a:p>
        </p:txBody>
      </p:sp>
      <p:pic>
        <p:nvPicPr>
          <p:cNvPr id="36866" name="Picture 2" descr="http://bbs.chinadaily.com.cn/attachments/month_0907/cute-funny-animals-01_7RqQtWY3mr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977863" cy="3661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rmAutofit fontScale="62500" lnSpcReduction="20000"/>
          </a:bodyPr>
          <a:lstStyle/>
          <a:p>
            <a:pPr marL="50800" indent="-50800">
              <a:buNone/>
            </a:pPr>
            <a:r>
              <a:rPr lang="en-US" dirty="0" smtClean="0"/>
              <a:t>. </a:t>
            </a:r>
          </a:p>
          <a:p>
            <a:pPr marL="50800" indent="-50800">
              <a:buNone/>
            </a:pPr>
            <a:endParaRPr lang="en-US" dirty="0" smtClean="0"/>
          </a:p>
          <a:p>
            <a:pPr marL="50800" indent="-50800">
              <a:buNone/>
            </a:pPr>
            <a:r>
              <a:rPr lang="en-US" dirty="0" smtClean="0"/>
              <a:t>For Charles Fries (1945) , </a:t>
            </a:r>
            <a:r>
              <a:rPr lang="en-US" dirty="0" smtClean="0">
                <a:solidFill>
                  <a:srgbClr val="FF0000"/>
                </a:solidFill>
              </a:rPr>
              <a:t>grammar, or "structure</a:t>
            </a:r>
            <a:r>
              <a:rPr lang="en-US" dirty="0" smtClean="0"/>
              <a:t>," was the starting point to teach language. </a:t>
            </a:r>
          </a:p>
          <a:p>
            <a:pPr marL="50800" indent="-5080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0800" indent="-50800">
              <a:buNone/>
            </a:pPr>
            <a:r>
              <a:rPr lang="en-US" dirty="0" smtClean="0"/>
              <a:t>Language skills are learned more effectively if the items to be learned </a:t>
            </a:r>
          </a:p>
          <a:p>
            <a:pPr marL="50800" indent="-50800">
              <a:buNone/>
            </a:pPr>
            <a:r>
              <a:rPr lang="en-US" dirty="0" smtClean="0"/>
              <a:t>in the target language are presented </a:t>
            </a:r>
            <a:r>
              <a:rPr lang="en-US" dirty="0" smtClean="0">
                <a:solidFill>
                  <a:srgbClr val="FF0000"/>
                </a:solidFill>
              </a:rPr>
              <a:t>in spoken form </a:t>
            </a:r>
            <a:r>
              <a:rPr lang="en-US" dirty="0" smtClean="0"/>
              <a:t>before they are </a:t>
            </a:r>
          </a:p>
          <a:p>
            <a:pPr marL="50800" indent="-50800">
              <a:buNone/>
            </a:pPr>
            <a:r>
              <a:rPr lang="en-US" dirty="0" smtClean="0"/>
              <a:t>seen in written form. Thus, reading and writing skills come later.</a:t>
            </a:r>
          </a:p>
          <a:p>
            <a:pPr marL="50800" indent="-50800">
              <a:buNone/>
            </a:pPr>
            <a:endParaRPr lang="en-US" dirty="0" smtClean="0"/>
          </a:p>
          <a:p>
            <a:pPr marL="50800" indent="-5080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0800" indent="-50800">
              <a:buNone/>
            </a:pPr>
            <a:r>
              <a:rPr lang="en-US" dirty="0" smtClean="0"/>
              <a:t>Therefore, the idea in ALM is that </a:t>
            </a:r>
            <a:r>
              <a:rPr lang="en-US" dirty="0" smtClean="0">
                <a:solidFill>
                  <a:srgbClr val="C00000"/>
                </a:solidFill>
              </a:rPr>
              <a:t>practice makes perfect</a:t>
            </a:r>
            <a:r>
              <a:rPr lang="en-US" dirty="0" smtClean="0"/>
              <a:t>.</a:t>
            </a:r>
          </a:p>
          <a:p>
            <a:pPr marL="50800" indent="-50800">
              <a:buNone/>
            </a:pPr>
            <a:endParaRPr lang="en-US" dirty="0" smtClean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>
                <a:hlinkClick r:id="rId2" action="ppaction://hlinkfile"/>
              </a:rPr>
              <a:t>E.g. Sentence Patterns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b="1" i="1" cap="small" dirty="0" smtClean="0"/>
              <a:t> 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b="1" i="1" cap="small" dirty="0" smtClean="0"/>
              <a:t>bill :	</a:t>
            </a:r>
            <a:r>
              <a:rPr lang="en-US" sz="2600" i="1" dirty="0" smtClean="0"/>
              <a:t>Good morning, Sally.</a:t>
            </a:r>
            <a:r>
              <a:rPr lang="en-US" sz="2600" b="1" i="1" cap="small" dirty="0" smtClean="0"/>
              <a:t> 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b="1" i="1" cap="small" dirty="0" smtClean="0"/>
              <a:t>Sally:	 </a:t>
            </a:r>
            <a:r>
              <a:rPr lang="en-US" sz="2600" i="1" dirty="0" smtClean="0"/>
              <a:t>How are you?</a:t>
            </a:r>
            <a:r>
              <a:rPr lang="en-US" sz="2600" b="1" i="1" cap="small" dirty="0" smtClean="0"/>
              <a:t> 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b="1" i="1" cap="small" dirty="0" smtClean="0"/>
              <a:t>Bill:	 </a:t>
            </a:r>
            <a:r>
              <a:rPr lang="en-US" sz="2600" i="1" dirty="0" smtClean="0"/>
              <a:t>Fine, thanks. And you?</a:t>
            </a:r>
            <a:r>
              <a:rPr lang="en-US" sz="2600" b="1" i="1" cap="small" dirty="0" smtClean="0"/>
              <a:t> 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b="1" i="1" cap="small" dirty="0" smtClean="0"/>
              <a:t>Sally:	 </a:t>
            </a:r>
            <a:r>
              <a:rPr lang="en-US" sz="2600" i="1" dirty="0" smtClean="0"/>
              <a:t>Fine. Where are you going?</a:t>
            </a:r>
            <a:r>
              <a:rPr lang="en-US" sz="2600" b="1" i="1" cap="small" dirty="0" smtClean="0"/>
              <a:t> 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b="1" i="1" cap="small" dirty="0" smtClean="0"/>
              <a:t>bill:	 </a:t>
            </a:r>
            <a:r>
              <a:rPr lang="en-US" sz="2600" i="1" dirty="0" smtClean="0"/>
              <a:t>I'm going to the post office.</a:t>
            </a:r>
            <a:r>
              <a:rPr lang="en-US" sz="2600" b="1" i="1" cap="small" dirty="0" smtClean="0"/>
              <a:t> 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b="1" i="1" cap="small" dirty="0" smtClean="0"/>
              <a:t>Sally:	 </a:t>
            </a:r>
            <a:r>
              <a:rPr lang="en-US" sz="2600" i="1" dirty="0" smtClean="0"/>
              <a:t>I am too. Shall we go together?</a:t>
            </a:r>
            <a:r>
              <a:rPr lang="en-US" sz="2600" b="1" i="1" cap="small" dirty="0" smtClean="0"/>
              <a:t> 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b="1" i="1" cap="small" dirty="0" smtClean="0"/>
              <a:t>bill :	</a:t>
            </a:r>
            <a:r>
              <a:rPr lang="en-US" sz="2600" i="1" dirty="0" smtClean="0"/>
              <a:t>Sure. Let's go.</a:t>
            </a:r>
          </a:p>
          <a:p>
            <a:pPr marL="50800" indent="-50800">
              <a:buNone/>
            </a:pPr>
            <a:endParaRPr lang="en-US" dirty="0" smtClean="0"/>
          </a:p>
          <a:p>
            <a:pPr marL="50800" indent="-508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2290" name="Picture 2" descr="http://www.arizonalanguagecenter.com/images/pronunciat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962400"/>
            <a:ext cx="2072149" cy="1647095"/>
          </a:xfrm>
          <a:prstGeom prst="rect">
            <a:avLst/>
          </a:prstGeom>
          <a:noFill/>
        </p:spPr>
      </p:pic>
      <p:pic>
        <p:nvPicPr>
          <p:cNvPr id="12292" name="Picture 4" descr="http://images.amazon.com/images/P/0133684245.01.LZZZZZZ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038600"/>
            <a:ext cx="1791823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tr-TR" dirty="0" smtClean="0"/>
              <a:t>SAMPLE VIDEO TEACHING</a:t>
            </a:r>
            <a:endParaRPr lang="en-US" dirty="0"/>
          </a:p>
        </p:txBody>
      </p:sp>
      <p:pic>
        <p:nvPicPr>
          <p:cNvPr id="37890" name="Picture 2" descr="http://www.doit.wisc.edu/network/wireless/images/le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200400" cy="4824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765</TotalTime>
  <Words>788</Words>
  <Application>Microsoft Office PowerPoint</Application>
  <PresentationFormat>On-screen Show (4:3)</PresentationFormat>
  <Paragraphs>232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The Audio-Lingual Method</vt:lpstr>
      <vt:lpstr>Slide 2</vt:lpstr>
      <vt:lpstr>Slide 3</vt:lpstr>
      <vt:lpstr>Slide 4</vt:lpstr>
      <vt:lpstr>Slide 5</vt:lpstr>
      <vt:lpstr>Slide 6</vt:lpstr>
      <vt:lpstr>Energizer</vt:lpstr>
      <vt:lpstr>Slide 8</vt:lpstr>
      <vt:lpstr>SAMPLE VIDEO TEACHING</vt:lpstr>
      <vt:lpstr>THINKING ABOUT THE EXPERIENCE</vt:lpstr>
      <vt:lpstr>Slide 11</vt:lpstr>
      <vt:lpstr>Slide 12</vt:lpstr>
      <vt:lpstr>Energizer</vt:lpstr>
      <vt:lpstr>Slide 14</vt:lpstr>
      <vt:lpstr>Slide 15</vt:lpstr>
      <vt:lpstr>Slide 16</vt:lpstr>
      <vt:lpstr>Energizer</vt:lpstr>
      <vt:lpstr>Slide 18</vt:lpstr>
      <vt:lpstr>Slide 19</vt:lpstr>
      <vt:lpstr>Slide 20</vt:lpstr>
      <vt:lpstr>Energizer</vt:lpstr>
      <vt:lpstr>Slide 22</vt:lpstr>
      <vt:lpstr>Slide 23</vt:lpstr>
      <vt:lpstr> Check your understanding of the Audio-Lingual Method.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MrChetin</dc:creator>
  <cp:lastModifiedBy>ycetin</cp:lastModifiedBy>
  <cp:revision>128</cp:revision>
  <dcterms:created xsi:type="dcterms:W3CDTF">2008-02-22T18:29:31Z</dcterms:created>
  <dcterms:modified xsi:type="dcterms:W3CDTF">2012-10-08T07:40:14Z</dcterms:modified>
</cp:coreProperties>
</file>