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7" r:id="rId27"/>
    <p:sldId id="290" r:id="rId28"/>
    <p:sldId id="288" r:id="rId29"/>
    <p:sldId id="289" r:id="rId30"/>
    <p:sldId id="291" r:id="rId31"/>
    <p:sldId id="292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951F95-06F8-4B94-B160-045721837995}" type="datetimeFigureOut">
              <a:rPr lang="tr-TR" smtClean="0"/>
              <a:pPr/>
              <a:t>13.02.2015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38CC3E-2B99-4741-8742-36CEE0DA938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i="1" dirty="0" smtClean="0"/>
              <a:t>TÜRKİYE’DE HAYVANCILIK</a:t>
            </a:r>
            <a:endParaRPr lang="tr-TR" b="1" i="1" dirty="0"/>
          </a:p>
        </p:txBody>
      </p:sp>
      <p:pic>
        <p:nvPicPr>
          <p:cNvPr id="3074" name="Picture 2" descr="F:\HAYVANCILIKKK\hay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143248"/>
            <a:ext cx="642942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HAYVANCILIKKK\i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72428" cy="578533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HAYVANCILIKKK\İNEKLER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5715040" cy="3411964"/>
          </a:xfrm>
          <a:prstGeom prst="rect">
            <a:avLst/>
          </a:prstGeom>
          <a:noFill/>
        </p:spPr>
      </p:pic>
      <p:pic>
        <p:nvPicPr>
          <p:cNvPr id="8195" name="Picture 3" descr="F:\HAYVANCILIKKK\inek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7143800" cy="255206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4071942"/>
            <a:ext cx="7315200" cy="522288"/>
          </a:xfrm>
        </p:spPr>
        <p:txBody>
          <a:bodyPr/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</a:rPr>
              <a:t>MANDA: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42127" y="0"/>
            <a:ext cx="9001873" cy="3648077"/>
          </a:xfrm>
        </p:spPr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28596" y="4929198"/>
            <a:ext cx="7801004" cy="150019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sz="2000" b="1" dirty="0" smtClean="0"/>
              <a:t>Bol sulu bataklık ve göl kenarlarında beslenir. </a:t>
            </a:r>
          </a:p>
          <a:p>
            <a:pPr>
              <a:buFont typeface="Wingdings" pitchFamily="2" charset="2"/>
              <a:buChar char="ü"/>
            </a:pPr>
            <a:r>
              <a:rPr lang="tr-TR" sz="2000" b="1" dirty="0" smtClean="0"/>
              <a:t>Yurdumuzda başta Karadeniz Bölgesi kıyı kesimi olmak üzere </a:t>
            </a:r>
            <a:r>
              <a:rPr lang="tr-TR" sz="2000" b="1" dirty="0" err="1" smtClean="0"/>
              <a:t>G.Marmara</a:t>
            </a:r>
            <a:r>
              <a:rPr lang="tr-TR" sz="2000" b="1" dirty="0" smtClean="0"/>
              <a:t> Bölümünde yetiştiriciliği yaygındır. </a:t>
            </a:r>
          </a:p>
          <a:p>
            <a:pPr>
              <a:buFont typeface="Wingdings" pitchFamily="2" charset="2"/>
              <a:buChar char="ü"/>
            </a:pPr>
            <a:r>
              <a:rPr lang="tr-TR" sz="2000" b="1" dirty="0" smtClean="0"/>
              <a:t>Et kalitesi düşük olduğundan yetiştiriciliği fazla gelişmemiştir. </a:t>
            </a:r>
          </a:p>
          <a:p>
            <a:endParaRPr lang="tr-TR" dirty="0"/>
          </a:p>
        </p:txBody>
      </p:sp>
      <p:pic>
        <p:nvPicPr>
          <p:cNvPr id="9218" name="Picture 2" descr="F:\HAYVANCILIKKK\mand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6" y="0"/>
            <a:ext cx="9095084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HAYVANCILIKKK\m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474546" cy="541157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KÜÇÜKBAŞ HAYVANCILIK </a:t>
            </a:r>
            <a:br>
              <a:rPr lang="tr-TR" b="1" i="1" dirty="0" smtClean="0">
                <a:solidFill>
                  <a:srgbClr val="C00000"/>
                </a:solidFill>
              </a:rPr>
            </a:br>
            <a:r>
              <a:rPr lang="tr-TR" b="1" i="1" dirty="0" smtClean="0">
                <a:solidFill>
                  <a:srgbClr val="C00000"/>
                </a:solidFill>
              </a:rPr>
              <a:t>          </a:t>
            </a:r>
            <a:r>
              <a:rPr lang="tr-TR" b="1" i="1" dirty="0" smtClean="0">
                <a:solidFill>
                  <a:srgbClr val="FF0000"/>
                </a:solidFill>
              </a:rPr>
              <a:t>(Koyun, Kıl keçisi, Tiftik keçisi)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10020"/>
          </a:xfrm>
        </p:spPr>
        <p:txBody>
          <a:bodyPr>
            <a:normAutofit fontScale="92500" lnSpcReduction="10000"/>
          </a:bodyPr>
          <a:lstStyle/>
          <a:p>
            <a:r>
              <a:rPr lang="tr-TR" sz="4000" b="1" i="1" dirty="0" smtClean="0">
                <a:solidFill>
                  <a:srgbClr val="FF0000"/>
                </a:solidFill>
              </a:rPr>
              <a:t>KOYUN: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Bozkırların hayvanıdır. Hafif dalgalı düzlüklerde iyi yetişir. 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Türkiye’nin iklim şartları genelde koyun yetiştiriciliğine elverişlidir.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Düşük sıcaklık sebebiyle Doğu Anadolu Bölgesinin doğusunda yetiştiriciliği gelişmemiştir.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Ayrıca Doğu Karadeniz Bölümünün kıyı kesiminde yüksek nem ve gür çayırlardan dolayı koyun yetiştirilmez.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En fazla koyun yetiştiren bölgemiz </a:t>
            </a:r>
            <a:r>
              <a:rPr lang="tr-TR" b="1" i="1" dirty="0" smtClean="0">
                <a:solidFill>
                  <a:srgbClr val="7030A0"/>
                </a:solidFill>
              </a:rPr>
              <a:t>İç Anadolu’</a:t>
            </a:r>
            <a:r>
              <a:rPr lang="tr-TR" dirty="0" smtClean="0">
                <a:solidFill>
                  <a:srgbClr val="7030A0"/>
                </a:solidFill>
              </a:rPr>
              <a:t>dur.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Bozkırların geniş alan kaplamasından dolayı. Doğu Anadolu Bölgesi (batısı) ve </a:t>
            </a:r>
            <a:r>
              <a:rPr lang="tr-TR" dirty="0" err="1" smtClean="0">
                <a:solidFill>
                  <a:schemeClr val="tx1"/>
                </a:solidFill>
              </a:rPr>
              <a:t>G.Doğu</a:t>
            </a:r>
            <a:r>
              <a:rPr lang="tr-TR" dirty="0" smtClean="0">
                <a:solidFill>
                  <a:schemeClr val="tx1"/>
                </a:solidFill>
              </a:rPr>
              <a:t> Anadolu Bölgeleri de koyun yetiştiriciliği gelişmiştir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F:\HAYVANCILIKKK\kucukbas_hayvanci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04342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C00000"/>
                </a:solidFill>
              </a:rPr>
              <a:t>Koyun Türleri: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Kıvırcık:</a:t>
            </a:r>
            <a:r>
              <a:rPr lang="tr-TR" dirty="0" smtClean="0"/>
              <a:t> Soğuğa dayanıklı değildir. Et verimi yüksektir. Marmara ve Ege Bölgelerinde yetiştirilir.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Dağlıç: </a:t>
            </a:r>
            <a:r>
              <a:rPr lang="tr-TR" dirty="0" smtClean="0"/>
              <a:t>Ege ve İç Batı Anadolu’da yetiştirilir.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Karaman: </a:t>
            </a:r>
            <a:r>
              <a:rPr lang="tr-TR" dirty="0" smtClean="0"/>
              <a:t>Ege, İç, Doğu ve </a:t>
            </a:r>
            <a:r>
              <a:rPr lang="tr-TR" dirty="0" err="1" smtClean="0"/>
              <a:t>G.Doğu</a:t>
            </a:r>
            <a:r>
              <a:rPr lang="tr-TR" dirty="0" smtClean="0"/>
              <a:t> Anadolu Bölgelerinde yetiştirilir.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Sakız ve Merinos: </a:t>
            </a:r>
            <a:r>
              <a:rPr lang="tr-TR" dirty="0" err="1" smtClean="0"/>
              <a:t>G.Marmara</a:t>
            </a:r>
            <a:r>
              <a:rPr lang="tr-TR" dirty="0" smtClean="0"/>
              <a:t> Bölümünde yetiştirilir. Merinos yünü için yetiştirilmektedir. 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HAYVANCILIKKK\koy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786610" cy="621653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4071942"/>
            <a:ext cx="7315200" cy="522288"/>
          </a:xfrm>
        </p:spPr>
        <p:txBody>
          <a:bodyPr/>
          <a:lstStyle/>
          <a:p>
            <a:pPr algn="ctr"/>
            <a:r>
              <a:rPr lang="tr-TR" sz="3200" b="1" i="1" dirty="0" smtClean="0">
                <a:solidFill>
                  <a:srgbClr val="FF0000"/>
                </a:solidFill>
              </a:rPr>
              <a:t>Kıl Keçisi</a:t>
            </a:r>
            <a:endParaRPr lang="tr-TR" sz="3200" b="1" i="1" dirty="0">
              <a:solidFill>
                <a:srgbClr val="FF0000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3790953"/>
          </a:xfrm>
          <a:solidFill>
            <a:schemeClr val="bg1"/>
          </a:solidFill>
        </p:spPr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28596" y="4786322"/>
            <a:ext cx="8286808" cy="1714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dirty="0" smtClean="0"/>
              <a:t>Dağlık bölgelerin hayvanıdır.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Ağaçların filizlerini yemek suretiyle beslenir.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Ormanlara zarar verdiği için sayılarının azaltılması yoluna gidilmektedir.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En fazla Akdeniz Bölgesi ile Doğu Anadolu Bölgelerinde yetiştirilir.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  <p:pic>
        <p:nvPicPr>
          <p:cNvPr id="2050" name="Picture 2" descr="F:\HAYVANCILIKKK\kıl keçi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286412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HAYVANCILIKKK\ke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929486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2868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r-TR" i="1" dirty="0" smtClean="0">
                <a:solidFill>
                  <a:srgbClr val="FF0000"/>
                </a:solidFill>
              </a:rPr>
              <a:t>TÜRKİYE’DE 	HAYVANCILIK</a:t>
            </a:r>
            <a:endParaRPr lang="tr-TR" i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F:\HAYVANCILIKKK\HAYVANCILIK HARIT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715304" cy="500540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4357694"/>
            <a:ext cx="7315200" cy="357190"/>
          </a:xfrm>
        </p:spPr>
        <p:txBody>
          <a:bodyPr/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</a:rPr>
              <a:t>TİFTİK KEÇİSİ (Ankara Keçisi)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71472" y="5072074"/>
            <a:ext cx="7929618" cy="121444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  </a:t>
            </a:r>
            <a:r>
              <a:rPr lang="tr-TR" sz="2400" dirty="0" smtClean="0"/>
              <a:t>Tiftiği için yetiştirilmektedir. 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Yurdumuzda Ankara- Konya çevresi ile </a:t>
            </a:r>
            <a:r>
              <a:rPr lang="tr-TR" sz="2400" dirty="0" err="1" smtClean="0"/>
              <a:t>G.Doğu</a:t>
            </a:r>
            <a:r>
              <a:rPr lang="tr-TR" sz="2400" dirty="0" smtClean="0"/>
              <a:t> Anadolu Bölgesinde Siirt çevresinde yetiştirilmektedir. </a:t>
            </a:r>
          </a:p>
          <a:p>
            <a:endParaRPr lang="tr-TR" sz="2400" dirty="0"/>
          </a:p>
        </p:txBody>
      </p:sp>
      <p:sp>
        <p:nvSpPr>
          <p:cNvPr id="7" name="6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3719515"/>
          </a:xfrm>
          <a:solidFill>
            <a:schemeClr val="bg1"/>
          </a:solidFill>
        </p:spPr>
      </p:sp>
      <p:pic>
        <p:nvPicPr>
          <p:cNvPr id="1028" name="Picture 4" descr="F:\HAYVANCILIKKK\tiftik keç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8248"/>
            <a:ext cx="4572032" cy="372794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HAYVANCILIKKK\tif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305089" cy="566874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9600" b="1" i="1" dirty="0" smtClean="0">
                <a:solidFill>
                  <a:srgbClr val="C00000"/>
                </a:solidFill>
              </a:rPr>
              <a:t>NOT : !!!</a:t>
            </a:r>
            <a:endParaRPr lang="tr-TR" sz="9600" b="1" i="1" dirty="0">
              <a:solidFill>
                <a:srgbClr val="C0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5957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800" b="1" dirty="0" smtClean="0">
                <a:solidFill>
                  <a:schemeClr val="tx1"/>
                </a:solidFill>
              </a:rPr>
              <a:t>Sağılan ve kesilen hayvan sayısı az; üretilen süt ve et miktarı fazla ise orada </a:t>
            </a:r>
            <a:r>
              <a:rPr lang="tr-TR" sz="2800" b="1" dirty="0" smtClean="0">
                <a:solidFill>
                  <a:schemeClr val="accent1"/>
                </a:solidFill>
              </a:rPr>
              <a:t>Büyük baş hayvancılık</a:t>
            </a:r>
            <a:r>
              <a:rPr lang="tr-TR" sz="2800" b="1" dirty="0" smtClean="0">
                <a:solidFill>
                  <a:schemeClr val="tx1"/>
                </a:solidFill>
              </a:rPr>
              <a:t> (inek yetiştiriciliği) gelişmiştir. 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solidFill>
                  <a:schemeClr val="tx1"/>
                </a:solidFill>
              </a:rPr>
              <a:t>Sağılan ve kesilen hayvan sayısı fazla iken ; üretilen et ve süt miktarı az ise </a:t>
            </a:r>
            <a:r>
              <a:rPr lang="tr-TR" sz="2800" b="1" dirty="0" smtClean="0">
                <a:solidFill>
                  <a:schemeClr val="accent1"/>
                </a:solidFill>
              </a:rPr>
              <a:t>Küçük baş hayvancılık</a:t>
            </a:r>
            <a:r>
              <a:rPr lang="tr-TR" sz="2800" b="1" dirty="0" smtClean="0">
                <a:solidFill>
                  <a:schemeClr val="tx1"/>
                </a:solidFill>
              </a:rPr>
              <a:t> gelişmiştir( Koyun </a:t>
            </a:r>
            <a:r>
              <a:rPr lang="tr-TR" sz="2800" b="1" dirty="0" err="1" smtClean="0">
                <a:solidFill>
                  <a:schemeClr val="tx1"/>
                </a:solidFill>
              </a:rPr>
              <a:t>yetişitiriciliği</a:t>
            </a:r>
            <a:r>
              <a:rPr lang="tr-TR" sz="2800" b="1" dirty="0" smtClean="0">
                <a:solidFill>
                  <a:schemeClr val="tx1"/>
                </a:solidFill>
              </a:rPr>
              <a:t>). </a:t>
            </a:r>
          </a:p>
          <a:p>
            <a:endParaRPr lang="tr-TR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1885971"/>
          </a:xfrm>
        </p:spPr>
        <p:txBody>
          <a:bodyPr>
            <a:normAutofit fontScale="90000"/>
          </a:bodyPr>
          <a:lstStyle/>
          <a:p>
            <a:pPr algn="r"/>
            <a:r>
              <a:rPr lang="tr-TR" b="1" i="1" dirty="0" smtClean="0">
                <a:solidFill>
                  <a:srgbClr val="C00000"/>
                </a:solidFill>
              </a:rPr>
              <a:t>KÜMES HAYVANCILIĞI :  </a:t>
            </a:r>
            <a:br>
              <a:rPr lang="tr-TR" b="1" i="1" dirty="0" smtClean="0">
                <a:solidFill>
                  <a:srgbClr val="C00000"/>
                </a:solidFill>
              </a:rPr>
            </a:br>
            <a:r>
              <a:rPr lang="tr-TR" b="1" i="1" dirty="0" smtClean="0">
                <a:solidFill>
                  <a:srgbClr val="C00000"/>
                </a:solidFill>
              </a:rPr>
              <a:t>( Tavuk , horoz, hindi, kaz, ördek,devekuşu)</a:t>
            </a:r>
            <a:br>
              <a:rPr lang="tr-TR" b="1" i="1" dirty="0" smtClean="0">
                <a:solidFill>
                  <a:srgbClr val="C00000"/>
                </a:solidFill>
              </a:rPr>
            </a:b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28596" y="3071810"/>
            <a:ext cx="7772400" cy="34528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chemeClr val="tx1"/>
                </a:solidFill>
              </a:rPr>
              <a:t>Kümes hayvanları içinde en fazla yetiştirilen </a:t>
            </a:r>
            <a:r>
              <a:rPr lang="tr-TR" b="1" dirty="0" smtClean="0">
                <a:solidFill>
                  <a:srgbClr val="FF0000"/>
                </a:solidFill>
              </a:rPr>
              <a:t>tavuk</a:t>
            </a:r>
            <a:r>
              <a:rPr lang="tr-TR" b="1" dirty="0" smtClean="0">
                <a:solidFill>
                  <a:schemeClr val="tx1"/>
                </a:solidFill>
              </a:rPr>
              <a:t>tur.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Kümes hayvancılığı bütün bölgelerimizde yapılabilmektedir. Ama en fazla </a:t>
            </a:r>
            <a:r>
              <a:rPr lang="tr-TR" b="1" dirty="0" smtClean="0">
                <a:solidFill>
                  <a:srgbClr val="FF0000"/>
                </a:solidFill>
              </a:rPr>
              <a:t>Marmara ve Ege Bölgelerinde</a:t>
            </a:r>
            <a:r>
              <a:rPr lang="tr-TR" b="1" dirty="0" smtClean="0">
                <a:solidFill>
                  <a:schemeClr val="tx1"/>
                </a:solidFill>
              </a:rPr>
              <a:t> gelişmiştir.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İstanbul, İzmir, Manisa, Balıkesir, Ankara gibi büyük kentler çevresinde gelişmiştir.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:\HAYVANCILIKKK\TAV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1285884"/>
          </a:xfrm>
        </p:spPr>
        <p:txBody>
          <a:bodyPr>
            <a:normAutofit fontScale="90000"/>
          </a:bodyPr>
          <a:lstStyle/>
          <a:p>
            <a:pPr algn="r"/>
            <a:r>
              <a:rPr lang="tr-TR" sz="3600" b="1" i="1" dirty="0" smtClean="0">
                <a:solidFill>
                  <a:srgbClr val="C00000"/>
                </a:solidFill>
              </a:rPr>
              <a:t>KÜMES HAYVANCILIĞI :  </a:t>
            </a:r>
            <a:r>
              <a:rPr lang="tr-TR" sz="2800" b="1" i="1" dirty="0" smtClean="0">
                <a:solidFill>
                  <a:srgbClr val="C00000"/>
                </a:solidFill>
              </a:rPr>
              <a:t/>
            </a:r>
            <a:br>
              <a:rPr lang="tr-TR" sz="2800" b="1" i="1" dirty="0" smtClean="0">
                <a:solidFill>
                  <a:srgbClr val="C00000"/>
                </a:solidFill>
              </a:rPr>
            </a:br>
            <a:r>
              <a:rPr lang="tr-TR" sz="2800" b="1" i="1" dirty="0" smtClean="0">
                <a:solidFill>
                  <a:srgbClr val="C00000"/>
                </a:solidFill>
              </a:rPr>
              <a:t>( Tavuk , horoz, hindi, kaz, ördek,devekuşu)</a:t>
            </a:r>
            <a:br>
              <a:rPr lang="tr-TR" sz="2800" b="1" i="1" dirty="0" smtClean="0">
                <a:solidFill>
                  <a:srgbClr val="C00000"/>
                </a:solidFill>
              </a:rPr>
            </a:br>
            <a:endParaRPr lang="tr-TR" sz="28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71472" y="6357958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36866" name="Picture 2" descr="F:\HAYVANCILIKKK\tavuk_ku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8215370" cy="321468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85720" y="1214422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Kümes hayvanları içinde en fazla yetiştirilen  </a:t>
            </a:r>
            <a:r>
              <a:rPr lang="tr-TR" sz="2400" b="1" dirty="0" smtClean="0">
                <a:solidFill>
                  <a:srgbClr val="FF0000"/>
                </a:solidFill>
              </a:rPr>
              <a:t>tavuk</a:t>
            </a:r>
            <a:r>
              <a:rPr lang="tr-TR" sz="2400" b="1" dirty="0" smtClean="0">
                <a:solidFill>
                  <a:schemeClr val="tx1"/>
                </a:solidFill>
              </a:rPr>
              <a:t>tur.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Kümes hayvancılığı bütün bölgelerimizde yapılabilmektedir. Ama en fazla </a:t>
            </a:r>
            <a:r>
              <a:rPr lang="tr-TR" sz="2400" b="1" dirty="0" smtClean="0">
                <a:solidFill>
                  <a:srgbClr val="7030A0"/>
                </a:solidFill>
              </a:rPr>
              <a:t>Marmara ve Ege Bölgelerinde </a:t>
            </a:r>
            <a:r>
              <a:rPr lang="tr-TR" sz="2400" b="1" dirty="0" smtClean="0">
                <a:solidFill>
                  <a:schemeClr val="tx1"/>
                </a:solidFill>
              </a:rPr>
              <a:t>gelişmiştir.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İstanbul, İzmir, Manisa, Balıkesir, Ankara gibi büyük kentler çevresinde gelişmiştir.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85720" y="142852"/>
            <a:ext cx="7629524" cy="814401"/>
          </a:xfrm>
        </p:spPr>
        <p:txBody>
          <a:bodyPr/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   ARICILIK :</a:t>
            </a:r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8137555" cy="564360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Bal, bal mumu, polen ,arı sütü elde etmek için arıcılık bütün bölgelerimizde yapılabilmektedir.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En fazla </a:t>
            </a:r>
            <a:r>
              <a:rPr lang="tr-TR" b="1" dirty="0" smtClean="0">
                <a:solidFill>
                  <a:srgbClr val="FF0000"/>
                </a:solidFill>
              </a:rPr>
              <a:t>Ege ve Doğu Anadolu Bölgelerinde</a:t>
            </a:r>
            <a:r>
              <a:rPr lang="tr-TR" b="1" dirty="0" smtClean="0">
                <a:solidFill>
                  <a:schemeClr val="tx1"/>
                </a:solidFill>
              </a:rPr>
              <a:t> gelişmiştir.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Muğla, Manisa,İzmir, Balıkesir,Çanakkale, Ağrı, Erzurum, 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 Hakkari, Rize (</a:t>
            </a:r>
            <a:r>
              <a:rPr lang="tr-TR" b="1" dirty="0" err="1" smtClean="0">
                <a:solidFill>
                  <a:schemeClr val="tx1"/>
                </a:solidFill>
              </a:rPr>
              <a:t>Anzer</a:t>
            </a:r>
            <a:r>
              <a:rPr lang="tr-TR" b="1" dirty="0" smtClean="0">
                <a:solidFill>
                  <a:schemeClr val="tx1"/>
                </a:solidFill>
              </a:rPr>
              <a:t> yöresinin balları çok ünlüdür.)     Artvin, Ordu önemli bal üretim merkezlerimizdir.</a:t>
            </a:r>
          </a:p>
          <a:p>
            <a:endParaRPr lang="tr-TR" dirty="0"/>
          </a:p>
        </p:txBody>
      </p:sp>
      <p:pic>
        <p:nvPicPr>
          <p:cNvPr id="39938" name="Picture 2" descr="F:\HAYVANCILIKKK\arıcılı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00438"/>
            <a:ext cx="4504892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15370" cy="5500726"/>
          </a:xfrm>
        </p:spPr>
        <p:txBody>
          <a:bodyPr>
            <a:normAutofit fontScale="400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tr-TR" sz="7400" dirty="0" smtClean="0"/>
              <a:t>Türkiye değişik iklim bölgeleri ve coğrafyasından dolayı çok zengin ve çeşitli arı florasına sahiptir. </a:t>
            </a:r>
          </a:p>
          <a:p>
            <a:pPr algn="ctr">
              <a:buFont typeface="Wingdings" pitchFamily="2" charset="2"/>
              <a:buChar char="v"/>
            </a:pPr>
            <a:r>
              <a:rPr lang="tr-TR" sz="7400" dirty="0" smtClean="0"/>
              <a:t>Bu özelliği nedeni ile Çin, ABD ve Meksika'dan sonra koloni varlığı açısından 3.5 milyon adet koloni ile dünyada 4. sırada yer almaktadır. </a:t>
            </a:r>
          </a:p>
          <a:p>
            <a:pPr algn="ctr">
              <a:buFont typeface="Wingdings" pitchFamily="2" charset="2"/>
              <a:buChar char="v"/>
            </a:pPr>
            <a:r>
              <a:rPr lang="tr-TR" sz="7400" dirty="0" smtClean="0"/>
              <a:t>Türkiye'nin toplam bal üretimi 65.000 tondur. Bunun 4.000 - 8.000 tonu dış satıma gitmektedir. </a:t>
            </a:r>
          </a:p>
          <a:p>
            <a:pPr algn="ctr">
              <a:buFont typeface="Wingdings" pitchFamily="2" charset="2"/>
              <a:buChar char="v"/>
            </a:pPr>
            <a:r>
              <a:rPr lang="tr-TR" sz="7400" dirty="0" smtClean="0"/>
              <a:t>Halen 38.000 aile arıcılık yaparak, bal ve diğer arı ürünlerini üretmektedir. </a:t>
            </a:r>
          </a:p>
          <a:p>
            <a:pPr algn="ctr">
              <a:buFont typeface="Wingdings" pitchFamily="2" charset="2"/>
              <a:buChar char="v"/>
            </a:pPr>
            <a:r>
              <a:rPr lang="tr-TR" sz="7400" dirty="0" smtClean="0"/>
              <a:t>Bu ailelerin 10.000 adedi geçimini sadece arıcılıktan sağlamakta, diğer 28.000 aile ise yan gelir olarak arı ürünleri üretmektedir. </a:t>
            </a:r>
          </a:p>
          <a:p>
            <a:pPr algn="ctr">
              <a:buFont typeface="Wingdings" pitchFamily="2" charset="2"/>
              <a:buChar char="v"/>
            </a:pPr>
            <a:r>
              <a:rPr lang="tr-TR" sz="7400" dirty="0" smtClean="0"/>
              <a:t> </a:t>
            </a:r>
          </a:p>
          <a:p>
            <a:pPr>
              <a:buNone/>
            </a:pPr>
            <a:endParaRPr lang="tr-TR" sz="9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HAYVANCILIKKK\aricili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501650"/>
            <a:ext cx="7810500" cy="58547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00232" y="214290"/>
            <a:ext cx="4857784" cy="1000132"/>
          </a:xfrm>
        </p:spPr>
        <p:txBody>
          <a:bodyPr>
            <a:normAutofit/>
          </a:bodyPr>
          <a:lstStyle/>
          <a:p>
            <a:pPr algn="r"/>
            <a:r>
              <a:rPr lang="tr-TR" sz="4400" b="1" i="1" dirty="0" smtClean="0">
                <a:solidFill>
                  <a:srgbClr val="C00000"/>
                </a:solidFill>
              </a:rPr>
              <a:t>İPEK BÖCEKÇİLİĞİ:</a:t>
            </a:r>
            <a:endParaRPr lang="tr-TR" sz="4400" b="1" i="1" dirty="0">
              <a:solidFill>
                <a:srgbClr val="C0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14282" y="3500438"/>
            <a:ext cx="8643998" cy="300039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İpek böceği yetiştirme ve kozasından ipek elde etme faaliyetidir.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Dut yaprağı yemek suretiyle beslenir.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En fazla </a:t>
            </a:r>
            <a:r>
              <a:rPr lang="tr-TR" b="1" dirty="0" err="1" smtClean="0">
                <a:solidFill>
                  <a:schemeClr val="tx1"/>
                </a:solidFill>
              </a:rPr>
              <a:t>G.Marmara’da</a:t>
            </a:r>
            <a:r>
              <a:rPr lang="tr-TR" b="1" dirty="0" smtClean="0">
                <a:solidFill>
                  <a:schemeClr val="tx1"/>
                </a:solidFill>
              </a:rPr>
              <a:t> gelişmiştir.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Bursa, Balıkesir, Bilecik çevresinde çok gelişmiştir.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İpekli dokumada ise Bursa-Gemlik-İstanbul gelişmiştir.</a:t>
            </a:r>
          </a:p>
          <a:p>
            <a:endParaRPr lang="tr-TR" dirty="0"/>
          </a:p>
        </p:txBody>
      </p:sp>
      <p:pic>
        <p:nvPicPr>
          <p:cNvPr id="43009" name="Picture 1" descr="F:\HAYVANCILIKKK\ipek böceğ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819275" cy="2514600"/>
          </a:xfrm>
          <a:prstGeom prst="rect">
            <a:avLst/>
          </a:prstGeom>
          <a:noFill/>
        </p:spPr>
      </p:pic>
      <p:pic>
        <p:nvPicPr>
          <p:cNvPr id="43010" name="Picture 2" descr="F:\HAYVANCILIKKK\ipek böceğ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819275" cy="2514600"/>
          </a:xfrm>
          <a:prstGeom prst="rect">
            <a:avLst/>
          </a:prstGeom>
          <a:noFill/>
        </p:spPr>
      </p:pic>
      <p:pic>
        <p:nvPicPr>
          <p:cNvPr id="43012" name="Picture 4" descr="F:\HAYVANCILIKKK\ipek böceği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4143404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i="1" dirty="0" smtClean="0">
                <a:solidFill>
                  <a:schemeClr val="accent2"/>
                </a:solidFill>
              </a:rPr>
              <a:t>HAYVANCILIK</a:t>
            </a:r>
            <a:endParaRPr lang="tr-TR" sz="4400" b="1" i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Tarımın bir kolu olan hayvancılık ; ekonomik değeri olan hayvanların yetiştirilmesi, çeşitli şekillerde yararlanılması ve pazarlanması olayıdır. Kırsal kesimlerde hayvancılık tarımın sigortası durumundadır. İklimdeki karasızlıkların tarımı olumsuz yönde etkilemesinden dolayı. Tarım hayvancılık birbirini destekler. </a:t>
            </a:r>
          </a:p>
          <a:p>
            <a:r>
              <a:rPr lang="tr-TR" b="1" i="1" dirty="0" smtClean="0">
                <a:solidFill>
                  <a:schemeClr val="accent1"/>
                </a:solidFill>
              </a:rPr>
              <a:t>Örnek :</a:t>
            </a:r>
            <a:r>
              <a:rPr lang="tr-TR" dirty="0" smtClean="0"/>
              <a:t> Şeker fabrikaları çevresinde besi hayvancılığının gelişmesi.</a:t>
            </a:r>
          </a:p>
          <a:p>
            <a:r>
              <a:rPr lang="tr-TR" dirty="0" smtClean="0"/>
              <a:t> Doğu Anadolu Bölgesinde iklim ve yer şekillerinin tarımsal faaliyetleri olumsuz etkilemesinden dolayı bölgede birinci ekonomik faaliyet hayvancılıktır. </a:t>
            </a:r>
          </a:p>
          <a:p>
            <a:r>
              <a:rPr lang="tr-TR" dirty="0" smtClean="0"/>
              <a:t> Türkiye hayvan varlığı fazla olan bir ülkedir. Ancak hayvanlarımızın et, süt, yumurta, yapağı verimleri düşüktür.</a:t>
            </a:r>
          </a:p>
          <a:p>
            <a:endParaRPr lang="tr-TR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415210" cy="785818"/>
          </a:xfrm>
        </p:spPr>
        <p:txBody>
          <a:bodyPr/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SU ÜRÜNLERİ (BALIKÇILIK) :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7772400" cy="13382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800" b="1" i="1" dirty="0" smtClean="0"/>
              <a:t>Yurdumuzun etrafı denizlerle çevrili, birçok akarsu ve tatlı su gölümüz olmasına rağmen balıkçılık gelişmemiştir.</a:t>
            </a:r>
          </a:p>
          <a:p>
            <a:endParaRPr lang="tr-TR" dirty="0"/>
          </a:p>
        </p:txBody>
      </p:sp>
      <p:pic>
        <p:nvPicPr>
          <p:cNvPr id="49155" name="Picture 3" descr="F:\HAYVANCILIKKK\balıkçılı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857784" cy="3615457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3571868" y="1718131"/>
            <a:ext cx="53578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tr-TR" sz="3200" b="1" i="1" dirty="0">
                <a:solidFill>
                  <a:srgbClr val="FF0000"/>
                </a:solidFill>
              </a:rPr>
              <a:t>Balıkçılığın Gelişmemesinin Sebepleri</a:t>
            </a:r>
            <a:r>
              <a:rPr lang="tr-TR" sz="2400" dirty="0" smtClean="0">
                <a:solidFill>
                  <a:srgbClr val="FF0000"/>
                </a:solidFill>
              </a:rPr>
              <a:t>:</a:t>
            </a:r>
          </a:p>
          <a:p>
            <a:pPr algn="r">
              <a:buFont typeface="Wingdings" pitchFamily="2" charset="2"/>
              <a:buChar char="ü"/>
            </a:pPr>
            <a:r>
              <a:rPr lang="tr-TR" sz="2400" b="1" dirty="0" smtClean="0"/>
              <a:t>Denizlerimizin </a:t>
            </a:r>
            <a:r>
              <a:rPr lang="tr-TR" sz="2400" b="1" dirty="0"/>
              <a:t>balık bakımından zengin olmaması.</a:t>
            </a:r>
          </a:p>
          <a:p>
            <a:pPr algn="r">
              <a:buFont typeface="Wingdings" pitchFamily="2" charset="2"/>
              <a:buChar char="ü"/>
            </a:pPr>
            <a:r>
              <a:rPr lang="tr-TR" sz="2400" b="1" dirty="0"/>
              <a:t>• Açık deniz (Okyanus) balıkçılığının yapılmayışı.</a:t>
            </a:r>
          </a:p>
          <a:p>
            <a:pPr algn="r">
              <a:buFont typeface="Wingdings" pitchFamily="2" charset="2"/>
              <a:buChar char="ü"/>
            </a:pPr>
            <a:r>
              <a:rPr lang="tr-TR" sz="2400" b="1" dirty="0"/>
              <a:t>• Taşıma ve depolama imkanlarının yetersizliği.</a:t>
            </a:r>
          </a:p>
          <a:p>
            <a:pPr algn="r">
              <a:buFont typeface="Wingdings" pitchFamily="2" charset="2"/>
              <a:buChar char="ü"/>
            </a:pPr>
            <a:r>
              <a:rPr lang="tr-TR" sz="2400" b="1" dirty="0"/>
              <a:t>• Zararlı avlanma yöntemlerinin uygulanması (dinamit patlatma, trol avcılığı gibi)</a:t>
            </a:r>
          </a:p>
          <a:p>
            <a:pPr algn="r">
              <a:buFont typeface="Wingdings" pitchFamily="2" charset="2"/>
              <a:buChar char="ü"/>
            </a:pPr>
            <a:r>
              <a:rPr lang="tr-TR" sz="2400" b="1" dirty="0"/>
              <a:t>• Denizlerimizdeki kirlenmenin önlenememesi</a:t>
            </a:r>
            <a:r>
              <a:rPr lang="tr-TR" b="1" dirty="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8001056" cy="35004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i="1" dirty="0" smtClean="0">
                <a:solidFill>
                  <a:schemeClr val="tx1"/>
                </a:solidFill>
              </a:rPr>
              <a:t>Türkiye'de balık üretimi en çok Karadeniz'den sağlanır (%67), %13'le Ege Denizi, %11'le Marmara Denizi ve %9 ile Akdeniz takip eder. </a:t>
            </a:r>
          </a:p>
          <a:p>
            <a:pPr>
              <a:buFont typeface="Wingdings" pitchFamily="2" charset="2"/>
              <a:buChar char="ü"/>
            </a:pPr>
            <a:r>
              <a:rPr lang="tr-TR" b="1" i="1" dirty="0" smtClean="0">
                <a:solidFill>
                  <a:schemeClr val="tx1"/>
                </a:solidFill>
              </a:rPr>
              <a:t> Bodrum kıyılarında sünger avcılığı gelişmiştir. </a:t>
            </a:r>
          </a:p>
          <a:p>
            <a:pPr>
              <a:buFont typeface="Wingdings" pitchFamily="2" charset="2"/>
              <a:buChar char="ü"/>
            </a:pPr>
            <a:r>
              <a:rPr lang="tr-TR" b="1" i="1" dirty="0" smtClean="0">
                <a:solidFill>
                  <a:schemeClr val="tx1"/>
                </a:solidFill>
              </a:rPr>
              <a:t>Japonya ve Norveç’te balıkçılık çok gelişmiştir. </a:t>
            </a:r>
          </a:p>
          <a:p>
            <a:pPr>
              <a:buFont typeface="Wingdings" pitchFamily="2" charset="2"/>
              <a:buChar char="ü"/>
            </a:pPr>
            <a:r>
              <a:rPr lang="tr-TR" b="1" i="1" dirty="0" smtClean="0">
                <a:solidFill>
                  <a:srgbClr val="FF0000"/>
                </a:solidFill>
              </a:rPr>
              <a:t>Sebepleri : </a:t>
            </a:r>
            <a:r>
              <a:rPr lang="tr-TR" b="1" i="1" dirty="0" smtClean="0">
                <a:solidFill>
                  <a:schemeClr val="tx1"/>
                </a:solidFill>
              </a:rPr>
              <a:t>Okyanus akıntılarının </a:t>
            </a:r>
            <a:r>
              <a:rPr lang="tr-TR" b="1" i="1" dirty="0" err="1" smtClean="0">
                <a:solidFill>
                  <a:schemeClr val="tx1"/>
                </a:solidFill>
              </a:rPr>
              <a:t>karşılaşım</a:t>
            </a:r>
            <a:r>
              <a:rPr lang="tr-TR" b="1" i="1" dirty="0" smtClean="0">
                <a:solidFill>
                  <a:schemeClr val="tx1"/>
                </a:solidFill>
              </a:rPr>
              <a:t> alanında olması, iklim ve yer şekillerinin tarımı olumsuz yönde etkilemesidir.</a:t>
            </a:r>
          </a:p>
          <a:p>
            <a:endParaRPr lang="tr-TR" dirty="0"/>
          </a:p>
        </p:txBody>
      </p:sp>
      <p:pic>
        <p:nvPicPr>
          <p:cNvPr id="50181" name="Picture 5" descr="F:\HAYVANCILIKKK\balik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71810"/>
            <a:ext cx="4722810" cy="354210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846158"/>
          </a:xfrm>
        </p:spPr>
        <p:txBody>
          <a:bodyPr/>
          <a:lstStyle/>
          <a:p>
            <a:pPr algn="ctr"/>
            <a:r>
              <a:rPr lang="tr-TR" i="1" dirty="0" smtClean="0">
                <a:solidFill>
                  <a:schemeClr val="accent1"/>
                </a:solidFill>
              </a:rPr>
              <a:t>HAYVANCILIK</a:t>
            </a:r>
            <a:endParaRPr lang="tr-TR" i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28596" y="1071546"/>
          <a:ext cx="8329644" cy="126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274"/>
                <a:gridCol w="1388274"/>
                <a:gridCol w="1388274"/>
                <a:gridCol w="1388274"/>
                <a:gridCol w="1388274"/>
                <a:gridCol w="1388274"/>
              </a:tblGrid>
              <a:tr h="126682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1-Büyükbaş hayvancılık</a:t>
                      </a:r>
                      <a:endParaRPr lang="tr-TR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2-Küçükbaş hayvancılık</a:t>
                      </a:r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3-İpek böcekçiliği</a:t>
                      </a:r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tr-TR" dirty="0" smtClean="0"/>
                        <a:t>4-Arıcılık</a:t>
                      </a:r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5-Kümes hayvancılığı</a:t>
                      </a:r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6-Su ürünleri</a:t>
                      </a:r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F:\HAYVANCILIKKK\turkiyede-hayvancilik-jpg-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8143932" cy="40862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i="1" dirty="0" smtClean="0">
                <a:solidFill>
                  <a:schemeClr val="accent1"/>
                </a:solidFill>
              </a:rPr>
              <a:t>Hayvancılığı Etkileyen Faktörler</a:t>
            </a:r>
            <a:endParaRPr lang="tr-TR" i="1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Yer şekilleri</a:t>
            </a:r>
          </a:p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İklim ve bitki örtüsü</a:t>
            </a:r>
          </a:p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Hayvan soylarının ıslahatı</a:t>
            </a:r>
          </a:p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Otlakların ıslahı</a:t>
            </a:r>
          </a:p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Yem üretiminin artırılması</a:t>
            </a:r>
          </a:p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Üreticiyi teşvik verilmesi</a:t>
            </a:r>
          </a:p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Pazarlama koşulları</a:t>
            </a:r>
          </a:p>
          <a:p>
            <a:pPr>
              <a:buFont typeface="Wingdings" pitchFamily="2" charset="2"/>
              <a:buChar char="ü"/>
            </a:pPr>
            <a:r>
              <a:rPr lang="tr-TR" sz="2800" b="1" i="1" dirty="0" smtClean="0"/>
              <a:t>Ahır hayvancılığının gelişmesi</a:t>
            </a:r>
            <a:endParaRPr lang="tr-TR" sz="2800" b="1" i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b="1" i="1" dirty="0" smtClean="0">
                <a:solidFill>
                  <a:srgbClr val="FF0000"/>
                </a:solidFill>
              </a:rPr>
              <a:t>Hayvancılığımızı Geliştirmek İçin;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Hayvan Soyları İyileştirilmeli (Islah edilmeli)</a:t>
            </a:r>
          </a:p>
          <a:p>
            <a:r>
              <a:rPr lang="tr-TR" dirty="0" smtClean="0"/>
              <a:t> Yerli ırklar et-süt verimi yüksek olan ırklarla melezleştirilmeli veya iyi cins hayvan ithal ederek sayısını artırmalıyız. İyi cins hayvan yetiştirmek amacıyla Cumhuriyetin ilk yıllarında çalışmalar başlatılmıştır. İyi cins hayvan yetiştiren çiftliklere </a:t>
            </a:r>
            <a:r>
              <a:rPr lang="tr-TR" b="1" i="1" dirty="0" smtClean="0">
                <a:solidFill>
                  <a:schemeClr val="accent1"/>
                </a:solidFill>
              </a:rPr>
              <a:t>hara</a:t>
            </a:r>
            <a:r>
              <a:rPr lang="tr-TR" dirty="0" smtClean="0"/>
              <a:t> denir. </a:t>
            </a:r>
            <a:r>
              <a:rPr lang="tr-TR" b="1" i="1" dirty="0" smtClean="0">
                <a:solidFill>
                  <a:schemeClr val="accent1"/>
                </a:solidFill>
              </a:rPr>
              <a:t>Örnek :</a:t>
            </a:r>
            <a:r>
              <a:rPr lang="tr-TR" dirty="0" smtClean="0"/>
              <a:t> Bursa-Karacabey, Eskişehir-Çifteler. </a:t>
            </a:r>
          </a:p>
          <a:p>
            <a:r>
              <a:rPr lang="tr-TR" dirty="0" smtClean="0"/>
              <a:t>Mera Hayvancılığı Yerine Ahır Hayvancılığı Geliştirilmeli</a:t>
            </a:r>
          </a:p>
          <a:p>
            <a:r>
              <a:rPr lang="tr-TR" b="1" i="1" dirty="0" smtClean="0">
                <a:solidFill>
                  <a:schemeClr val="accent1"/>
                </a:solidFill>
              </a:rPr>
              <a:t>Mera hayvancılığı </a:t>
            </a:r>
            <a:r>
              <a:rPr lang="tr-TR" dirty="0" smtClean="0"/>
              <a:t>otlaklarda yapılan hayvancılık şeklidir. Masrafsızdır. Ancak verim düşüktür. Bundan dolayı yem kullanımı fazla olan , fakat verimi yüksek olan ahır hayvancılığına önem verilmelidir. 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Otlaklar Korunmalı!</a:t>
            </a:r>
          </a:p>
          <a:p>
            <a:r>
              <a:rPr lang="tr-TR" dirty="0" smtClean="0"/>
              <a:t>Otlaklarımız tarımda </a:t>
            </a:r>
            <a:r>
              <a:rPr lang="tr-TR" dirty="0" err="1" smtClean="0"/>
              <a:t>makinalaşma</a:t>
            </a:r>
            <a:r>
              <a:rPr lang="tr-TR" dirty="0" smtClean="0"/>
              <a:t> ile sürekli olarak daralmaktadır. Ayrıca otlaklarda aşırı otlatma sonucu otlaklar bozulmaktadır. Bu olumsuzluklar sonucunda hayvanlarımız yeterince beslenememektedir. Hayvancılığı geliştirmek için bu olumsuz durumlar önlenmeli. </a:t>
            </a:r>
          </a:p>
          <a:p>
            <a:r>
              <a:rPr lang="tr-TR" dirty="0" smtClean="0"/>
              <a:t>Yem üretimi artırılmalı. </a:t>
            </a:r>
          </a:p>
          <a:p>
            <a:r>
              <a:rPr lang="tr-TR" dirty="0" smtClean="0"/>
              <a:t>Erken kesim önlenmeli (süt kuzu-süt dana) </a:t>
            </a:r>
          </a:p>
          <a:p>
            <a:r>
              <a:rPr lang="tr-TR" dirty="0" smtClean="0"/>
              <a:t>Salgın hastalıklarla mücadele edilmeli</a:t>
            </a:r>
          </a:p>
          <a:p>
            <a:r>
              <a:rPr lang="tr-TR" dirty="0" smtClean="0"/>
              <a:t>Çiftçi eğitilmeli ve kredi desteği sağlanmalı.  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Türkiye’de genelde mera hayvancılığı gelişmiştir. Bundan dolayı hayvancılımızın coğrafi dağılışında daha çok iklim etkilidir. Ayrıca et ve süt üretimi de iklimin etkisi altındadır. </a:t>
            </a:r>
          </a:p>
          <a:p>
            <a:endParaRPr lang="tr-TR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i="1" dirty="0" smtClean="0">
                <a:solidFill>
                  <a:srgbClr val="7030A0"/>
                </a:solidFill>
              </a:rPr>
              <a:t>TÜRKİYE’DE 	HAYVANCILIK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5122" name="Picture 2" descr="F:\HAYVANCILIKKK\HAYVANLARI ANLATAN GRAFİK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929618" cy="434057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tr-TR" i="1" dirty="0" smtClean="0">
                <a:solidFill>
                  <a:schemeClr val="accent1"/>
                </a:solidFill>
              </a:rPr>
              <a:t>HAYVANCILIĞIMIZIN COĞRAFİ DAĞILIŞI:</a:t>
            </a:r>
            <a:br>
              <a:rPr lang="tr-TR" i="1" dirty="0" smtClean="0">
                <a:solidFill>
                  <a:schemeClr val="accent1"/>
                </a:solidFill>
              </a:rPr>
            </a:br>
            <a:endParaRPr lang="tr-TR" i="1" dirty="0">
              <a:solidFill>
                <a:schemeClr val="accent1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type="body" idx="1"/>
          </p:nvPr>
        </p:nvSpPr>
        <p:spPr>
          <a:xfrm>
            <a:off x="428596" y="2547938"/>
            <a:ext cx="8066117" cy="3881458"/>
          </a:xfr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tr-TR" sz="4700" b="1" i="1" dirty="0" smtClean="0">
                <a:solidFill>
                  <a:schemeClr val="accent1"/>
                </a:solidFill>
              </a:rPr>
              <a:t>SIĞIR: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Büyük baş hayvanlar içinde en fazla sığır(inek, öküz ,dana, manda) yetiştiriciliği vardır.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Sığırlar içinde de en fazla inek yetiştirilmektedir. Bütün bölgelerimizde inek yetiştiriciliği vardır. Ama en fazla Karadeniz Bölgesinin kıyı kesimi ile Doğu Anadolu Bölgesinde Erzurum-Kars Bölümünde gelişmiştir.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Karadeniz Bölgesinde gelişmesi yağışların fazla olmasından dolayı çayırların fazla olmasıdır.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Erzurum-Kars bölümünde gelişmesi yaz yağışlarıyla oluşan gür ot ve çayırlıklardır.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İnek yetiştiriciliği ayrıca şeker fabrikaları çevresinde de gelişmiştir. Ş.Pancarı küspesinin hayvan yemi olarak kullanılmasından dolayı.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sz="quarter" idx="4294967295"/>
          </p:nvPr>
        </p:nvSpPr>
        <p:spPr>
          <a:xfrm>
            <a:off x="1071538" y="714356"/>
            <a:ext cx="8072462" cy="90963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b="1" i="1" dirty="0" smtClean="0">
                <a:solidFill>
                  <a:srgbClr val="FF0000"/>
                </a:solidFill>
              </a:rPr>
              <a:t>BÜYÜKBAŞ HAYVANCILIK: (Sığır, at, eşek, katır, deve)</a:t>
            </a:r>
          </a:p>
          <a:p>
            <a:endParaRPr lang="tr-TR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1714488"/>
            <a:ext cx="8929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Büyükbaş hayvancılık Doğu Bölgelerimizde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mera hayvancılığı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şeklinde iken Batı Bölgelerimizde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ahır hayvancılığı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şeklindedir .</a:t>
            </a:r>
            <a:endParaRPr kumimoji="0" lang="tr-T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294</TotalTime>
  <Words>1003</Words>
  <Application>Microsoft Office PowerPoint</Application>
  <PresentationFormat>Ekran Gösterisi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Hisse Senedi</vt:lpstr>
      <vt:lpstr>TÜRKİYE’DE HAYVANCILIK</vt:lpstr>
      <vt:lpstr>TÜRKİYE’DE  HAYVANCILIK</vt:lpstr>
      <vt:lpstr>HAYVANCILIK</vt:lpstr>
      <vt:lpstr>HAYVANCILIK</vt:lpstr>
      <vt:lpstr>Hayvancılığı Etkileyen Faktörler</vt:lpstr>
      <vt:lpstr>   Hayvancılığımızı Geliştirmek İçin;</vt:lpstr>
      <vt:lpstr>Slayt 7</vt:lpstr>
      <vt:lpstr>TÜRKİYE’DE  HAYVANCILIK</vt:lpstr>
      <vt:lpstr>HAYVANCILIĞIMIZIN COĞRAFİ DAĞILIŞI: </vt:lpstr>
      <vt:lpstr>Slayt 10</vt:lpstr>
      <vt:lpstr>Slayt 11</vt:lpstr>
      <vt:lpstr>MANDA:</vt:lpstr>
      <vt:lpstr>Slayt 13</vt:lpstr>
      <vt:lpstr>KÜÇÜKBAŞ HAYVANCILIK            (Koyun, Kıl keçisi, Tiftik keçisi) </vt:lpstr>
      <vt:lpstr>Slayt 15</vt:lpstr>
      <vt:lpstr>Koyun Türleri:</vt:lpstr>
      <vt:lpstr>Slayt 17</vt:lpstr>
      <vt:lpstr>Kıl Keçisi</vt:lpstr>
      <vt:lpstr>Slayt 19</vt:lpstr>
      <vt:lpstr>TİFTİK KEÇİSİ (Ankara Keçisi) </vt:lpstr>
      <vt:lpstr>Slayt 21</vt:lpstr>
      <vt:lpstr>NOT : !!!</vt:lpstr>
      <vt:lpstr>KÜMES HAYVANCILIĞI :   ( Tavuk , horoz, hindi, kaz, ördek,devekuşu) </vt:lpstr>
      <vt:lpstr>Slayt 24</vt:lpstr>
      <vt:lpstr>KÜMES HAYVANCILIĞI :   ( Tavuk , horoz, hindi, kaz, ördek,devekuşu) </vt:lpstr>
      <vt:lpstr>   ARICILIK :</vt:lpstr>
      <vt:lpstr>Slayt 27</vt:lpstr>
      <vt:lpstr>Slayt 28</vt:lpstr>
      <vt:lpstr>İPEK BÖCEKÇİLİĞİ:</vt:lpstr>
      <vt:lpstr>SU ÜRÜNLERİ (BALIKÇILIK) :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Türkiye'de Hayvncılık</dc:title>
  <dc:creator>Erdem OVAT</dc:creator>
  <cp:lastModifiedBy>r</cp:lastModifiedBy>
  <cp:revision>30</cp:revision>
  <dcterms:created xsi:type="dcterms:W3CDTF">2013-10-28T13:54:08Z</dcterms:created>
  <dcterms:modified xsi:type="dcterms:W3CDTF">2015-02-13T08:06:55Z</dcterms:modified>
</cp:coreProperties>
</file>