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19EEA-D0CD-422A-A1E6-5EF9E99FAD70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758C-C526-470C-8DD3-06FF170829D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4B5B1-643B-4895-A09E-2E5E8F67B9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A44739-80A1-4F5B-B0BF-6597E78889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6503AA-A5CD-4D67-9942-3772598D89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62392-E6CB-46EE-BC97-1067C6F203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F73A03-29FA-4FB9-A59C-11565CB09B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6FE663-A998-4E04-8864-A099D55C9A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3F397-D199-4228-92EF-98EF4E8C06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609EA-B1E4-4418-8D0D-59D69D2085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F7B0A-6EC6-44AE-9D78-D2FFD30E91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3DDD23-B1ED-4488-8611-77DB2E3CFD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8E3D4-09E0-4E53-B884-7CD55DBA97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446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5C5A-44C7-4597-AD34-675F00725317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EC9F-728D-4783-AD9B-2AA571A471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5C5A-44C7-4597-AD34-675F00725317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EC9F-728D-4783-AD9B-2AA571A471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5C5A-44C7-4597-AD34-675F00725317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EC9F-728D-4783-AD9B-2AA571A471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5C5A-44C7-4597-AD34-675F00725317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EC9F-728D-4783-AD9B-2AA571A471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5C5A-44C7-4597-AD34-675F00725317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EC9F-728D-4783-AD9B-2AA571A471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5C5A-44C7-4597-AD34-675F00725317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EC9F-728D-4783-AD9B-2AA571A471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5C5A-44C7-4597-AD34-675F00725317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EC9F-728D-4783-AD9B-2AA571A471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5C5A-44C7-4597-AD34-675F00725317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EC9F-728D-4783-AD9B-2AA571A471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5C5A-44C7-4597-AD34-675F00725317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EC9F-728D-4783-AD9B-2AA571A471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5C5A-44C7-4597-AD34-675F00725317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EC9F-728D-4783-AD9B-2AA571A471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5C5A-44C7-4597-AD34-675F00725317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0EC9F-728D-4783-AD9B-2AA571A471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B5C5A-44C7-4597-AD34-675F00725317}" type="datetimeFigureOut">
              <a:rPr lang="tr-TR" smtClean="0"/>
              <a:t>13.02.2017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0EC9F-728D-4783-AD9B-2AA571A4717A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4"/>
          <p:cNvSpPr>
            <a:spLocks noChangeArrowheads="1"/>
          </p:cNvSpPr>
          <p:nvPr/>
        </p:nvSpPr>
        <p:spPr bwMode="auto">
          <a:xfrm>
            <a:off x="1476375" y="1052513"/>
            <a:ext cx="61198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4400" b="1">
                <a:solidFill>
                  <a:srgbClr val="C00000"/>
                </a:solidFill>
                <a:latin typeface="Comic Sans MS" pitchFamily="66" charset="0"/>
              </a:rPr>
              <a:t>ZEHİRLENMELERDE İLKYARDIM</a:t>
            </a:r>
            <a:endParaRPr lang="tr-TR" altLang="tr-TR" sz="4400" b="1">
              <a:solidFill>
                <a:srgbClr val="C00000"/>
              </a:solidFill>
              <a:latin typeface="Calibri Light" pitchFamily="34" charset="0"/>
            </a:endParaRPr>
          </a:p>
        </p:txBody>
      </p:sp>
      <p:sp>
        <p:nvSpPr>
          <p:cNvPr id="236547" name="Picture 3" descr="C:\Users\sak\Desktop\zehirlenme.jpg"/>
          <p:cNvSpPr>
            <a:spLocks noChangeAspect="1" noChangeArrowheads="1"/>
          </p:cNvSpPr>
          <p:nvPr/>
        </p:nvSpPr>
        <p:spPr bwMode="auto">
          <a:xfrm>
            <a:off x="2124075" y="2060575"/>
            <a:ext cx="4953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4521200" cy="438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u="sng" dirty="0" smtClean="0">
                <a:solidFill>
                  <a:srgbClr val="C00000"/>
                </a:solidFill>
                <a:latin typeface="Comic Sans MS" pitchFamily="66" charset="0"/>
              </a:rPr>
              <a:t>İlkyardım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6119813" cy="25193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Kişi ortamdan uzaklaştırılır,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Hareket ettirilmez,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Yaşam bulguları değerlendirilir (ABC) ,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Havayolu açıklığı sağlanır,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112 aranır.</a:t>
            </a:r>
          </a:p>
        </p:txBody>
      </p:sp>
      <p:sp>
        <p:nvSpPr>
          <p:cNvPr id="244740" name="Rectangle 3"/>
          <p:cNvSpPr>
            <a:spLocks noChangeArrowheads="1"/>
          </p:cNvSpPr>
          <p:nvPr/>
        </p:nvSpPr>
        <p:spPr bwMode="auto">
          <a:xfrm>
            <a:off x="323850" y="4076700"/>
            <a:ext cx="6408738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Banyo içerden kilitlenmemeli,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Şofben iyi çeken bir bacaya bağlanmalı,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Şofbenin olduğu yere bol hava girişi sağlanmalı,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Şofben ile tüp arasındaki hortum 125 cm’den uzun olmamalı,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400">
                <a:latin typeface="Comic Sans MS" pitchFamily="66" charset="0"/>
              </a:rPr>
              <a:t>Banyodaki kişiler kontrol edilmeli</a:t>
            </a:r>
            <a:r>
              <a:rPr lang="tr-TR" altLang="tr-TR" sz="2400" b="1">
                <a:latin typeface="Comic Sans MS" pitchFamily="66" charset="0"/>
              </a:rPr>
              <a:t>.</a:t>
            </a: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395288" y="3644900"/>
            <a:ext cx="4521200" cy="436563"/>
          </a:xfrm>
          <a:prstGeom prst="rect">
            <a:avLst/>
          </a:prstGeom>
        </p:spPr>
        <p:txBody>
          <a:bodyPr bIns="91440" anchor="b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400" b="1" u="sng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Alınması Gereken Önlemler</a:t>
            </a:r>
            <a:endParaRPr lang="tr-TR" sz="2400" b="1" u="sng" dirty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44742" name="Rectangle 5"/>
          <p:cNvSpPr>
            <a:spLocks noChangeArrowheads="1"/>
          </p:cNvSpPr>
          <p:nvPr/>
        </p:nvSpPr>
        <p:spPr bwMode="auto">
          <a:xfrm>
            <a:off x="2843213" y="260350"/>
            <a:ext cx="3340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tr-TR" sz="3200" b="1">
                <a:solidFill>
                  <a:srgbClr val="C00000"/>
                </a:solidFill>
                <a:latin typeface="Comic Sans MS" pitchFamily="66" charset="0"/>
              </a:rPr>
              <a:t>Şofben Kazaları</a:t>
            </a:r>
            <a:endParaRPr lang="tr-TR" altLang="tr-TR" sz="3200" b="1">
              <a:solidFill>
                <a:srgbClr val="C00000"/>
              </a:solidFill>
              <a:latin typeface="Calibri Light" pitchFamily="34" charset="0"/>
            </a:endParaRPr>
          </a:p>
        </p:txBody>
      </p:sp>
      <p:sp>
        <p:nvSpPr>
          <p:cNvPr id="244743" name="Picture 2" descr="C:\Users\sak\Desktop\imagesCANQGMHV.jpg"/>
          <p:cNvSpPr>
            <a:spLocks noChangeAspect="1" noChangeArrowheads="1"/>
          </p:cNvSpPr>
          <p:nvPr/>
        </p:nvSpPr>
        <p:spPr bwMode="auto">
          <a:xfrm>
            <a:off x="6454775" y="919163"/>
            <a:ext cx="238283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244744" name="Picture 3" descr="C:\Users\sak\Desktop\imagesCA2LUF0B.jpg"/>
          <p:cNvSpPr>
            <a:spLocks noChangeAspect="1" noChangeArrowheads="1"/>
          </p:cNvSpPr>
          <p:nvPr/>
        </p:nvSpPr>
        <p:spPr bwMode="auto">
          <a:xfrm>
            <a:off x="6183313" y="3835400"/>
            <a:ext cx="27813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Picture 2" descr="C:\Users\sak\Desktop\imagesCA9THB4I.jpg"/>
          <p:cNvSpPr>
            <a:spLocks noChangeAspect="1" noChangeArrowheads="1"/>
          </p:cNvSpPr>
          <p:nvPr/>
        </p:nvSpPr>
        <p:spPr bwMode="auto">
          <a:xfrm>
            <a:off x="250825" y="188913"/>
            <a:ext cx="4176713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245763" name="Picture 3" descr="C:\Users\sak\Desktop\imagesCAZ5N94U.jpg"/>
          <p:cNvSpPr>
            <a:spLocks noChangeAspect="1" noChangeArrowheads="1"/>
          </p:cNvSpPr>
          <p:nvPr/>
        </p:nvSpPr>
        <p:spPr bwMode="auto">
          <a:xfrm>
            <a:off x="4643438" y="188913"/>
            <a:ext cx="40322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245764" name="Picture 4" descr="C:\Users\sak\Desktop\imagesCAWOR970.jpg"/>
          <p:cNvSpPr>
            <a:spLocks noChangeAspect="1" noChangeArrowheads="1"/>
          </p:cNvSpPr>
          <p:nvPr/>
        </p:nvSpPr>
        <p:spPr bwMode="auto">
          <a:xfrm>
            <a:off x="250825" y="3429000"/>
            <a:ext cx="42306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245765" name="Picture 5" descr="C:\Users\sak\Desktop\imagesCA1BA6F7.jpg"/>
          <p:cNvSpPr>
            <a:spLocks noChangeAspect="1" noChangeArrowheads="1"/>
          </p:cNvSpPr>
          <p:nvPr/>
        </p:nvSpPr>
        <p:spPr bwMode="auto">
          <a:xfrm>
            <a:off x="4635500" y="3390900"/>
            <a:ext cx="4040188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pic>
        <p:nvPicPr>
          <p:cNvPr id="2457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5170488" cy="579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Karbonmonoksit Zehirlenmesi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5473700" cy="525621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Egzoz gazları,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Gaz ve kömür ısıtıcıları,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Mangal kömürleri, kuyular ve derin çukurlarda bulunur.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Karbonmonoksit renksiz, kokusuz, havadan 	hafif ve rahatsız edici olmayan bir gazdır.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Hemoglobine bağlanma kapasitesi oksijenden 280 kat fazladır. </a:t>
            </a:r>
          </a:p>
        </p:txBody>
      </p:sp>
      <p:sp>
        <p:nvSpPr>
          <p:cNvPr id="246788" name="Picture 2" descr="C:\Users\sak\Desktop\carbonmonoxide.jpg"/>
          <p:cNvSpPr>
            <a:spLocks noChangeAspect="1" noChangeArrowheads="1"/>
          </p:cNvSpPr>
          <p:nvPr/>
        </p:nvSpPr>
        <p:spPr bwMode="auto">
          <a:xfrm>
            <a:off x="5940425" y="1052513"/>
            <a:ext cx="29130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246789" name="Picture 3" descr="C:\Users\sak\Pictures\karbon_monoksit_zehirlenmesi.jpg"/>
          <p:cNvSpPr>
            <a:spLocks noChangeAspect="1" noChangeArrowheads="1"/>
          </p:cNvSpPr>
          <p:nvPr/>
        </p:nvSpPr>
        <p:spPr bwMode="auto">
          <a:xfrm>
            <a:off x="6227763" y="4221163"/>
            <a:ext cx="244792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924800" cy="996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Karbonmonoksit Zehirlenmesi Belirtileri Nelerdir?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844675"/>
            <a:ext cx="7921625" cy="47990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Aşırı yorgunluk, huzursuzluk, grip belirtileri,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Bulantı- kusma, baş dönmesi, karıncalanma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Cilt ve tırnaklarda kısa süreli kiraz kırmızısı renk değişimi,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Göğüs ağrısı, çarpıntı hissi, tansiyon düşüklüğü kalp durması,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Solunum durması, kalp durması, koma.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620713"/>
            <a:ext cx="7772400" cy="581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Karbonmonoksit Zehirlenmesinde İlkyardım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7693025" cy="35941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Kişi ortamdan uzaklaştırılır,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Hareket ettirilmez,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Yaşam bulguları değerlendirilir (AB),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Hava yolu açıklığı sağlanır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112 aranır.</a:t>
            </a:r>
          </a:p>
        </p:txBody>
      </p:sp>
      <p:pic>
        <p:nvPicPr>
          <p:cNvPr id="248836" name="Picture 2" descr="C:\Users\sak\Desktop\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450" y="3789363"/>
            <a:ext cx="37496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C:\Users\sak\Desktop\sob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1322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59" name="Picture 3" descr="C:\Users\sak\Desktop\nef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60350"/>
            <a:ext cx="33845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0" name="Picture 4" descr="C:\Users\sak\Desktop\imagesCAJU916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573463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27200"/>
            <a:ext cx="68580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C:\Users\Seydihan KIZILKAYA\Desktop\ZONGULDAK\ZONGULDAK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AutoShape 2"/>
          <p:cNvSpPr>
            <a:spLocks noGrp="1" noChangeArrowheads="1"/>
          </p:cNvSpPr>
          <p:nvPr>
            <p:ph type="title"/>
          </p:nvPr>
        </p:nvSpPr>
        <p:spPr>
          <a:xfrm>
            <a:off x="2339975" y="692150"/>
            <a:ext cx="4233863" cy="7254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Zehirlenme nedir?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6769100" cy="3527425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Arial" pitchFamily="34" charset="0"/>
              <a:buChar char=" "/>
              <a:defRPr/>
            </a:pPr>
            <a:endParaRPr lang="tr-TR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Vücuda zehirli (toksik) bir maddenin girmesi sonucu normal fonksiyonların bozulmasıdır. Vücuda dışarıdan giren bazı yabancı maddeler, vücudun yaşamsal fonksiyonlarına zarar verebileceğinden zehirli (toksik) olarak kabul edilirler.</a:t>
            </a:r>
          </a:p>
        </p:txBody>
      </p:sp>
      <p:sp>
        <p:nvSpPr>
          <p:cNvPr id="237572" name="Picture 2" descr="C:\Users\sak\Desktop\untitled.png"/>
          <p:cNvSpPr>
            <a:spLocks noChangeAspect="1" noChangeArrowheads="1"/>
          </p:cNvSpPr>
          <p:nvPr/>
        </p:nvSpPr>
        <p:spPr bwMode="auto">
          <a:xfrm>
            <a:off x="5867400" y="4508500"/>
            <a:ext cx="2228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237573" name="Picture 3" descr="C:\Users\sak\Desktop\imagesCAXTU983.jpg"/>
          <p:cNvSpPr>
            <a:spLocks noChangeAspect="1" noChangeArrowheads="1"/>
          </p:cNvSpPr>
          <p:nvPr/>
        </p:nvSpPr>
        <p:spPr bwMode="auto">
          <a:xfrm>
            <a:off x="7092950" y="1557338"/>
            <a:ext cx="129540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237574" name="Picture 4" descr="C:\Documents and Settings\ozge.akdag\Desktop\İlk Yardım Eğitimci Eğitimi\ilk yardım fotoğrafları\ER1_5024.JPG"/>
          <p:cNvSpPr>
            <a:spLocks noChangeAspect="1" noChangeArrowheads="1"/>
          </p:cNvSpPr>
          <p:nvPr/>
        </p:nvSpPr>
        <p:spPr bwMode="auto">
          <a:xfrm>
            <a:off x="1403350" y="4437063"/>
            <a:ext cx="34559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050212" cy="652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Zehirlenme hangi yollarla meydana gelir?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356100" y="1628775"/>
            <a:ext cx="36004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tr-TR" altLang="tr-TR" sz="2600" b="1">
                <a:latin typeface="Calibri Light" pitchFamily="34" charset="0"/>
              </a:rPr>
              <a:t>SİNDİRİM 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75000"/>
            </a:pPr>
            <a:endParaRPr lang="tr-TR" altLang="tr-TR" sz="2600" b="1">
              <a:latin typeface="Calibri Ligh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75000"/>
            </a:pPr>
            <a:endParaRPr lang="tr-TR" altLang="tr-TR" sz="2600" b="1">
              <a:latin typeface="Calibri Ligh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75000"/>
            </a:pPr>
            <a:endParaRPr lang="tr-TR" altLang="tr-TR" sz="2600" b="1">
              <a:latin typeface="Calibri Ligh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tr-TR" altLang="tr-TR" sz="2600" b="1">
                <a:latin typeface="Calibri Light" pitchFamily="34" charset="0"/>
              </a:rPr>
              <a:t>SOLUNUM 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Char char="ü"/>
            </a:pPr>
            <a:endParaRPr lang="tr-TR" altLang="tr-TR" sz="2600" b="1">
              <a:latin typeface="Calibri Ligh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75000"/>
            </a:pPr>
            <a:endParaRPr lang="tr-TR" altLang="tr-TR" sz="2600" b="1">
              <a:latin typeface="Calibri Ligh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75000"/>
            </a:pPr>
            <a:endParaRPr lang="tr-TR" altLang="tr-TR" sz="2600" b="1">
              <a:latin typeface="Calibri Ligh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tr-TR" altLang="tr-TR" sz="2600" b="1">
                <a:latin typeface="Calibri Light" pitchFamily="34" charset="0"/>
              </a:rPr>
              <a:t>DERİ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ü"/>
            </a:pPr>
            <a:endParaRPr lang="tr-TR" altLang="tr-TR" sz="2600" b="1">
              <a:latin typeface="Calibri Light" pitchFamily="34" charset="0"/>
            </a:endParaRPr>
          </a:p>
        </p:txBody>
      </p:sp>
      <p:sp>
        <p:nvSpPr>
          <p:cNvPr id="7174" name="Picture 7" descr="162442"/>
          <p:cNvSpPr>
            <a:spLocks noChangeAspect="1" noChangeArrowheads="1"/>
          </p:cNvSpPr>
          <p:nvPr/>
        </p:nvSpPr>
        <p:spPr bwMode="auto">
          <a:xfrm>
            <a:off x="611188" y="2924175"/>
            <a:ext cx="2160587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7175" name="Picture 8" descr="deri"/>
          <p:cNvSpPr>
            <a:spLocks noChangeAspect="1" noChangeArrowheads="1"/>
          </p:cNvSpPr>
          <p:nvPr/>
        </p:nvSpPr>
        <p:spPr bwMode="auto">
          <a:xfrm>
            <a:off x="611188" y="4652963"/>
            <a:ext cx="22320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graphicFrame>
        <p:nvGraphicFramePr>
          <p:cNvPr id="7170" name="İçerik Yer Tutucusu 1"/>
          <p:cNvGraphicFramePr>
            <a:graphicFrameLocks noGrp="1" noChangeAspect="1"/>
          </p:cNvGraphicFramePr>
          <p:nvPr>
            <p:ph idx="1"/>
          </p:nvPr>
        </p:nvGraphicFramePr>
        <p:xfrm>
          <a:off x="755650" y="1125538"/>
          <a:ext cx="2952750" cy="2232025"/>
        </p:xfrm>
        <a:graphic>
          <a:graphicData uri="http://schemas.openxmlformats.org/presentationml/2006/ole">
            <p:oleObj spid="_x0000_s1026" name="Bit Eşlem Resmi" r:id="rId4" imgW="2066667" imgH="2161905" progId="PBrush">
              <p:embed/>
            </p:oleObj>
          </a:graphicData>
        </a:graphic>
      </p:graphicFrame>
      <p:graphicFrame>
        <p:nvGraphicFramePr>
          <p:cNvPr id="7171" name="Nesne 2"/>
          <p:cNvGraphicFramePr>
            <a:graphicFrameLocks noGrp="1" noChangeAspect="1"/>
          </p:cNvGraphicFramePr>
          <p:nvPr/>
        </p:nvGraphicFramePr>
        <p:xfrm>
          <a:off x="611188" y="3500438"/>
          <a:ext cx="2987675" cy="2436812"/>
        </p:xfrm>
        <a:graphic>
          <a:graphicData uri="http://schemas.openxmlformats.org/presentationml/2006/ole">
            <p:oleObj spid="_x0000_s1027" name="Bit Eşlem Resmi" r:id="rId5" imgW="1523810" imgH="1142857" progId="PBrush">
              <p:embed/>
            </p:oleObj>
          </a:graphicData>
        </a:graphic>
      </p:graphicFrame>
      <p:pic>
        <p:nvPicPr>
          <p:cNvPr id="717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1466850"/>
            <a:ext cx="23050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AutoShap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77275" cy="652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Zehirlenmelerde genel belirtiler nelerdir?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7561263" cy="4895850"/>
          </a:xfrm>
        </p:spPr>
        <p:txBody>
          <a:bodyPr/>
          <a:lstStyle/>
          <a:p>
            <a:pPr eaLnBrk="1" hangingPunct="1"/>
            <a:endParaRPr lang="tr-TR" altLang="tr-TR" sz="2200" b="1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tr-TR" altLang="tr-TR" sz="2200" b="1" smtClean="0">
                <a:solidFill>
                  <a:srgbClr val="C00000"/>
                </a:solidFill>
                <a:latin typeface="Comic Sans MS" pitchFamily="66" charset="0"/>
              </a:rPr>
              <a:t>Sindirim sistemi :</a:t>
            </a:r>
            <a:r>
              <a:rPr lang="tr-TR" altLang="tr-TR" sz="220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altLang="tr-TR" sz="2200" smtClean="0">
                <a:latin typeface="Comic Sans MS" pitchFamily="66" charset="0"/>
              </a:rPr>
              <a:t>Bulantı, kusma, karın ağrısı, ishal</a:t>
            </a:r>
            <a:endParaRPr lang="tr-TR" altLang="tr-TR" sz="2200" b="1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tr-TR" altLang="tr-TR" sz="2200" b="1" smtClean="0">
                <a:solidFill>
                  <a:srgbClr val="C00000"/>
                </a:solidFill>
                <a:latin typeface="Comic Sans MS" pitchFamily="66" charset="0"/>
              </a:rPr>
              <a:t>Sinir sistemi :</a:t>
            </a:r>
            <a:r>
              <a:rPr lang="tr-TR" altLang="tr-TR" sz="220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altLang="tr-TR" sz="2200" smtClean="0">
                <a:latin typeface="Comic Sans MS" pitchFamily="66" charset="0"/>
              </a:rPr>
              <a:t>Bilinç kaybı, havale, rahatsızlık hissi, hareketlerde uyumsuzluk</a:t>
            </a:r>
            <a:endParaRPr lang="tr-TR" altLang="tr-TR" sz="2200" b="1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tr-TR" altLang="tr-TR" sz="2200" b="1" smtClean="0">
                <a:solidFill>
                  <a:srgbClr val="C00000"/>
                </a:solidFill>
                <a:latin typeface="Comic Sans MS" pitchFamily="66" charset="0"/>
              </a:rPr>
              <a:t>Solunum sistemi:</a:t>
            </a:r>
            <a:r>
              <a:rPr lang="tr-TR" altLang="tr-TR" sz="220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altLang="tr-TR" sz="2200" smtClean="0">
                <a:latin typeface="Comic Sans MS" pitchFamily="66" charset="0"/>
              </a:rPr>
              <a:t>Nefes darlığı, morarma, solunum durması</a:t>
            </a:r>
            <a:endParaRPr lang="tr-TR" altLang="tr-TR" sz="2200" b="1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tr-TR" altLang="tr-TR" sz="2200" b="1" smtClean="0">
                <a:solidFill>
                  <a:srgbClr val="C00000"/>
                </a:solidFill>
                <a:latin typeface="Comic Sans MS" pitchFamily="66" charset="0"/>
              </a:rPr>
              <a:t>Dolaşım sistemi : </a:t>
            </a:r>
            <a:r>
              <a:rPr lang="tr-TR" altLang="tr-TR" sz="2200" smtClean="0">
                <a:latin typeface="Comic Sans MS" pitchFamily="66" charset="0"/>
              </a:rPr>
              <a:t>Nabız bozukluğu, kalp durması</a:t>
            </a:r>
          </a:p>
        </p:txBody>
      </p:sp>
      <p:sp>
        <p:nvSpPr>
          <p:cNvPr id="238596" name="Picture 2" descr="C:\Users\sak\Desktop\veri_dosyasi.jpg"/>
          <p:cNvSpPr>
            <a:spLocks noChangeAspect="1" noChangeArrowheads="1"/>
          </p:cNvSpPr>
          <p:nvPr/>
        </p:nvSpPr>
        <p:spPr bwMode="auto">
          <a:xfrm>
            <a:off x="3708400" y="1123950"/>
            <a:ext cx="5272088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7559675" cy="581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omic Sans MS" pitchFamily="66" charset="0"/>
              </a:rPr>
              <a:t>Sindirim yoluyla zehirlenmede ilkyardım nasıl olmalıdır? 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7056437" cy="3024187"/>
          </a:xfrm>
        </p:spPr>
        <p:txBody>
          <a:bodyPr rtlCol="0">
            <a:normAutofit/>
          </a:bodyPr>
          <a:lstStyle/>
          <a:p>
            <a:pPr marL="269875" indent="-269875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Bilinç kontrolü yapılır,</a:t>
            </a:r>
          </a:p>
          <a:p>
            <a:pPr marL="269875" indent="-269875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Ağız zehirli madde ile temas etmişse su ile çalkalanır, </a:t>
            </a:r>
          </a:p>
          <a:p>
            <a:pPr marL="269875" indent="-269875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Z</a:t>
            </a:r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ehirli madde ele temas etmişse el sabunlu su ile yıkanır,</a:t>
            </a:r>
          </a:p>
          <a:p>
            <a:pPr marL="269875" indent="-269875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Yaşam bulguları değerlendirilir,</a:t>
            </a:r>
          </a:p>
          <a:p>
            <a:pPr marL="269875" indent="-269875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Kusma, bulantı, ishal gibi belirtiler değerlendirilir,</a:t>
            </a:r>
          </a:p>
          <a:p>
            <a:pPr marL="269875" indent="-269875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Kusturulmaya çalışılmaz, özellikle yakıcı maddelerin alındığı durumlarda hasta asla kusturulmaz,</a:t>
            </a:r>
          </a:p>
          <a:p>
            <a:pPr marL="91440" indent="-91440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Bilinç kaybı varsa koma pozisyonu verilir,</a:t>
            </a:r>
          </a:p>
          <a:p>
            <a:pPr marL="91440" indent="-91440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Üstü örtülür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4213" y="1628775"/>
            <a:ext cx="5472112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dirty="0">
                <a:latin typeface="Comic Sans MS" pitchFamily="66" charset="0"/>
                <a:cs typeface="+mn-cs"/>
              </a:rPr>
              <a:t>Tıbbi yardım istenir (112),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dirty="0">
                <a:latin typeface="Comic Sans MS" pitchFamily="66" charset="0"/>
                <a:cs typeface="+mn-cs"/>
              </a:rPr>
              <a:t>Olayla ilgili bilgiler toplanarak kaydedilir ;</a:t>
            </a:r>
          </a:p>
          <a:p>
            <a:pPr marL="723900" indent="-317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tr-TR" dirty="0">
                <a:latin typeface="Comic Sans MS" pitchFamily="66" charset="0"/>
                <a:cs typeface="+mn-cs"/>
              </a:rPr>
              <a:t>	Zehirli maddenin türü nedir?</a:t>
            </a:r>
          </a:p>
          <a:p>
            <a:pPr marL="723900" indent="-317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tr-TR" dirty="0">
                <a:latin typeface="Comic Sans MS" pitchFamily="66" charset="0"/>
                <a:cs typeface="+mn-cs"/>
              </a:rPr>
              <a:t>	İlaç yada uyuşturucu alıyor mu?</a:t>
            </a:r>
          </a:p>
          <a:p>
            <a:pPr marL="723900" indent="-317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tr-TR" dirty="0">
                <a:latin typeface="Comic Sans MS" pitchFamily="66" charset="0"/>
                <a:cs typeface="+mn-cs"/>
              </a:rPr>
              <a:t>	Hasta saat kaçta bulundu?</a:t>
            </a:r>
          </a:p>
          <a:p>
            <a:pPr marL="723900" indent="-317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tr-TR" dirty="0">
                <a:latin typeface="Comic Sans MS" pitchFamily="66" charset="0"/>
                <a:cs typeface="+mn-cs"/>
              </a:rPr>
              <a:t>  Evde ne tip ilaçlar var?</a:t>
            </a:r>
          </a:p>
        </p:txBody>
      </p:sp>
      <p:sp>
        <p:nvSpPr>
          <p:cNvPr id="240643" name="Dikdörtgen 2"/>
          <p:cNvSpPr>
            <a:spLocks noChangeArrowheads="1"/>
          </p:cNvSpPr>
          <p:nvPr/>
        </p:nvSpPr>
        <p:spPr bwMode="auto">
          <a:xfrm>
            <a:off x="706438" y="549275"/>
            <a:ext cx="6602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b="1">
                <a:solidFill>
                  <a:srgbClr val="C00000"/>
                </a:solidFill>
                <a:latin typeface="Comic Sans MS" pitchFamily="66" charset="0"/>
              </a:rPr>
              <a:t>Sindirim yoluyla zehirlenmede ilkyardım nasıl olmalıdır? </a:t>
            </a:r>
            <a:endParaRPr lang="tr-TR" altLang="tr-TR">
              <a:latin typeface="Calibri Light" pitchFamily="34" charset="0"/>
            </a:endParaRPr>
          </a:p>
        </p:txBody>
      </p:sp>
      <p:sp>
        <p:nvSpPr>
          <p:cNvPr id="240644" name="Resim 3"/>
          <p:cNvSpPr>
            <a:spLocks noChangeAspect="1"/>
          </p:cNvSpPr>
          <p:nvPr/>
        </p:nvSpPr>
        <p:spPr bwMode="auto">
          <a:xfrm>
            <a:off x="5724525" y="3860800"/>
            <a:ext cx="21463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255588"/>
            <a:ext cx="8785225" cy="581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omic Sans MS" pitchFamily="66" charset="0"/>
              </a:rPr>
              <a:t>Solunum yolu ile zehirlenmelerde ilkyardım nasıl olmalıdır?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610600" cy="5400675"/>
          </a:xfrm>
        </p:spPr>
        <p:txBody>
          <a:bodyPr/>
          <a:lstStyle/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Hasta temiz havaya çıkarılır yada cam ve kapı  açılarak ortam havalandırılır,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Yaşamsal belirtiler değerlendirilir (AB),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Yarı oturur pozisyonda tutulur,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Bilinç kapalı ise koma pozisyonu verilir,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Tıbbi yardım istenir (112),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İlkyardımcı kendini ve çevresini korumak için gerekli önlemleri almalıdır,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Solunumu korumak için maske veya ıslak bez kullanılır,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Elektrik düğmeleri ve diğer elektrikli aletler ve ışıklandırma cihazları kullanılmaz,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Yoğun duman varsa hastayı dışarı çıkarmak için ip kullanılmalıdır,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 smtClean="0">
                <a:latin typeface="Comic Sans MS" pitchFamily="66" charset="0"/>
              </a:rPr>
              <a:t>Derhal itfaiyeye haber verilir (110).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mtClean="0">
              <a:latin typeface="Comic Sans MS" pitchFamily="66" charset="0"/>
            </a:endParaRPr>
          </a:p>
        </p:txBody>
      </p:sp>
      <p:sp>
        <p:nvSpPr>
          <p:cNvPr id="241668" name="Resim 1"/>
          <p:cNvSpPr>
            <a:spLocks noChangeAspect="1"/>
          </p:cNvSpPr>
          <p:nvPr/>
        </p:nvSpPr>
        <p:spPr bwMode="auto">
          <a:xfrm>
            <a:off x="6011863" y="1700213"/>
            <a:ext cx="17018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80400" cy="581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Comic Sans MS" pitchFamily="66" charset="0"/>
              </a:rPr>
              <a:t>Cilt yolu ile zehirlenmelerde ilkyardım nasıl olmalıdır?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7258050" cy="32051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Yaşam bulguları değerlendirilir,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Ellerin zehirli madde ile teması önlenmelidir,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Zehir bulaşmış giysiler çıkartılır,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15-20 dakika boyunca deri bol suyla yıkanmalıdır,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Tıbbi yardım istenir (112).</a:t>
            </a:r>
          </a:p>
        </p:txBody>
      </p:sp>
      <p:sp>
        <p:nvSpPr>
          <p:cNvPr id="242692" name="Picture 2" descr="C:\Users\sak\Desktop\imagesCAMX3YKI.jpg"/>
          <p:cNvSpPr>
            <a:spLocks noChangeAspect="1" noChangeArrowheads="1"/>
          </p:cNvSpPr>
          <p:nvPr/>
        </p:nvSpPr>
        <p:spPr bwMode="auto">
          <a:xfrm>
            <a:off x="900113" y="4292600"/>
            <a:ext cx="23796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242693" name="Picture 3" descr="C:\Users\sak\Desktop\imagesCAE4GDGL.jpg"/>
          <p:cNvSpPr>
            <a:spLocks noChangeAspect="1" noChangeArrowheads="1"/>
          </p:cNvSpPr>
          <p:nvPr/>
        </p:nvSpPr>
        <p:spPr bwMode="auto">
          <a:xfrm>
            <a:off x="6227763" y="3500438"/>
            <a:ext cx="26828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AutoShape 2"/>
          <p:cNvSpPr>
            <a:spLocks noGrp="1" noChangeArrowheads="1"/>
          </p:cNvSpPr>
          <p:nvPr>
            <p:ph type="title"/>
          </p:nvPr>
        </p:nvSpPr>
        <p:spPr>
          <a:xfrm>
            <a:off x="71438" y="1125538"/>
            <a:ext cx="9072562" cy="5048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Zehirlenmelerde genel ilkyardım kuralları nelerdir?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89138"/>
            <a:ext cx="7693025" cy="35941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Zehirlenmeye neden olan maddeyi uzaklaştırmak (Kirli madde vücuttan ne kadar çabuk uzaklaştırılırsa o kadar az miktarda emilir).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Hayati fonksiyonların devamının sağlanması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tr-TR" altLang="tr-TR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Sağlık kuruluşuna bildirme (112)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512</Words>
  <Application>Microsoft Office PowerPoint</Application>
  <PresentationFormat>Ekran Gösterisi (4:3)</PresentationFormat>
  <Paragraphs>105</Paragraphs>
  <Slides>17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9" baseType="lpstr">
      <vt:lpstr>Ofis Teması</vt:lpstr>
      <vt:lpstr>Bit Eşlem Resmi</vt:lpstr>
      <vt:lpstr>Slayt 1</vt:lpstr>
      <vt:lpstr>Zehirlenme nedir?</vt:lpstr>
      <vt:lpstr>Zehirlenme hangi yollarla meydana gelir?</vt:lpstr>
      <vt:lpstr>Zehirlenmelerde genel belirtiler nelerdir?</vt:lpstr>
      <vt:lpstr>Sindirim yoluyla zehirlenmede ilkyardım nasıl olmalıdır? </vt:lpstr>
      <vt:lpstr>Slayt 6</vt:lpstr>
      <vt:lpstr>Solunum yolu ile zehirlenmelerde ilkyardım nasıl olmalıdır?</vt:lpstr>
      <vt:lpstr>Cilt yolu ile zehirlenmelerde ilkyardım nasıl olmalıdır?</vt:lpstr>
      <vt:lpstr>Zehirlenmelerde genel ilkyardım kuralları nelerdir?</vt:lpstr>
      <vt:lpstr>İlkyardım</vt:lpstr>
      <vt:lpstr>Slayt 11</vt:lpstr>
      <vt:lpstr>Karbonmonoksit Zehirlenmesi</vt:lpstr>
      <vt:lpstr>Karbonmonoksit Zehirlenmesi Belirtileri Nelerdir?</vt:lpstr>
      <vt:lpstr>Karbonmonoksit Zehirlenmesinde İlkyardım</vt:lpstr>
      <vt:lpstr>Slayt 15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HP</dc:creator>
  <cp:lastModifiedBy>HP</cp:lastModifiedBy>
  <cp:revision>1</cp:revision>
  <dcterms:created xsi:type="dcterms:W3CDTF">2017-02-13T12:17:22Z</dcterms:created>
  <dcterms:modified xsi:type="dcterms:W3CDTF">2017-02-13T12:25:16Z</dcterms:modified>
</cp:coreProperties>
</file>