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66" r:id="rId2"/>
    <p:sldId id="257" r:id="rId3"/>
    <p:sldId id="258" r:id="rId4"/>
    <p:sldId id="267" r:id="rId5"/>
    <p:sldId id="259" r:id="rId6"/>
    <p:sldId id="260" r:id="rId7"/>
    <p:sldId id="271" r:id="rId8"/>
    <p:sldId id="261" r:id="rId9"/>
    <p:sldId id="262" r:id="rId10"/>
    <p:sldId id="272" r:id="rId11"/>
    <p:sldId id="263" r:id="rId12"/>
    <p:sldId id="264" r:id="rId13"/>
    <p:sldId id="265" r:id="rId14"/>
    <p:sldId id="270" r:id="rId15"/>
    <p:sldId id="268" r:id="rId16"/>
    <p:sldId id="26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C5F354-D6E7-4961-9806-8B89A0613375}" type="datetimeFigureOut">
              <a:rPr lang="tr-TR" smtClean="0"/>
              <a:pPr/>
              <a:t>29.11.2016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8CBA8-DD07-4634-B213-BC211964C2F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mtClean="0"/>
              <a:t>www.dersimiz.com</a:t>
            </a:r>
            <a:endParaRPr lang="tr-TR"/>
          </a:p>
        </p:txBody>
      </p:sp>
      <p:sp>
        <p:nvSpPr>
          <p:cNvPr id="4" name="3 Slayt Numarası Yer Tutucusu"/>
          <p:cNvSpPr>
            <a:spLocks noGrp="1"/>
          </p:cNvSpPr>
          <p:nvPr>
            <p:ph type="sldNum" sz="quarter" idx="10"/>
          </p:nvPr>
        </p:nvSpPr>
        <p:spPr/>
        <p:txBody>
          <a:bodyPr/>
          <a:lstStyle/>
          <a:p>
            <a:fld id="{35B8CBA8-DD07-4634-B213-BC211964C2F7}"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7AE37BDB-42B9-41B7-9AA0-2DB034AB18F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A4A55CF-0FAD-4AC7-9530-8A7D3A7AE66C}" type="datetimeFigureOut">
              <a:rPr lang="tr-TR" smtClean="0"/>
              <a:pPr/>
              <a:t>29.11.2016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AE37BDB-42B9-41B7-9AA0-2DB034AB18F6}" type="slidenum">
              <a:rPr lang="tr-TR" smtClean="0"/>
              <a:pPr/>
              <a:t>‹#›</a:t>
            </a:fld>
            <a:endParaRPr lang="tr-TR"/>
          </a:p>
        </p:txBody>
      </p:sp>
    </p:spTree>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A4A55CF-0FAD-4AC7-9530-8A7D3A7AE66C}" type="datetimeFigureOut">
              <a:rPr lang="tr-TR" smtClean="0"/>
              <a:pPr/>
              <a:t>29.11.2016</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AE37BDB-42B9-41B7-9AA0-2DB034AB18F6}"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pull dir="ld"/>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dersimiz.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357298"/>
            <a:ext cx="8229600" cy="1143000"/>
          </a:xfrm>
        </p:spPr>
        <p:txBody>
          <a:bodyPr>
            <a:normAutofit fontScale="90000"/>
          </a:bodyPr>
          <a:lstStyle/>
          <a:p>
            <a:r>
              <a:rPr lang="tr-TR" dirty="0" smtClean="0"/>
              <a:t>MALIN VE CANIN BEREKETİ</a:t>
            </a:r>
            <a:br>
              <a:rPr lang="tr-TR" dirty="0" smtClean="0"/>
            </a:br>
            <a:r>
              <a:rPr lang="tr-TR" sz="4900" dirty="0" smtClean="0"/>
              <a:t>ZEKAT</a:t>
            </a:r>
            <a:endParaRPr lang="tr-TR" sz="4900" dirty="0"/>
          </a:p>
        </p:txBody>
      </p:sp>
      <p:pic>
        <p:nvPicPr>
          <p:cNvPr id="4" name="3 Resim" descr="110812-zekat134.jpg"/>
          <p:cNvPicPr>
            <a:picLocks noChangeAspect="1"/>
          </p:cNvPicPr>
          <p:nvPr/>
        </p:nvPicPr>
        <p:blipFill>
          <a:blip r:embed="rId2" cstate="print"/>
          <a:stretch>
            <a:fillRect/>
          </a:stretch>
        </p:blipFill>
        <p:spPr>
          <a:xfrm>
            <a:off x="1071538" y="3071810"/>
            <a:ext cx="7057773" cy="27717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zek-t-sosyal-denge-salebe-nin-akibeti_l5932.jpg"/>
          <p:cNvPicPr>
            <a:picLocks noGrp="1" noChangeAspect="1"/>
          </p:cNvPicPr>
          <p:nvPr>
            <p:ph idx="1"/>
          </p:nvPr>
        </p:nvPicPr>
        <p:blipFill>
          <a:blip r:embed="rId2" cstate="print"/>
          <a:stretch>
            <a:fillRect/>
          </a:stretch>
        </p:blipFill>
        <p:spPr>
          <a:xfrm>
            <a:off x="1357290" y="2143116"/>
            <a:ext cx="6685108" cy="36211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pull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Zekat Kimlere Verilir?</a:t>
            </a:r>
            <a:br>
              <a:rPr lang="tr-TR" b="1"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Zekat, malın kazanıldığı ve bulunduğu yerde verilmesi daha uygundur. Ancak başka bölgelerdeki ihtiyaç sahiplerine gönderilmesi de caiz görülmüştür.</a:t>
            </a:r>
          </a:p>
          <a:p>
            <a:r>
              <a:rPr lang="tr-TR" dirty="0" err="1" smtClean="0"/>
              <a:t>Tevbe</a:t>
            </a:r>
            <a:r>
              <a:rPr lang="tr-TR" dirty="0" smtClean="0"/>
              <a:t> 60. ayette, zekat verilecek kişiler şöyle sıralanmıştır:</a:t>
            </a:r>
            <a:br>
              <a:rPr lang="tr-TR" dirty="0" smtClean="0"/>
            </a:br>
            <a:r>
              <a:rPr lang="tr-TR" dirty="0" smtClean="0"/>
              <a:t>"Sadakalar Allah'tan bir farz olarak fakirlere, miskinlere, zekat işinde çalışanlara, kalpleri </a:t>
            </a:r>
            <a:r>
              <a:rPr lang="tr-TR" dirty="0" err="1" smtClean="0"/>
              <a:t>İslama</a:t>
            </a:r>
            <a:r>
              <a:rPr lang="tr-TR" dirty="0" smtClean="0"/>
              <a:t> ısındırılacaklara, kölelere, borçlulara, Allah yolunda kalmışlara aittir. Allah bilendir hakîmdir." </a:t>
            </a:r>
          </a:p>
          <a:p>
            <a:endParaRPr lang="tr-TR" dirty="0"/>
          </a:p>
        </p:txBody>
      </p:sp>
    </p:spTree>
  </p:cSld>
  <p:clrMapOvr>
    <a:masterClrMapping/>
  </p:clrMapOvr>
  <p:transition>
    <p:pull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Fakirler ve Miskinler: Hiç bir malı ve geliri olmayan kişiler miskin, asli ihtiyaçları karşılayan ev ve eşya gibi malı olsa da gelirleri ihtiyaçları karşılayamayan, </a:t>
            </a:r>
            <a:r>
              <a:rPr lang="tr-TR" dirty="0" err="1" smtClean="0"/>
              <a:t>nisab</a:t>
            </a:r>
            <a:r>
              <a:rPr lang="tr-TR" dirty="0" smtClean="0"/>
              <a:t> miktarından az malı olan kişiler de fakir kabul edilmiştir.</a:t>
            </a:r>
          </a:p>
          <a:p>
            <a:r>
              <a:rPr lang="tr-TR" dirty="0" smtClean="0"/>
              <a:t>Allah yolunda olanlar, geniş bir tabir olup Allah yolunda savaşanları, ilim tahsil edenleri, hayır kurumlarını, yani genel olarak Allah rızasına uygun hayırlı işlerde çalışanları kastettiği varsayılmıştır. Memleketinde zengin olsa da yolda kalmış kimseler de yine bu ayette sayılanlardan kabul edilir. Mülteciler bu sınıfta kabul edilebilir.</a:t>
            </a:r>
          </a:p>
          <a:p>
            <a:endParaRPr lang="tr-TR" dirty="0"/>
          </a:p>
        </p:txBody>
      </p:sp>
    </p:spTree>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Zekat verilmeyecek kişiler ise;</a:t>
            </a:r>
            <a:endParaRPr lang="tr-TR" dirty="0"/>
          </a:p>
        </p:txBody>
      </p:sp>
      <p:sp>
        <p:nvSpPr>
          <p:cNvPr id="3" name="2 İçerik Yer Tutucusu"/>
          <p:cNvSpPr>
            <a:spLocks noGrp="1"/>
          </p:cNvSpPr>
          <p:nvPr>
            <p:ph idx="1"/>
          </p:nvPr>
        </p:nvSpPr>
        <p:spPr/>
        <p:txBody>
          <a:bodyPr/>
          <a:lstStyle/>
          <a:p>
            <a:r>
              <a:rPr lang="tr-TR" dirty="0" smtClean="0"/>
              <a:t/>
            </a:r>
            <a:br>
              <a:rPr lang="tr-TR" dirty="0" smtClean="0"/>
            </a:br>
            <a:r>
              <a:rPr lang="tr-TR" dirty="0" smtClean="0"/>
              <a:t>- Anne baba, eş ve çocuklar, dede-nine ve torunlar (zaten bakma yükümlülüğü olduğundan)</a:t>
            </a:r>
            <a:br>
              <a:rPr lang="tr-TR" dirty="0" smtClean="0"/>
            </a:br>
            <a:r>
              <a:rPr lang="tr-TR" dirty="0" smtClean="0"/>
              <a:t>- Gayr-ı </a:t>
            </a:r>
            <a:r>
              <a:rPr lang="tr-TR" dirty="0" err="1" smtClean="0"/>
              <a:t>müslimler</a:t>
            </a:r>
            <a:r>
              <a:rPr lang="tr-TR" dirty="0" smtClean="0"/>
              <a:t/>
            </a:r>
            <a:br>
              <a:rPr lang="tr-TR" dirty="0" smtClean="0"/>
            </a:br>
            <a:r>
              <a:rPr lang="tr-TR" dirty="0" smtClean="0"/>
              <a:t>- Zenginler</a:t>
            </a:r>
            <a:br>
              <a:rPr lang="tr-TR" dirty="0" smtClean="0"/>
            </a:br>
            <a:r>
              <a:rPr lang="tr-TR" dirty="0" smtClean="0"/>
              <a:t>- </a:t>
            </a:r>
            <a:r>
              <a:rPr lang="tr-TR" dirty="0" err="1" smtClean="0"/>
              <a:t>Hz.Peygamberin</a:t>
            </a:r>
            <a:r>
              <a:rPr lang="tr-TR" dirty="0" smtClean="0"/>
              <a:t> yakınları </a:t>
            </a:r>
            <a:br>
              <a:rPr lang="tr-TR" dirty="0" smtClean="0"/>
            </a:br>
            <a:endParaRPr lang="tr-TR" dirty="0" smtClean="0"/>
          </a:p>
          <a:p>
            <a:endParaRPr lang="tr-TR" dirty="0"/>
          </a:p>
        </p:txBody>
      </p:sp>
    </p:spTree>
  </p:cSld>
  <p:clrMapOvr>
    <a:masterClrMapping/>
  </p:clrMapOvr>
  <p:transition>
    <p:pull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1076-zekat02.jpg"/>
          <p:cNvPicPr>
            <a:picLocks noGrp="1" noChangeAspect="1"/>
          </p:cNvPicPr>
          <p:nvPr>
            <p:ph idx="1"/>
          </p:nvPr>
        </p:nvPicPr>
        <p:blipFill>
          <a:blip r:embed="rId2" cstate="print"/>
          <a:stretch>
            <a:fillRect/>
          </a:stretch>
        </p:blipFill>
        <p:spPr>
          <a:xfrm>
            <a:off x="1785918" y="1571612"/>
            <a:ext cx="4949286" cy="37020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Zekat vermeyenlerin kıyamet gününde uğrayacakları feci </a:t>
            </a:r>
            <a:r>
              <a:rPr lang="tr-TR" dirty="0" err="1" smtClean="0"/>
              <a:t>akibeti</a:t>
            </a:r>
            <a:r>
              <a:rPr lang="tr-TR" dirty="0" smtClean="0"/>
              <a:t> yüce peygamberimiz şöyle haber veriyor:</a:t>
            </a:r>
          </a:p>
          <a:p>
            <a:r>
              <a:rPr lang="tr-TR" b="1" dirty="0" smtClean="0"/>
              <a:t>"Kim ki Allah (</a:t>
            </a:r>
            <a:r>
              <a:rPr lang="tr-TR" b="1" dirty="0" err="1" smtClean="0"/>
              <a:t>cc</a:t>
            </a:r>
            <a:r>
              <a:rPr lang="tr-TR" b="1" dirty="0" smtClean="0"/>
              <a:t>) kendisine mal o mal, kıyamet gününde iki gözü üstünde iki siyah nokta bulunan korkunç, zehirli erkek  bir yılan suretine konulur ve bu korkunç yılan o gün mal sahibinin boynuna sarılır. Sonra ağzı ile sahibinin çenesini iki tarafından yakalar ve:</a:t>
            </a:r>
            <a:br>
              <a:rPr lang="tr-TR" b="1" dirty="0" smtClean="0"/>
            </a:br>
            <a:r>
              <a:rPr lang="tr-TR" b="1" dirty="0" smtClean="0"/>
              <a:t>"Ben senin malınım, ben senin hazinenim"</a:t>
            </a:r>
            <a:r>
              <a:rPr lang="tr-TR" dirty="0" smtClean="0"/>
              <a:t> der. (</a:t>
            </a:r>
            <a:r>
              <a:rPr lang="tr-TR" dirty="0" err="1" smtClean="0"/>
              <a:t>Tac</a:t>
            </a:r>
            <a:r>
              <a:rPr lang="tr-TR" dirty="0" smtClean="0"/>
              <a:t>, C.2, S.8)</a:t>
            </a:r>
          </a:p>
          <a:p>
            <a:endParaRPr lang="tr-TR" dirty="0"/>
          </a:p>
        </p:txBody>
      </p:sp>
    </p:spTree>
  </p:cSld>
  <p:clrMapOvr>
    <a:masterClrMapping/>
  </p:clrMapOvr>
  <p:transition>
    <p:pull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Kendisine zekat farz olduğu halde, cimrilik duygusuyla zekat vermeyenlerin </a:t>
            </a:r>
            <a:r>
              <a:rPr lang="tr-TR" dirty="0" err="1" smtClean="0"/>
              <a:t>ahirette</a:t>
            </a:r>
            <a:r>
              <a:rPr lang="tr-TR" dirty="0" smtClean="0"/>
              <a:t> uğrayacakları feci </a:t>
            </a:r>
            <a:r>
              <a:rPr lang="tr-TR" dirty="0" err="1" smtClean="0"/>
              <a:t>akibeti</a:t>
            </a:r>
            <a:r>
              <a:rPr lang="tr-TR" dirty="0" smtClean="0"/>
              <a:t> Rabbimiz bizlere şöyle bildirmektedir:</a:t>
            </a:r>
          </a:p>
          <a:p>
            <a:r>
              <a:rPr lang="tr-TR" b="1" dirty="0" smtClean="0"/>
              <a:t>"Altın ve gümüşü </a:t>
            </a:r>
            <a:r>
              <a:rPr lang="tr-TR" b="1" dirty="0" err="1" smtClean="0"/>
              <a:t>yığıpta</a:t>
            </a:r>
            <a:r>
              <a:rPr lang="tr-TR" b="1" dirty="0" smtClean="0"/>
              <a:t> onları </a:t>
            </a:r>
            <a:r>
              <a:rPr lang="tr-TR" b="1" dirty="0" smtClean="0">
                <a:hlinkClick r:id="rId2"/>
              </a:rPr>
              <a:t>Allah</a:t>
            </a:r>
            <a:r>
              <a:rPr lang="tr-TR" b="1" dirty="0" smtClean="0"/>
              <a:t> yolunda harcamayanlar yok mu, işte onlara elem verici bir azabı müjdele!"</a:t>
            </a:r>
            <a:endParaRPr lang="tr-TR" dirty="0" smtClean="0"/>
          </a:p>
          <a:p>
            <a:r>
              <a:rPr lang="tr-TR" dirty="0" smtClean="0"/>
              <a:t>(Bu paralar) cehennem ateşinde kızdırılıp bunlarla onların alınları, yanları ve sırtları dağlanacağı gün (onlara denilir ki) :</a:t>
            </a:r>
          </a:p>
          <a:p>
            <a:r>
              <a:rPr lang="tr-TR" b="1" dirty="0" smtClean="0"/>
              <a:t>"işte bu kendiniz için biriktirdiğiniz servettir. Artık yığmakta olduğunuz şeylerin (azabını) tadın!" </a:t>
            </a:r>
            <a:r>
              <a:rPr lang="tr-TR" dirty="0" smtClean="0"/>
              <a:t>(</a:t>
            </a:r>
            <a:r>
              <a:rPr lang="tr-TR" dirty="0" err="1" smtClean="0"/>
              <a:t>Tevbe</a:t>
            </a:r>
            <a:r>
              <a:rPr lang="tr-TR" dirty="0" smtClean="0"/>
              <a:t> süresi: ayet 34-35)</a:t>
            </a:r>
          </a:p>
          <a:p>
            <a:endParaRPr lang="tr-TR" dirty="0"/>
          </a:p>
        </p:txBody>
      </p:sp>
    </p:spTree>
  </p:cSld>
  <p:clrMapOvr>
    <a:masterClrMapping/>
  </p:clrMapOvr>
  <p:transition>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Zekat Nedir?</a:t>
            </a:r>
            <a:br>
              <a:rPr lang="tr-TR" b="1" dirty="0" smtClean="0"/>
            </a:br>
            <a:endParaRPr lang="tr-TR" dirty="0"/>
          </a:p>
        </p:txBody>
      </p:sp>
      <p:sp>
        <p:nvSpPr>
          <p:cNvPr id="3" name="2 İçerik Yer Tutucusu"/>
          <p:cNvSpPr>
            <a:spLocks noGrp="1"/>
          </p:cNvSpPr>
          <p:nvPr>
            <p:ph idx="1"/>
          </p:nvPr>
        </p:nvSpPr>
        <p:spPr>
          <a:xfrm>
            <a:off x="4429124" y="1214422"/>
            <a:ext cx="4800576" cy="4709160"/>
          </a:xfrm>
        </p:spPr>
        <p:txBody>
          <a:bodyPr>
            <a:normAutofit lnSpcReduction="10000"/>
          </a:bodyPr>
          <a:lstStyle/>
          <a:p>
            <a:r>
              <a:rPr lang="tr-TR" dirty="0" smtClean="0"/>
              <a:t>Müslüman olan zenginlerin ellerindeki değerlerden, ihtiyaç sahiplerinin hakkı olduğu kabul edilen (</a:t>
            </a:r>
            <a:r>
              <a:rPr lang="tr-TR" dirty="0" err="1" smtClean="0"/>
              <a:t>Mearic</a:t>
            </a:r>
            <a:r>
              <a:rPr lang="tr-TR" dirty="0" smtClean="0"/>
              <a:t> 70/22-25) kısma ve bu ibadete zekat denir. Verilmesi gerekliliği ayet ve hadis ile sabittir. Bu anlamı ile 30 ayette bahsi geçmektedir.</a:t>
            </a:r>
          </a:p>
          <a:p>
            <a:endParaRPr lang="tr-TR" dirty="0"/>
          </a:p>
        </p:txBody>
      </p:sp>
      <p:pic>
        <p:nvPicPr>
          <p:cNvPr id="11266" name="Picture 2" descr="http://www.forumlord.net/attachments/976d1309506988/zekat-vermek.jpg"/>
          <p:cNvPicPr>
            <a:picLocks noChangeAspect="1" noChangeArrowheads="1"/>
          </p:cNvPicPr>
          <p:nvPr/>
        </p:nvPicPr>
        <p:blipFill>
          <a:blip r:embed="rId2" cstate="print"/>
          <a:srcRect/>
          <a:stretch>
            <a:fillRect/>
          </a:stretch>
        </p:blipFill>
        <p:spPr bwMode="auto">
          <a:xfrm>
            <a:off x="285720" y="1714488"/>
            <a:ext cx="3786214" cy="33337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714876" y="1600200"/>
            <a:ext cx="3971924" cy="4709160"/>
          </a:xfrm>
        </p:spPr>
        <p:txBody>
          <a:bodyPr>
            <a:normAutofit fontScale="85000" lnSpcReduction="10000"/>
          </a:bodyPr>
          <a:lstStyle/>
          <a:p>
            <a:r>
              <a:rPr lang="tr-TR" dirty="0" smtClean="0"/>
              <a:t>Toplumdaki ekonomik dengelerin zenginler lehine gelişmesiyle, fakir-zengin arası ekonomik, sosyolojik ve psikolojik uçurumun oluşmasına engel olmak gibi bir fonksiyonu vardır.</a:t>
            </a:r>
          </a:p>
          <a:p>
            <a:r>
              <a:rPr lang="tr-TR" dirty="0" smtClean="0"/>
              <a:t>Zekat'ın kelime anlamı ise, "artma, çoğalma, arıtma, bereket" tir.</a:t>
            </a:r>
          </a:p>
        </p:txBody>
      </p:sp>
      <p:pic>
        <p:nvPicPr>
          <p:cNvPr id="10242" name="Picture 2" descr="http://image.haber7.com/haber/haber7/photos/zekat_ve_sadaka_karistirilmamali13445782040_h913225.jpg"/>
          <p:cNvPicPr>
            <a:picLocks noChangeAspect="1" noChangeArrowheads="1"/>
          </p:cNvPicPr>
          <p:nvPr/>
        </p:nvPicPr>
        <p:blipFill>
          <a:blip r:embed="rId2" cstate="print"/>
          <a:srcRect/>
          <a:stretch>
            <a:fillRect/>
          </a:stretch>
        </p:blipFill>
        <p:spPr bwMode="auto">
          <a:xfrm>
            <a:off x="285720" y="1928802"/>
            <a:ext cx="4143372" cy="332899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6" name="5 İçerik Yer Tutucusu" descr="zekat-nelerden-verilir-kerim-erkoc.jpg"/>
          <p:cNvPicPr>
            <a:picLocks noGrp="1" noChangeAspect="1"/>
          </p:cNvPicPr>
          <p:nvPr>
            <p:ph idx="1"/>
          </p:nvPr>
        </p:nvPicPr>
        <p:blipFill>
          <a:blip r:embed="rId2" cstate="print"/>
          <a:stretch>
            <a:fillRect/>
          </a:stretch>
        </p:blipFill>
        <p:spPr>
          <a:xfrm>
            <a:off x="1643042" y="214290"/>
            <a:ext cx="5601122" cy="6498307"/>
          </a:xfrm>
        </p:spPr>
      </p:pic>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Kimler Zekat Vermelidir?</a:t>
            </a:r>
            <a:br>
              <a:rPr lang="tr-TR" b="1"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Kişinin Zekat vermesi için </a:t>
            </a:r>
            <a:r>
              <a:rPr lang="tr-TR" dirty="0" err="1" smtClean="0"/>
              <a:t>müslüman</a:t>
            </a:r>
            <a:r>
              <a:rPr lang="tr-TR" dirty="0" smtClean="0"/>
              <a:t> olması ve belli bir miktarda zengin olması yeter ve gerek şarttır.</a:t>
            </a:r>
          </a:p>
          <a:p>
            <a:r>
              <a:rPr lang="tr-TR" dirty="0" smtClean="0"/>
              <a:t>Not: Diğer </a:t>
            </a:r>
            <a:r>
              <a:rPr lang="tr-TR" dirty="0" err="1" smtClean="0"/>
              <a:t>ibadetlede</a:t>
            </a:r>
            <a:r>
              <a:rPr lang="tr-TR" dirty="0" smtClean="0"/>
              <a:t> bulunan Akıl ve </a:t>
            </a:r>
            <a:r>
              <a:rPr lang="tr-TR" dirty="0" err="1" smtClean="0"/>
              <a:t>Büluğ</a:t>
            </a:r>
            <a:r>
              <a:rPr lang="tr-TR" dirty="0" smtClean="0"/>
              <a:t> şartları, zekat için geçerli değildir. Çünkü zekat, zenginliğin borcudur ve vekaletle (yani vasi veya vekil tarafından) yerine getirilebilen bir ibadettir. Zenginliğin topluma olan borcudur. Zekatın verildiği taraf açısından verenin yetişkin veya akli dengesinin önemi yoktur. </a:t>
            </a:r>
          </a:p>
          <a:p>
            <a:endParaRPr lang="tr-TR" dirty="0"/>
          </a:p>
        </p:txBody>
      </p:sp>
    </p:spTree>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Zekatın Şartları</a:t>
            </a:r>
            <a:br>
              <a:rPr lang="tr-TR" b="1"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1. Niyet: Zekat verilirken, o malın zekat olarak verildiğine niyet etmek gereklidir. Bazen tek seferde verilmediği için, miktarın hesaplandığı sırada bir kere zekat niyeti ile verilmesine karar verilmesi de yeterli görülmüştür.</a:t>
            </a:r>
          </a:p>
          <a:p>
            <a:r>
              <a:rPr lang="tr-TR" dirty="0" smtClean="0"/>
              <a:t>2. Temlik: Zekat miktarının verildiği kişinin mülkiyetine geçmesidir. Alan kişinin bu zekatı istediği gibi harcayabileceği şekilde eline geçmelidir. Mesela fakirlere yemek yedirmek, zekata girmez. Fakat yemek yemeleri için para veya mal şeklinde kendilerine verilmesi zekat olur. Çünkü bu kişiler, artık kendilerinin olan maldan yemiş olurlar.</a:t>
            </a:r>
          </a:p>
          <a:p>
            <a:endParaRPr lang="tr-TR" dirty="0"/>
          </a:p>
        </p:txBody>
      </p:sp>
    </p:spTree>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zekat.jpg"/>
          <p:cNvPicPr>
            <a:picLocks noGrp="1" noChangeAspect="1"/>
          </p:cNvPicPr>
          <p:nvPr>
            <p:ph idx="1"/>
          </p:nvPr>
        </p:nvPicPr>
        <p:blipFill>
          <a:blip r:embed="rId2" cstate="print"/>
          <a:stretch>
            <a:fillRect/>
          </a:stretch>
        </p:blipFill>
        <p:spPr>
          <a:xfrm>
            <a:off x="2357422" y="785794"/>
            <a:ext cx="4030812" cy="5645395"/>
          </a:xfrm>
        </p:spPr>
      </p:pic>
      <p:pic>
        <p:nvPicPr>
          <p:cNvPr id="2050" name="Picture 2" descr="C:\Sitelerin Takibi\Dersimiz.com\2013-2014 Çalışmaları\dersimiz.com.png"/>
          <p:cNvPicPr>
            <a:picLocks noChangeAspect="1" noChangeArrowheads="1"/>
          </p:cNvPicPr>
          <p:nvPr/>
        </p:nvPicPr>
        <p:blipFill>
          <a:blip r:embed="rId3" cstate="print"/>
          <a:srcRect/>
          <a:stretch>
            <a:fillRect/>
          </a:stretch>
        </p:blipFill>
        <p:spPr bwMode="auto">
          <a:xfrm>
            <a:off x="2411760" y="836712"/>
            <a:ext cx="1809750" cy="333375"/>
          </a:xfrm>
          <a:prstGeom prst="rect">
            <a:avLst/>
          </a:prstGeom>
          <a:noFill/>
        </p:spPr>
      </p:pic>
    </p:spTree>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Zekatın Ödenme Zamanı</a:t>
            </a:r>
            <a:br>
              <a:rPr lang="tr-TR" b="1" dirty="0" smtClean="0"/>
            </a:br>
            <a:endParaRPr lang="tr-TR" dirty="0"/>
          </a:p>
        </p:txBody>
      </p:sp>
      <p:sp>
        <p:nvSpPr>
          <p:cNvPr id="3" name="2 İçerik Yer Tutucusu"/>
          <p:cNvSpPr>
            <a:spLocks noGrp="1"/>
          </p:cNvSpPr>
          <p:nvPr>
            <p:ph idx="1"/>
          </p:nvPr>
        </p:nvSpPr>
        <p:spPr/>
        <p:txBody>
          <a:bodyPr/>
          <a:lstStyle/>
          <a:p>
            <a:r>
              <a:rPr lang="tr-TR" dirty="0" smtClean="0"/>
              <a:t>Zekat ödemesi için belli bir ay veya gün yoktur. Üzerinden bir yıl geçmesi gereken gelirler için yıl dolduğunda, gerekmeyenler için ise gelir elde edildiğinde makul süre içinde vermek şart olur. Geciktirilmemelidir, fakat önceden de ödemesi yapılabilir (gelecek senelerin zekatı verilebilir).</a:t>
            </a:r>
          </a:p>
          <a:p>
            <a:endParaRPr lang="tr-TR" dirty="0"/>
          </a:p>
        </p:txBody>
      </p:sp>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Zekatın Ödenme Şekli</a:t>
            </a:r>
          </a:p>
          <a:p>
            <a:r>
              <a:rPr lang="tr-TR" dirty="0" smtClean="0"/>
              <a:t>Şahıslar kendileri ihtiyaç sahiplerine verebilecekleri gibi, devlet tarafından da toplanıp dağıtılabilir.</a:t>
            </a:r>
          </a:p>
          <a:p>
            <a:endParaRPr lang="tr-TR" dirty="0"/>
          </a:p>
        </p:txBody>
      </p:sp>
      <p:pic>
        <p:nvPicPr>
          <p:cNvPr id="4" name="3 Resim" descr="ebec5a14.jpg"/>
          <p:cNvPicPr>
            <a:picLocks noChangeAspect="1"/>
          </p:cNvPicPr>
          <p:nvPr/>
        </p:nvPicPr>
        <p:blipFill>
          <a:blip r:embed="rId2" cstate="print"/>
          <a:stretch>
            <a:fillRect/>
          </a:stretch>
        </p:blipFill>
        <p:spPr>
          <a:xfrm>
            <a:off x="2000232" y="3786190"/>
            <a:ext cx="4705350" cy="2800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TotalTime>
  <Words>571</Words>
  <Application>Microsoft Office PowerPoint</Application>
  <PresentationFormat>Ekran Gösterisi (4:3)</PresentationFormat>
  <Paragraphs>30</Paragraphs>
  <Slides>16</Slides>
  <Notes>1</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Güven</vt:lpstr>
      <vt:lpstr>MALIN VE CANIN BEREKETİ ZEKAT</vt:lpstr>
      <vt:lpstr>Zekat Nedir? </vt:lpstr>
      <vt:lpstr>Slayt 3</vt:lpstr>
      <vt:lpstr>Slayt 4</vt:lpstr>
      <vt:lpstr>Kimler Zekat Vermelidir? </vt:lpstr>
      <vt:lpstr>Zekatın Şartları </vt:lpstr>
      <vt:lpstr>Slayt 7</vt:lpstr>
      <vt:lpstr>Zekatın Ödenme Zamanı </vt:lpstr>
      <vt:lpstr>Slayt 9</vt:lpstr>
      <vt:lpstr>Slayt 10</vt:lpstr>
      <vt:lpstr>Zekat Kimlere Verilir? </vt:lpstr>
      <vt:lpstr>Slayt 12</vt:lpstr>
      <vt:lpstr>Zekat verilmeyecek kişiler ise;</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Erdem OVAT</dc:creator>
  <cp:lastModifiedBy>Microsoft</cp:lastModifiedBy>
  <cp:revision>2</cp:revision>
  <dcterms:created xsi:type="dcterms:W3CDTF">2005-01-21T06:04:26Z</dcterms:created>
  <dcterms:modified xsi:type="dcterms:W3CDTF">2016-11-29T15:45:22Z</dcterms:modified>
</cp:coreProperties>
</file>